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80" r:id="rId2"/>
    <p:sldId id="353" r:id="rId3"/>
    <p:sldId id="354" r:id="rId4"/>
    <p:sldId id="363" r:id="rId5"/>
    <p:sldId id="296" r:id="rId6"/>
    <p:sldId id="300" r:id="rId7"/>
    <p:sldId id="303" r:id="rId8"/>
    <p:sldId id="301" r:id="rId9"/>
    <p:sldId id="325" r:id="rId10"/>
    <p:sldId id="366" r:id="rId11"/>
    <p:sldId id="324" r:id="rId12"/>
    <p:sldId id="326" r:id="rId13"/>
    <p:sldId id="355" r:id="rId14"/>
    <p:sldId id="364" r:id="rId15"/>
    <p:sldId id="305" r:id="rId16"/>
    <p:sldId id="356" r:id="rId17"/>
    <p:sldId id="357" r:id="rId18"/>
    <p:sldId id="358" r:id="rId19"/>
    <p:sldId id="361" r:id="rId20"/>
    <p:sldId id="362" r:id="rId21"/>
    <p:sldId id="359" r:id="rId22"/>
    <p:sldId id="360" r:id="rId23"/>
    <p:sldId id="367" r:id="rId24"/>
    <p:sldId id="365" r:id="rId25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F7C5BC7-D925-774B-A062-BEADE8453130}">
          <p14:sldIdLst>
            <p14:sldId id="280"/>
            <p14:sldId id="353"/>
            <p14:sldId id="354"/>
            <p14:sldId id="363"/>
            <p14:sldId id="296"/>
            <p14:sldId id="300"/>
            <p14:sldId id="303"/>
            <p14:sldId id="301"/>
            <p14:sldId id="325"/>
            <p14:sldId id="366"/>
            <p14:sldId id="324"/>
            <p14:sldId id="326"/>
            <p14:sldId id="355"/>
            <p14:sldId id="364"/>
            <p14:sldId id="305"/>
            <p14:sldId id="356"/>
            <p14:sldId id="357"/>
            <p14:sldId id="358"/>
            <p14:sldId id="361"/>
            <p14:sldId id="362"/>
            <p14:sldId id="359"/>
            <p14:sldId id="360"/>
            <p14:sldId id="367"/>
            <p14:sldId id="3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88624" autoAdjust="0"/>
  </p:normalViewPr>
  <p:slideViewPr>
    <p:cSldViewPr snapToGrid="0" snapToObjects="1">
      <p:cViewPr varScale="1">
        <p:scale>
          <a:sx n="109" d="100"/>
          <a:sy n="109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B83A1-A9CF-4DAF-B16F-0EBF974419EC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46EB4-3AB7-4D5C-947C-2C4B119A72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31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afternoon professors. Thanks for coming my thesis defense. My thesis title is “IoT Architecture Design: Network, Security and Application”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5DCA-F7DA-4348-A7B2-EBF7E58CC17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4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sub-sampling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choose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sub-sampling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sub-sampling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46EB4-3AB7-4D5C-947C-2C4B119A721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06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12800" y="0"/>
            <a:ext cx="1066800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212727"/>
            <a:ext cx="1066800" cy="42703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879599" y="212727"/>
            <a:ext cx="4741333" cy="42703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1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41342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44006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6422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10618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522697" y="2307026"/>
            <a:ext cx="11146606" cy="937764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48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3155230" y="3669185"/>
            <a:ext cx="2294080" cy="5498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anchor="t"/>
          <a:lstStyle>
            <a:lvl1pPr marL="0" indent="0" algn="ctr">
              <a:buNone/>
              <a:defRPr sz="1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6742690" y="3669184"/>
            <a:ext cx="2294080" cy="54989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anchor="t"/>
          <a:lstStyle>
            <a:lvl1pPr marL="0" indent="0" algn="ctr">
              <a:buNone/>
              <a:defRPr sz="14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155230" y="4448647"/>
            <a:ext cx="5881540" cy="508364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ctr">
              <a:buNone/>
              <a:defRPr sz="2000" b="0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265304" y="220133"/>
            <a:ext cx="3303395" cy="389467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1400" b="1"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13F1C25-351E-45C7-AB20-362C3884ED0F}"/>
              </a:ext>
            </a:extLst>
          </p:cNvPr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9351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51163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7769"/>
            <a:ext cx="7364153" cy="863029"/>
          </a:xfrm>
          <a:noFill/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28123"/>
            <a:ext cx="2743200" cy="365125"/>
          </a:xfrm>
        </p:spPr>
        <p:txBody>
          <a:bodyPr/>
          <a:lstStyle>
            <a:lvl1pPr>
              <a:defRPr sz="180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177F2D8-5D5C-4C89-883D-F9A16D85C4E0}"/>
              </a:ext>
            </a:extLst>
          </p:cNvPr>
          <p:cNvSpPr/>
          <p:nvPr userDrawn="1"/>
        </p:nvSpPr>
        <p:spPr>
          <a:xfrm>
            <a:off x="812800" y="0"/>
            <a:ext cx="1066800" cy="88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F39B2FC-D486-4868-9839-61398B208D58}"/>
              </a:ext>
            </a:extLst>
          </p:cNvPr>
          <p:cNvSpPr/>
          <p:nvPr userDrawn="1"/>
        </p:nvSpPr>
        <p:spPr>
          <a:xfrm rot="5400000">
            <a:off x="5854700" y="520700"/>
            <a:ext cx="457200" cy="1221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4286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3029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64346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53574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52657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98338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74436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89213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CA235-C610-2B49-B624-C1A762054CA3}" type="datetimeFigureOut">
              <a:rPr kumimoji="1" lang="zh-CN" altLang="en-US" smtClean="0"/>
              <a:t>2019/4/30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6013-9DC0-FB4C-8EED-87C4CE814F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349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22697" y="1021800"/>
            <a:ext cx="11146606" cy="21350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" altLang="zh-CN" sz="4400" dirty="0">
                <a:solidFill>
                  <a:schemeClr val="accent2">
                    <a:lumMod val="75000"/>
                  </a:schemeClr>
                </a:solidFill>
              </a:rPr>
              <a:t>ALS-P: Light Weight Visible Light Positioning via Ambient Light Sensor</a:t>
            </a:r>
            <a:endParaRPr lang="en-US" altLang="zh-CN" sz="4400" dirty="0">
              <a:solidFill>
                <a:schemeClr val="accent2">
                  <a:lumMod val="75000"/>
                </a:schemeClr>
              </a:solidFill>
              <a:latin typeface="Segoe UI"/>
              <a:ea typeface="微软雅黑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1066801" y="3956278"/>
            <a:ext cx="10602502" cy="508364"/>
          </a:xfrm>
        </p:spPr>
        <p:txBody>
          <a:bodyPr>
            <a:noAutofit/>
          </a:bodyPr>
          <a:lstStyle/>
          <a:p>
            <a:r>
              <a:rPr kumimoji="1" lang="en-US" altLang="zh-CN" sz="2400" b="1" dirty="0"/>
              <a:t>Zeyu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Wang</a:t>
            </a:r>
            <a:r>
              <a:rPr kumimoji="1" lang="en-US" altLang="zh-CN" sz="2400" b="1" baseline="30000" dirty="0"/>
              <a:t>1</a:t>
            </a:r>
            <a:r>
              <a:rPr kumimoji="1" lang="en-US" altLang="zh-CN" sz="2400" b="1" dirty="0"/>
              <a:t>,</a:t>
            </a:r>
            <a:r>
              <a:rPr kumimoji="1" lang="zh-CN" altLang="en-US" sz="2400" b="1" dirty="0"/>
              <a:t> </a:t>
            </a:r>
            <a:r>
              <a:rPr kumimoji="1" lang="en-US" altLang="zh-CN" sz="2400" dirty="0" err="1"/>
              <a:t>Zhice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Yang</a:t>
            </a:r>
            <a:r>
              <a:rPr kumimoji="1" lang="en-US" altLang="zh-CN" sz="2400" baseline="30000" dirty="0"/>
              <a:t>2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 err="1"/>
              <a:t>Qianyi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Huang</a:t>
            </a:r>
            <a:r>
              <a:rPr kumimoji="1" lang="en-US" altLang="zh-CN" sz="2400" baseline="30000" dirty="0"/>
              <a:t>1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Yang</a:t>
            </a:r>
            <a:r>
              <a:rPr kumimoji="1" lang="en-US" altLang="zh-CN" sz="2400" baseline="30000" dirty="0"/>
              <a:t>1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Qian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Zhang</a:t>
            </a:r>
            <a:r>
              <a:rPr kumimoji="1" lang="en-US" altLang="zh-CN" sz="2400" baseline="30000" dirty="0"/>
              <a:t>1</a:t>
            </a:r>
            <a:endParaRPr kumimoji="1" lang="en-US" altLang="zh-CN" sz="2400" dirty="0"/>
          </a:p>
          <a:p>
            <a:r>
              <a:rPr kumimoji="1" lang="en-US" altLang="zh-CN" sz="2400" baseline="30000" dirty="0"/>
              <a:t>1</a:t>
            </a:r>
            <a:r>
              <a:rPr kumimoji="1" lang="en-US" altLang="zh-CN" sz="2400" dirty="0"/>
              <a:t>Hong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Kong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University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Science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Technology</a:t>
            </a:r>
          </a:p>
          <a:p>
            <a:r>
              <a:rPr kumimoji="1" lang="en-US" altLang="zh-CN" sz="2400" baseline="30000" dirty="0"/>
              <a:t>2</a:t>
            </a:r>
            <a:r>
              <a:rPr kumimoji="1" lang="en-US" altLang="zh-CN" sz="2400" dirty="0"/>
              <a:t>ShanghaiTech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University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B16AE6F-128A-F04B-A3D1-583EDF9AA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7" y="5264078"/>
            <a:ext cx="2522860" cy="8063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AFE2F8-0C95-704B-A587-2420141E2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303" y="5032246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4C645-54AB-404A-B692-13CFAA9B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3657D9-BFDC-4718-BA04-5012433D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747" y="2993091"/>
            <a:ext cx="4603603" cy="33842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6EE9DE0-8D06-442C-9F5D-655745D4CC7E}"/>
              </a:ext>
            </a:extLst>
          </p:cNvPr>
          <p:cNvSpPr txBox="1"/>
          <p:nvPr/>
        </p:nvSpPr>
        <p:spPr>
          <a:xfrm>
            <a:off x="7708563" y="4931563"/>
            <a:ext cx="11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Threshold</a:t>
            </a:r>
            <a:endParaRPr kumimoji="1" lang="zh-CN" altLang="en-US" b="1" dirty="0"/>
          </a:p>
        </p:txBody>
      </p:sp>
      <p:cxnSp>
        <p:nvCxnSpPr>
          <p:cNvPr id="9" name="直线连接符 11">
            <a:extLst>
              <a:ext uri="{FF2B5EF4-FFF2-40B4-BE49-F238E27FC236}">
                <a16:creationId xmlns:a16="http://schemas.microsoft.com/office/drawing/2014/main" id="{6D9C9B93-674D-4A28-9645-2705ECD7A8F8}"/>
              </a:ext>
            </a:extLst>
          </p:cNvPr>
          <p:cNvCxnSpPr>
            <a:cxnSpLocks/>
          </p:cNvCxnSpPr>
          <p:nvPr/>
        </p:nvCxnSpPr>
        <p:spPr>
          <a:xfrm>
            <a:off x="4367288" y="5116229"/>
            <a:ext cx="323452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B36D33EC-BF6C-4043-B92E-E77297C90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749" y="941155"/>
            <a:ext cx="5689600" cy="12319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04267FD-2C36-3143-89DE-337B5C372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045" y="2243412"/>
            <a:ext cx="5676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39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95F5C8-5352-46E5-8E97-DEBAC44C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4A1737-C497-4994-B98D-3F05B5BB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C6367179-650C-45C1-9169-A41E10A713B9}"/>
              </a:ext>
            </a:extLst>
          </p:cNvPr>
          <p:cNvSpPr/>
          <p:nvPr/>
        </p:nvSpPr>
        <p:spPr>
          <a:xfrm>
            <a:off x="677844" y="1699047"/>
            <a:ext cx="3689445" cy="1057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ALS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not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perfect</a:t>
            </a:r>
            <a:endParaRPr kumimoji="1" lang="zh-CN" altLang="en-US" sz="32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C3E1AE52-7C19-42E8-8F29-4FC809373A09}"/>
              </a:ext>
            </a:extLst>
          </p:cNvPr>
          <p:cNvSpPr/>
          <p:nvPr/>
        </p:nvSpPr>
        <p:spPr>
          <a:xfrm>
            <a:off x="677844" y="3953202"/>
            <a:ext cx="3689445" cy="1057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Interference</a:t>
            </a:r>
            <a:endParaRPr kumimoji="1" lang="zh-CN" altLang="en-US" sz="3200" dirty="0"/>
          </a:p>
        </p:txBody>
      </p:sp>
      <p:sp>
        <p:nvSpPr>
          <p:cNvPr id="9" name="圆角矩形 15">
            <a:extLst>
              <a:ext uri="{FF2B5EF4-FFF2-40B4-BE49-F238E27FC236}">
                <a16:creationId xmlns:a16="http://schemas.microsoft.com/office/drawing/2014/main" id="{4C676BE8-3CD3-48E5-9AE4-C2AF940C65D3}"/>
              </a:ext>
            </a:extLst>
          </p:cNvPr>
          <p:cNvSpPr/>
          <p:nvPr/>
        </p:nvSpPr>
        <p:spPr>
          <a:xfrm>
            <a:off x="6423552" y="1699047"/>
            <a:ext cx="3689445" cy="1057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Frequency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Response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Modeling</a:t>
            </a:r>
            <a:endParaRPr kumimoji="1" lang="zh-CN" altLang="en-US" sz="32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7A157D2-D785-4DC1-ACD3-35062F706EC7}"/>
              </a:ext>
            </a:extLst>
          </p:cNvPr>
          <p:cNvSpPr txBox="1"/>
          <p:nvPr/>
        </p:nvSpPr>
        <p:spPr>
          <a:xfrm>
            <a:off x="5651974" y="314760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Multiple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LEDs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sz="24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BE54966-ABD0-4DE9-8077-F06DAD985E23}"/>
              </a:ext>
            </a:extLst>
          </p:cNvPr>
          <p:cNvSpPr txBox="1"/>
          <p:nvPr/>
        </p:nvSpPr>
        <p:spPr>
          <a:xfrm>
            <a:off x="8967730" y="3198167"/>
            <a:ext cx="3009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Fluorescent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Lights</a:t>
            </a:r>
            <a:endParaRPr lang="zh-CN" altLang="en-US" sz="24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2B808DF-1A9C-410F-968F-54E85952254B}"/>
              </a:ext>
            </a:extLst>
          </p:cNvPr>
          <p:cNvSpPr txBox="1"/>
          <p:nvPr/>
        </p:nvSpPr>
        <p:spPr>
          <a:xfrm>
            <a:off x="4785031" y="4118404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Hz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676FBB3-D52F-4242-817D-B40179C65E5E}"/>
              </a:ext>
            </a:extLst>
          </p:cNvPr>
          <p:cNvSpPr txBox="1"/>
          <p:nvPr/>
        </p:nvSpPr>
        <p:spPr>
          <a:xfrm>
            <a:off x="4970482" y="4718569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 Hz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D5A0C13-8EB4-476D-9F58-CE652518DC9A}"/>
              </a:ext>
            </a:extLst>
          </p:cNvPr>
          <p:cNvSpPr txBox="1"/>
          <p:nvPr/>
        </p:nvSpPr>
        <p:spPr>
          <a:xfrm>
            <a:off x="6712984" y="4143856"/>
            <a:ext cx="38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07935AC-DF5F-450B-99C8-B1DB71714894}"/>
              </a:ext>
            </a:extLst>
          </p:cNvPr>
          <p:cNvSpPr txBox="1"/>
          <p:nvPr/>
        </p:nvSpPr>
        <p:spPr>
          <a:xfrm>
            <a:off x="7790800" y="4150693"/>
            <a:ext cx="57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72BBD18-E2BE-403F-9D87-C4F47EA6E566}"/>
              </a:ext>
            </a:extLst>
          </p:cNvPr>
          <p:cNvSpPr txBox="1"/>
          <p:nvPr/>
        </p:nvSpPr>
        <p:spPr>
          <a:xfrm>
            <a:off x="6600978" y="4756398"/>
            <a:ext cx="57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2805822-63B4-49B6-A969-53BC9E2AB985}"/>
              </a:ext>
            </a:extLst>
          </p:cNvPr>
          <p:cNvSpPr txBox="1"/>
          <p:nvPr/>
        </p:nvSpPr>
        <p:spPr>
          <a:xfrm>
            <a:off x="7790799" y="4748038"/>
            <a:ext cx="57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B3E54BB4-00A0-4748-BED9-40C2E9DB8E19}"/>
              </a:ext>
            </a:extLst>
          </p:cNvPr>
          <p:cNvSpPr/>
          <p:nvPr/>
        </p:nvSpPr>
        <p:spPr>
          <a:xfrm>
            <a:off x="6536713" y="3892813"/>
            <a:ext cx="712424" cy="14872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B94E3A8B-4310-46A3-95DF-6BCA8D1B5C7F}"/>
              </a:ext>
            </a:extLst>
          </p:cNvPr>
          <p:cNvSpPr/>
          <p:nvPr/>
        </p:nvSpPr>
        <p:spPr>
          <a:xfrm>
            <a:off x="7721943" y="3914846"/>
            <a:ext cx="712424" cy="1487277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59886A7-B1EC-41F9-9913-00160CDEB824}"/>
              </a:ext>
            </a:extLst>
          </p:cNvPr>
          <p:cNvSpPr txBox="1"/>
          <p:nvPr/>
        </p:nvSpPr>
        <p:spPr>
          <a:xfrm>
            <a:off x="6021671" y="5523428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1201 Hz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C113220-9A4F-4AAA-80F6-48BAD9939B39}"/>
              </a:ext>
            </a:extLst>
          </p:cNvPr>
          <p:cNvSpPr txBox="1"/>
          <p:nvPr/>
        </p:nvSpPr>
        <p:spPr>
          <a:xfrm>
            <a:off x="7544756" y="5514484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1203 Hz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64845E18-173E-4444-9DC2-648576CF96EE}"/>
              </a:ext>
            </a:extLst>
          </p:cNvPr>
          <p:cNvSpPr/>
          <p:nvPr/>
        </p:nvSpPr>
        <p:spPr>
          <a:xfrm rot="18270692">
            <a:off x="7169657" y="3524575"/>
            <a:ext cx="572541" cy="223930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F34D414B-4D74-4408-8568-09F8EF572AA3}"/>
              </a:ext>
            </a:extLst>
          </p:cNvPr>
          <p:cNvSpPr/>
          <p:nvPr/>
        </p:nvSpPr>
        <p:spPr>
          <a:xfrm rot="3472890">
            <a:off x="7156209" y="3582105"/>
            <a:ext cx="527054" cy="2065110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28D32A5-74B5-488D-AA3E-4F5FE3B4F676}"/>
              </a:ext>
            </a:extLst>
          </p:cNvPr>
          <p:cNvSpPr txBox="1"/>
          <p:nvPr/>
        </p:nvSpPr>
        <p:spPr>
          <a:xfrm>
            <a:off x="7544755" y="5511394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1401 Hz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60116F3-95CC-4E4C-8575-F8FA02CDD304}"/>
              </a:ext>
            </a:extLst>
          </p:cNvPr>
          <p:cNvSpPr txBox="1"/>
          <p:nvPr/>
        </p:nvSpPr>
        <p:spPr>
          <a:xfrm>
            <a:off x="6021671" y="5521650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1003 Hz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483BDEC-A7BD-4D86-92E7-A3931C728F6F}"/>
              </a:ext>
            </a:extLst>
          </p:cNvPr>
          <p:cNvSpPr txBox="1"/>
          <p:nvPr/>
        </p:nvSpPr>
        <p:spPr>
          <a:xfrm>
            <a:off x="9484145" y="4001294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50/60 Hz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右箭头 16">
            <a:extLst>
              <a:ext uri="{FF2B5EF4-FFF2-40B4-BE49-F238E27FC236}">
                <a16:creationId xmlns:a16="http://schemas.microsoft.com/office/drawing/2014/main" id="{753C972D-884B-4685-9E2A-8E1889E86602}"/>
              </a:ext>
            </a:extLst>
          </p:cNvPr>
          <p:cNvSpPr/>
          <p:nvPr/>
        </p:nvSpPr>
        <p:spPr>
          <a:xfrm>
            <a:off x="4367289" y="2068431"/>
            <a:ext cx="2056263" cy="221527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3115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48" grpId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ED2697-9E8D-42E2-AF20-91B1FA73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9A6E72-EB7C-4F88-93D4-B4D282EEA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BD72D0EB-ED17-4C3E-8A0F-E3CED7D8B09F}"/>
              </a:ext>
            </a:extLst>
          </p:cNvPr>
          <p:cNvSpPr/>
          <p:nvPr/>
        </p:nvSpPr>
        <p:spPr>
          <a:xfrm>
            <a:off x="677844" y="1699047"/>
            <a:ext cx="3689445" cy="1057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ALS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not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perfect</a:t>
            </a:r>
            <a:endParaRPr kumimoji="1" lang="zh-CN" altLang="en-US" sz="32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24A2B784-5672-4952-9EE0-0553D9831988}"/>
              </a:ext>
            </a:extLst>
          </p:cNvPr>
          <p:cNvSpPr/>
          <p:nvPr/>
        </p:nvSpPr>
        <p:spPr>
          <a:xfrm>
            <a:off x="677844" y="3953202"/>
            <a:ext cx="3689445" cy="1057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Interference</a:t>
            </a:r>
            <a:endParaRPr kumimoji="1" lang="zh-CN" altLang="en-US" sz="3200" dirty="0"/>
          </a:p>
        </p:txBody>
      </p:sp>
      <p:sp>
        <p:nvSpPr>
          <p:cNvPr id="6" name="圆角矩形 15">
            <a:extLst>
              <a:ext uri="{FF2B5EF4-FFF2-40B4-BE49-F238E27FC236}">
                <a16:creationId xmlns:a16="http://schemas.microsoft.com/office/drawing/2014/main" id="{82711D7D-2998-4F0F-8438-FE8486D4201F}"/>
              </a:ext>
            </a:extLst>
          </p:cNvPr>
          <p:cNvSpPr/>
          <p:nvPr/>
        </p:nvSpPr>
        <p:spPr>
          <a:xfrm>
            <a:off x="6423552" y="1699047"/>
            <a:ext cx="3689445" cy="1057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Frequency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Response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Modeling</a:t>
            </a:r>
            <a:endParaRPr kumimoji="1" lang="zh-CN" altLang="en-US" sz="3200" dirty="0"/>
          </a:p>
        </p:txBody>
      </p:sp>
      <p:sp>
        <p:nvSpPr>
          <p:cNvPr id="7" name="右箭头 16">
            <a:extLst>
              <a:ext uri="{FF2B5EF4-FFF2-40B4-BE49-F238E27FC236}">
                <a16:creationId xmlns:a16="http://schemas.microsoft.com/office/drawing/2014/main" id="{3D69D991-06F7-4CD5-BB6A-A38484EEB030}"/>
              </a:ext>
            </a:extLst>
          </p:cNvPr>
          <p:cNvSpPr/>
          <p:nvPr/>
        </p:nvSpPr>
        <p:spPr>
          <a:xfrm>
            <a:off x="4367289" y="2068431"/>
            <a:ext cx="2056263" cy="221527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圆角矩形 18">
            <a:extLst>
              <a:ext uri="{FF2B5EF4-FFF2-40B4-BE49-F238E27FC236}">
                <a16:creationId xmlns:a16="http://schemas.microsoft.com/office/drawing/2014/main" id="{FA8D1660-83CC-45BE-A59C-E167F5DBEB56}"/>
              </a:ext>
            </a:extLst>
          </p:cNvPr>
          <p:cNvSpPr/>
          <p:nvPr/>
        </p:nvSpPr>
        <p:spPr>
          <a:xfrm>
            <a:off x="6423552" y="4020437"/>
            <a:ext cx="3689445" cy="1057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Map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Assignment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and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Algorithm</a:t>
            </a:r>
            <a:endParaRPr kumimoji="1" lang="zh-CN" altLang="en-US" sz="3200" dirty="0"/>
          </a:p>
        </p:txBody>
      </p:sp>
      <p:sp>
        <p:nvSpPr>
          <p:cNvPr id="9" name="右箭头 19">
            <a:extLst>
              <a:ext uri="{FF2B5EF4-FFF2-40B4-BE49-F238E27FC236}">
                <a16:creationId xmlns:a16="http://schemas.microsoft.com/office/drawing/2014/main" id="{99AC5EFC-676E-48A0-8AFD-399510173086}"/>
              </a:ext>
            </a:extLst>
          </p:cNvPr>
          <p:cNvSpPr/>
          <p:nvPr/>
        </p:nvSpPr>
        <p:spPr>
          <a:xfrm>
            <a:off x="4367289" y="4389821"/>
            <a:ext cx="2056263" cy="221527"/>
          </a:xfrm>
          <a:prstGeom prst="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6903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8CA1E-4A88-AF47-A3BE-1CC97B20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Map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Assignment</a:t>
            </a:r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326A41B-741F-A84D-BA1C-4B9FE158099C}"/>
              </a:ext>
            </a:extLst>
          </p:cNvPr>
          <p:cNvSpPr/>
          <p:nvPr/>
        </p:nvSpPr>
        <p:spPr>
          <a:xfrm>
            <a:off x="4501662" y="2802603"/>
            <a:ext cx="7092462" cy="3165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B4AFFC2-7ED0-0A43-BCE1-D9141C96E58D}"/>
              </a:ext>
            </a:extLst>
          </p:cNvPr>
          <p:cNvSpPr txBox="1"/>
          <p:nvPr/>
        </p:nvSpPr>
        <p:spPr>
          <a:xfrm>
            <a:off x="259528" y="1399357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Hz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C922F56-9883-CD40-A357-D5DEF0D17C53}"/>
              </a:ext>
            </a:extLst>
          </p:cNvPr>
          <p:cNvSpPr txBox="1"/>
          <p:nvPr/>
        </p:nvSpPr>
        <p:spPr>
          <a:xfrm>
            <a:off x="444979" y="1999522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 Hz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B90FC47-3743-F44B-AA35-AC7CF058CDD0}"/>
              </a:ext>
            </a:extLst>
          </p:cNvPr>
          <p:cNvSpPr txBox="1"/>
          <p:nvPr/>
        </p:nvSpPr>
        <p:spPr>
          <a:xfrm>
            <a:off x="2187481" y="1424809"/>
            <a:ext cx="38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841CE64-69D5-3E4A-B48F-2F37C98A0F16}"/>
              </a:ext>
            </a:extLst>
          </p:cNvPr>
          <p:cNvSpPr txBox="1"/>
          <p:nvPr/>
        </p:nvSpPr>
        <p:spPr>
          <a:xfrm>
            <a:off x="3265297" y="1431646"/>
            <a:ext cx="57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CDEDEEA-4752-DF4E-98BC-251EE1215C96}"/>
              </a:ext>
            </a:extLst>
          </p:cNvPr>
          <p:cNvSpPr txBox="1"/>
          <p:nvPr/>
        </p:nvSpPr>
        <p:spPr>
          <a:xfrm>
            <a:off x="2075475" y="2037351"/>
            <a:ext cx="57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D633B9F-237F-C542-A378-68CAB5C90156}"/>
              </a:ext>
            </a:extLst>
          </p:cNvPr>
          <p:cNvSpPr txBox="1"/>
          <p:nvPr/>
        </p:nvSpPr>
        <p:spPr>
          <a:xfrm>
            <a:off x="3265296" y="2028991"/>
            <a:ext cx="57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3E0F238F-6BA4-9B4D-8C2D-4424DF769DF7}"/>
              </a:ext>
            </a:extLst>
          </p:cNvPr>
          <p:cNvSpPr/>
          <p:nvPr/>
        </p:nvSpPr>
        <p:spPr>
          <a:xfrm>
            <a:off x="2011210" y="1173766"/>
            <a:ext cx="712424" cy="14872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B026FA73-3DEC-5849-A70B-7C882A0C33CA}"/>
              </a:ext>
            </a:extLst>
          </p:cNvPr>
          <p:cNvSpPr/>
          <p:nvPr/>
        </p:nvSpPr>
        <p:spPr>
          <a:xfrm>
            <a:off x="3196440" y="1195799"/>
            <a:ext cx="712424" cy="1487277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E1EB6BF-4150-194A-80EC-20E2D8C25915}"/>
              </a:ext>
            </a:extLst>
          </p:cNvPr>
          <p:cNvSpPr txBox="1"/>
          <p:nvPr/>
        </p:nvSpPr>
        <p:spPr>
          <a:xfrm>
            <a:off x="1496168" y="2804381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1201 Hz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084F96F-7FEE-4D4E-90E7-886C08839612}"/>
              </a:ext>
            </a:extLst>
          </p:cNvPr>
          <p:cNvSpPr txBox="1"/>
          <p:nvPr/>
        </p:nvSpPr>
        <p:spPr>
          <a:xfrm>
            <a:off x="3019253" y="2795437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1203 Hz</a:t>
            </a:r>
            <a:endParaRPr lang="zh-CN" altLang="en-US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2F7E1630-D264-F949-86C1-03436CA618C9}"/>
              </a:ext>
            </a:extLst>
          </p:cNvPr>
          <p:cNvSpPr/>
          <p:nvPr/>
        </p:nvSpPr>
        <p:spPr>
          <a:xfrm rot="18270692">
            <a:off x="2644154" y="805528"/>
            <a:ext cx="572541" cy="223930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2551C54A-BC84-7347-A989-06B3D03ABFE3}"/>
              </a:ext>
            </a:extLst>
          </p:cNvPr>
          <p:cNvSpPr/>
          <p:nvPr/>
        </p:nvSpPr>
        <p:spPr>
          <a:xfrm rot="3472890">
            <a:off x="2630706" y="863058"/>
            <a:ext cx="527054" cy="2065110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37E7EA5-BE99-2C4E-89C5-E2FCB0927088}"/>
              </a:ext>
            </a:extLst>
          </p:cNvPr>
          <p:cNvSpPr txBox="1"/>
          <p:nvPr/>
        </p:nvSpPr>
        <p:spPr>
          <a:xfrm>
            <a:off x="3019252" y="2792347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1401 Hz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0187492-7114-E24B-A2BF-9860463AF1D2}"/>
              </a:ext>
            </a:extLst>
          </p:cNvPr>
          <p:cNvSpPr txBox="1"/>
          <p:nvPr/>
        </p:nvSpPr>
        <p:spPr>
          <a:xfrm>
            <a:off x="1496168" y="2802603"/>
            <a:ext cx="16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1003 Hz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3DB7320D-9196-3940-9293-FBF696AD2ACC}"/>
              </a:ext>
            </a:extLst>
          </p:cNvPr>
          <p:cNvSpPr/>
          <p:nvPr/>
        </p:nvSpPr>
        <p:spPr>
          <a:xfrm>
            <a:off x="7022124" y="3644502"/>
            <a:ext cx="246184" cy="2446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3ABAFB1A-721A-C144-8789-D6C7777CC149}"/>
              </a:ext>
            </a:extLst>
          </p:cNvPr>
          <p:cNvSpPr/>
          <p:nvPr/>
        </p:nvSpPr>
        <p:spPr>
          <a:xfrm>
            <a:off x="7268308" y="4074486"/>
            <a:ext cx="246184" cy="2446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15691C7-FE46-3B46-87E6-9BADCF85F514}"/>
              </a:ext>
            </a:extLst>
          </p:cNvPr>
          <p:cNvSpPr/>
          <p:nvPr/>
        </p:nvSpPr>
        <p:spPr>
          <a:xfrm>
            <a:off x="4865078" y="5508471"/>
            <a:ext cx="246184" cy="2446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D8A5826D-E15A-0D49-984F-123BB5DD7E70}"/>
              </a:ext>
            </a:extLst>
          </p:cNvPr>
          <p:cNvSpPr/>
          <p:nvPr/>
        </p:nvSpPr>
        <p:spPr>
          <a:xfrm>
            <a:off x="11054862" y="5481384"/>
            <a:ext cx="246184" cy="2446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50A6F17E-BEAC-6E41-966E-2577D8B42E95}"/>
              </a:ext>
            </a:extLst>
          </p:cNvPr>
          <p:cNvCxnSpPr>
            <a:stCxn id="48" idx="2"/>
            <a:endCxn id="51" idx="1"/>
          </p:cNvCxnSpPr>
          <p:nvPr/>
        </p:nvCxnSpPr>
        <p:spPr>
          <a:xfrm>
            <a:off x="2316925" y="3264268"/>
            <a:ext cx="2584206" cy="22800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F703A504-A3DE-4545-9B46-460F43B9AF6C}"/>
              </a:ext>
            </a:extLst>
          </p:cNvPr>
          <p:cNvCxnSpPr>
            <a:cxnSpLocks/>
            <a:stCxn id="47" idx="2"/>
            <a:endCxn id="52" idx="1"/>
          </p:cNvCxnSpPr>
          <p:nvPr/>
        </p:nvCxnSpPr>
        <p:spPr>
          <a:xfrm>
            <a:off x="3840009" y="3254012"/>
            <a:ext cx="7250906" cy="22631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75A37301-301E-2242-B4B2-8D14A4697569}"/>
              </a:ext>
            </a:extLst>
          </p:cNvPr>
          <p:cNvCxnSpPr>
            <a:cxnSpLocks/>
            <a:stCxn id="48" idx="2"/>
            <a:endCxn id="49" idx="2"/>
          </p:cNvCxnSpPr>
          <p:nvPr/>
        </p:nvCxnSpPr>
        <p:spPr>
          <a:xfrm>
            <a:off x="2316925" y="3264268"/>
            <a:ext cx="4705199" cy="502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077C022F-BD57-7D4B-B202-FCE2F5D04D4A}"/>
              </a:ext>
            </a:extLst>
          </p:cNvPr>
          <p:cNvCxnSpPr>
            <a:cxnSpLocks/>
            <a:stCxn id="47" idx="2"/>
            <a:endCxn id="50" idx="2"/>
          </p:cNvCxnSpPr>
          <p:nvPr/>
        </p:nvCxnSpPr>
        <p:spPr>
          <a:xfrm>
            <a:off x="3840009" y="3254012"/>
            <a:ext cx="3428299" cy="9427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>
            <a:extLst>
              <a:ext uri="{FF2B5EF4-FFF2-40B4-BE49-F238E27FC236}">
                <a16:creationId xmlns:a16="http://schemas.microsoft.com/office/drawing/2014/main" id="{69FE1BB4-8135-614E-9E02-0813C93A3059}"/>
              </a:ext>
            </a:extLst>
          </p:cNvPr>
          <p:cNvSpPr txBox="1"/>
          <p:nvPr/>
        </p:nvSpPr>
        <p:spPr>
          <a:xfrm>
            <a:off x="5813946" y="5104263"/>
            <a:ext cx="1607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FF0000"/>
                </a:solidFill>
              </a:rPr>
              <a:t>Wrong</a:t>
            </a:r>
            <a:endParaRPr kumimoji="1"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01103E1-873F-E749-A7E0-23CC6C5BB82B}"/>
              </a:ext>
            </a:extLst>
          </p:cNvPr>
          <p:cNvSpPr txBox="1"/>
          <p:nvPr/>
        </p:nvSpPr>
        <p:spPr>
          <a:xfrm>
            <a:off x="7391400" y="5104263"/>
            <a:ext cx="174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>
                <a:solidFill>
                  <a:srgbClr val="00B050"/>
                </a:solidFill>
              </a:rPr>
              <a:t>Correct</a:t>
            </a:r>
            <a:endParaRPr kumimoji="1" lang="zh-CN" alt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0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67" grpId="0" build="allAtOnce"/>
      <p:bldP spid="6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12B23-C398-3344-9FA2-8BA7C766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Localization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91DD91-62B9-5240-BF43-A6023BA02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" altLang="zh-CN" dirty="0"/>
          </a:p>
          <a:p>
            <a:r>
              <a:rPr lang="en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Localization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</a:p>
          <a:p>
            <a:pPr lvl="1"/>
            <a:r>
              <a:rPr lang="en" altLang="zh-CN" dirty="0" err="1"/>
              <a:t>Levenberg-Marquard</a:t>
            </a:r>
            <a:endParaRPr lang="en" altLang="zh-CN" dirty="0"/>
          </a:p>
          <a:p>
            <a:pPr marL="457200" lvl="1" indent="0">
              <a:buNone/>
            </a:pPr>
            <a:endParaRPr lang="en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70330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3CBDF-74B7-9040-A37A-65A7C99C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ALS-P:</a:t>
            </a:r>
            <a:r>
              <a:rPr kumimoji="1" lang="zh-CN" altLang="en-US" dirty="0"/>
              <a:t> </a:t>
            </a:r>
            <a:r>
              <a:rPr kumimoji="1" lang="en-US" altLang="zh-CN" dirty="0"/>
              <a:t>System</a:t>
            </a:r>
            <a:r>
              <a:rPr kumimoji="1" lang="zh-CN" altLang="en-US" dirty="0"/>
              <a:t> </a:t>
            </a:r>
            <a:r>
              <a:rPr kumimoji="1" lang="en-US" altLang="zh-CN" dirty="0"/>
              <a:t>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59B9F-CEDA-4702-9858-ED7AEF6373D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81AD341A-52A3-F946-B705-311E2B5AF065}"/>
              </a:ext>
            </a:extLst>
          </p:cNvPr>
          <p:cNvSpPr/>
          <p:nvPr/>
        </p:nvSpPr>
        <p:spPr>
          <a:xfrm>
            <a:off x="1259945" y="1833392"/>
            <a:ext cx="3339548" cy="7421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Light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Sensing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39F7FD69-8DFE-4148-8999-1D44A374F590}"/>
              </a:ext>
            </a:extLst>
          </p:cNvPr>
          <p:cNvSpPr/>
          <p:nvPr/>
        </p:nvSpPr>
        <p:spPr>
          <a:xfrm>
            <a:off x="6664458" y="1833392"/>
            <a:ext cx="4321989" cy="7421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FFT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dual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sampling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rates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2B4C8BEF-03E6-4D49-BF15-3EEAF9FC27F6}"/>
              </a:ext>
            </a:extLst>
          </p:cNvPr>
          <p:cNvSpPr/>
          <p:nvPr/>
        </p:nvSpPr>
        <p:spPr>
          <a:xfrm>
            <a:off x="6546177" y="3642797"/>
            <a:ext cx="4558550" cy="119466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Decoding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LEDs'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Frequency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using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FFT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peaks and Chinese Remainder Theorem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F0E5A2DB-92B6-1043-AC39-3D841EFFC77F}"/>
              </a:ext>
            </a:extLst>
          </p:cNvPr>
          <p:cNvSpPr/>
          <p:nvPr/>
        </p:nvSpPr>
        <p:spPr>
          <a:xfrm>
            <a:off x="618599" y="3682727"/>
            <a:ext cx="4622240" cy="11202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Localization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location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LEDs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received</a:t>
            </a:r>
            <a:r>
              <a:rPr kumimoji="1"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energy</a:t>
            </a:r>
            <a:endParaRPr kumimoji="1"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EDF91919-C02F-5C4E-B78F-C5D8EB7F2489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599493" y="2204453"/>
            <a:ext cx="2064965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51047C65-899A-A540-B52A-C30DFFB1CC5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8825452" y="2575514"/>
            <a:ext cx="1" cy="106728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D7C7F86A-54E1-1E40-A720-7F4469445BAA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>
            <a:off x="5240839" y="4240131"/>
            <a:ext cx="1305338" cy="273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59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8CA1E-4A88-AF47-A3BE-1CC97B20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endParaRPr kumimoji="1" lang="zh-CN" altLang="en-US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4DE89BA4-5403-BE4A-9A2D-1CCDEFD0C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9752"/>
            <a:ext cx="10515600" cy="411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0924028-4BA3-F84C-8DAC-11DAF8AEC509}"/>
              </a:ext>
            </a:extLst>
          </p:cNvPr>
          <p:cNvSpPr txBox="1"/>
          <p:nvPr/>
        </p:nvSpPr>
        <p:spPr>
          <a:xfrm>
            <a:off x="2883876" y="5418578"/>
            <a:ext cx="7007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/>
              <a:t>Modulation </a:t>
            </a:r>
            <a:r>
              <a:rPr kumimoji="1" lang="en-US" altLang="zh-CN" sz="3200" dirty="0"/>
              <a:t>frequency: 1000Hz ~ 3000Hz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0642086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783E9-83A1-6C44-A88E-BB0972B3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54A6D8-4037-624A-B652-709E4997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ALS-P Decoding Performance</a:t>
            </a:r>
          </a:p>
          <a:p>
            <a:r>
              <a:rPr kumimoji="1" lang="en-US" altLang="zh-CN" dirty="0"/>
              <a:t>ALS-P Localization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6042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98583E-933E-864B-8642-FE9179F1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Single LED Bulb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9484B6-8D8F-1B4C-8A0D-1BB50F46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72" y="1465383"/>
            <a:ext cx="4732501" cy="28477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464218-0A58-5149-9E63-77BE92EED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29" y="1465383"/>
            <a:ext cx="4675764" cy="29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750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F0723-DB1B-884F-AAD6-0A4ABADB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Multiple LED Bulbs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399415-546E-8A4C-B3C5-5A820AEFC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85" y="1840522"/>
            <a:ext cx="5332914" cy="33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83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3EE16A-0EA8-F043-BDBF-E134D966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Visible Light Positioning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5D96B-B419-DA47-9833-77849060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0" y="1695204"/>
            <a:ext cx="5231046" cy="291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954764-D2F4-F542-A970-B3B7BCE5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44" y="1498354"/>
            <a:ext cx="4990176" cy="31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7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F4AF0-9A93-FD4E-B5F8-78A13E46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Ambient Effects and Mobility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952D87-08C8-6C44-A556-5C98AD49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16" y="1917212"/>
            <a:ext cx="4525974" cy="30235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169584-C8D4-904A-9505-03C83A8DD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813" y="1917212"/>
            <a:ext cx="4741112" cy="30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101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62F30-30B9-904E-8DF4-78457366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Localization Evaluation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448243-912C-B340-96ED-3BF22A261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38" y="1618272"/>
            <a:ext cx="5121562" cy="38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640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218914-39A8-7B4F-826A-B1FBF68A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Localization Accuracy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F97ABD-381E-9D44-BC54-E2893D60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55" y="1723293"/>
            <a:ext cx="5261796" cy="32155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2BFC96-ECEA-6F4F-9F9A-84214CE93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3" y="1723293"/>
            <a:ext cx="5432855" cy="30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745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AC057-6016-DE4E-991A-5D8D493C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9B7A48-7C1E-FE4D-9A12-ACC6782E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We observe that ALS can be a VLC receiver to sample high-frequency LED via frequency aliasing effect. The further feasibility study validates our idea. </a:t>
            </a:r>
          </a:p>
          <a:p>
            <a:r>
              <a:rPr lang="en" altLang="zh-CN" dirty="0"/>
              <a:t>We design ALS- P and propose several schemes for both transmitter and receiver </a:t>
            </a:r>
          </a:p>
          <a:p>
            <a:r>
              <a:rPr lang="en" altLang="zh-CN" dirty="0"/>
              <a:t>We implement a prototype of ALS-P and conduct a complete evaluation of it. </a:t>
            </a:r>
          </a:p>
          <a:p>
            <a:r>
              <a:rPr lang="en" altLang="zh-CN" dirty="0"/>
              <a:t>The localization result shows that ALS-P can enable lightweight indoor localization with sub-meter level accuracy.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335940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54682D-5A12-7B4B-99F1-4A5207720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Thank You!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78296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6B8D1-0AA4-9D47-BDF6-B39D32DA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Problem in VLP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2DE0DC-D7BB-9142-B29E-8A84B2F39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29" y="2165920"/>
            <a:ext cx="1762347" cy="176234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D2DD578-219B-514B-9418-F8618984A098}"/>
              </a:ext>
            </a:extLst>
          </p:cNvPr>
          <p:cNvGrpSpPr/>
          <p:nvPr/>
        </p:nvGrpSpPr>
        <p:grpSpPr>
          <a:xfrm>
            <a:off x="5823259" y="1128422"/>
            <a:ext cx="2641600" cy="2092569"/>
            <a:chOff x="9218308" y="3017100"/>
            <a:chExt cx="2641600" cy="209256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AD2203D-442F-8C47-B11C-95C5D75C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8308" y="3386432"/>
              <a:ext cx="2641600" cy="1320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CFC675A-F5AA-734C-8CEC-358527E68D82}"/>
                </a:ext>
              </a:extLst>
            </p:cNvPr>
            <p:cNvSpPr txBox="1"/>
            <p:nvPr/>
          </p:nvSpPr>
          <p:spPr>
            <a:xfrm>
              <a:off x="9618678" y="3017100"/>
              <a:ext cx="19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Rolling Shutter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509A6C7-8951-4649-984A-668D68E272B2}"/>
                </a:ext>
              </a:extLst>
            </p:cNvPr>
            <p:cNvSpPr txBox="1"/>
            <p:nvPr/>
          </p:nvSpPr>
          <p:spPr>
            <a:xfrm>
              <a:off x="9622166" y="4740337"/>
              <a:ext cx="20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High Resolution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24D8FED-493C-5744-A728-05D0F271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143273" y="3917645"/>
            <a:ext cx="662112" cy="683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00B2FE1B-5E0E-2F46-A8F4-85A2F52983F6}"/>
              </a:ext>
            </a:extLst>
          </p:cNvPr>
          <p:cNvSpPr/>
          <p:nvPr/>
        </p:nvSpPr>
        <p:spPr>
          <a:xfrm>
            <a:off x="3044869" y="5176470"/>
            <a:ext cx="6102261" cy="8630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/>
              <a:t>High overhead on receiver side to Decode High Rate Signals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4758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7995 -0.0016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7A3A01-A809-2A4E-8250-22CA48CB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Ambient Light Sensor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A63C1C-4E25-F14E-8537-266BD2D03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199861"/>
            <a:ext cx="2713681" cy="20352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6E40D2-6543-D64E-8940-47389A77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418" y="4518993"/>
            <a:ext cx="1846084" cy="18460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CD984F-C7B6-7944-839F-068C777F2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534" y="1116398"/>
            <a:ext cx="1842909" cy="280624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C28D74B6-ED1F-0343-88AC-73AF867B9B59}"/>
              </a:ext>
            </a:extLst>
          </p:cNvPr>
          <p:cNvSpPr/>
          <p:nvPr/>
        </p:nvSpPr>
        <p:spPr>
          <a:xfrm>
            <a:off x="8785654" y="1272746"/>
            <a:ext cx="185352" cy="1853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48A427F-0565-CC4A-85AE-7DABB21C0F05}"/>
              </a:ext>
            </a:extLst>
          </p:cNvPr>
          <p:cNvSpPr/>
          <p:nvPr/>
        </p:nvSpPr>
        <p:spPr>
          <a:xfrm>
            <a:off x="8600302" y="5119447"/>
            <a:ext cx="185352" cy="1853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DB973E3-4079-C944-9216-E14DF3440561}"/>
              </a:ext>
            </a:extLst>
          </p:cNvPr>
          <p:cNvCxnSpPr/>
          <p:nvPr/>
        </p:nvCxnSpPr>
        <p:spPr>
          <a:xfrm flipV="1">
            <a:off x="5192240" y="1365422"/>
            <a:ext cx="3593414" cy="1852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BBE3F5CA-5FCB-4C45-8CF1-9BD44DE64496}"/>
              </a:ext>
            </a:extLst>
          </p:cNvPr>
          <p:cNvCxnSpPr>
            <a:cxnSpLocks/>
          </p:cNvCxnSpPr>
          <p:nvPr/>
        </p:nvCxnSpPr>
        <p:spPr>
          <a:xfrm>
            <a:off x="5192240" y="3217491"/>
            <a:ext cx="3408062" cy="1896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B30D7CA-A646-CB45-BC16-7C2E856818D5}"/>
              </a:ext>
            </a:extLst>
          </p:cNvPr>
          <p:cNvSpPr txBox="1"/>
          <p:nvPr/>
        </p:nvSpPr>
        <p:spPr>
          <a:xfrm>
            <a:off x="2733823" y="4791087"/>
            <a:ext cx="419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Low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sampling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rate: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100Hz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CC5CD6-C5F7-1A48-956C-7B8030CF62CB}"/>
              </a:ext>
            </a:extLst>
          </p:cNvPr>
          <p:cNvSpPr txBox="1"/>
          <p:nvPr/>
        </p:nvSpPr>
        <p:spPr>
          <a:xfrm>
            <a:off x="2818281" y="4235121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Ambient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Light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Sensor(ALS)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圆角矩形 9">
            <a:extLst>
              <a:ext uri="{FF2B5EF4-FFF2-40B4-BE49-F238E27FC236}">
                <a16:creationId xmlns:a16="http://schemas.microsoft.com/office/drawing/2014/main" id="{D6278D7B-10BA-1D44-92C9-CC2B3406FFD2}"/>
              </a:ext>
            </a:extLst>
          </p:cNvPr>
          <p:cNvSpPr/>
          <p:nvPr/>
        </p:nvSpPr>
        <p:spPr>
          <a:xfrm>
            <a:off x="1698162" y="5276099"/>
            <a:ext cx="6270164" cy="7779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Insufficient to decode high rate signal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022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1766BF-E2FF-B842-BB8C-CC509D7A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Sub-Sampling:</a:t>
            </a:r>
            <a:r>
              <a:rPr kumimoji="1" lang="zh-CN" altLang="en-US" dirty="0"/>
              <a:t> </a:t>
            </a:r>
            <a:r>
              <a:rPr kumimoji="1" lang="en-US" altLang="zh-CN" dirty="0"/>
              <a:t>Frequency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Aliasing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44EAD0-84B0-AA44-B45D-1976C5FBC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87" y="2154315"/>
            <a:ext cx="5640481" cy="192128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BE5EFDB0-6BBF-4D07-9EF2-A365FE5C789D}"/>
              </a:ext>
            </a:extLst>
          </p:cNvPr>
          <p:cNvGrpSpPr/>
          <p:nvPr/>
        </p:nvGrpSpPr>
        <p:grpSpPr>
          <a:xfrm>
            <a:off x="3440079" y="2433071"/>
            <a:ext cx="5221331" cy="1238109"/>
            <a:chOff x="4238486" y="2491281"/>
            <a:chExt cx="5221331" cy="1238109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C9A1CE9-863D-0945-ADD7-16CEEABB09B3}"/>
                </a:ext>
              </a:extLst>
            </p:cNvPr>
            <p:cNvSpPr/>
            <p:nvPr/>
          </p:nvSpPr>
          <p:spPr>
            <a:xfrm>
              <a:off x="4238486" y="2537653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477072A-4F22-9240-83E1-C57F9A1AD1BB}"/>
                </a:ext>
              </a:extLst>
            </p:cNvPr>
            <p:cNvSpPr/>
            <p:nvPr/>
          </p:nvSpPr>
          <p:spPr>
            <a:xfrm>
              <a:off x="5103194" y="3603490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E45918C-A1D1-E54D-976C-8461C4A4B8D5}"/>
                </a:ext>
              </a:extLst>
            </p:cNvPr>
            <p:cNvSpPr/>
            <p:nvPr/>
          </p:nvSpPr>
          <p:spPr>
            <a:xfrm>
              <a:off x="5934765" y="2564161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404F4AB9-0429-4749-912E-FA23C8C6651E}"/>
                </a:ext>
              </a:extLst>
            </p:cNvPr>
            <p:cNvSpPr/>
            <p:nvPr/>
          </p:nvSpPr>
          <p:spPr>
            <a:xfrm>
              <a:off x="6812723" y="3603494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70ACD882-73A3-5748-80F6-61919D88887B}"/>
                </a:ext>
              </a:extLst>
            </p:cNvPr>
            <p:cNvSpPr/>
            <p:nvPr/>
          </p:nvSpPr>
          <p:spPr>
            <a:xfrm>
              <a:off x="7624392" y="2517781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FCC3BE24-13B6-A243-B26A-A733545CF781}"/>
                </a:ext>
              </a:extLst>
            </p:cNvPr>
            <p:cNvSpPr/>
            <p:nvPr/>
          </p:nvSpPr>
          <p:spPr>
            <a:xfrm>
              <a:off x="8495721" y="3576990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4EFE6BCC-2E28-4F40-90C6-956CAB0BB19C}"/>
                </a:ext>
              </a:extLst>
            </p:cNvPr>
            <p:cNvSpPr/>
            <p:nvPr/>
          </p:nvSpPr>
          <p:spPr>
            <a:xfrm>
              <a:off x="9333921" y="2491281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60466E-332B-4740-9AA5-275C6109BAB5}"/>
              </a:ext>
            </a:extLst>
          </p:cNvPr>
          <p:cNvGrpSpPr/>
          <p:nvPr/>
        </p:nvGrpSpPr>
        <p:grpSpPr>
          <a:xfrm>
            <a:off x="3183927" y="2141743"/>
            <a:ext cx="5776814" cy="1890515"/>
            <a:chOff x="3971234" y="2203584"/>
            <a:chExt cx="5776814" cy="18905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4D06C69-3E56-AB45-8DD6-F29597EB536C}"/>
                </a:ext>
              </a:extLst>
            </p:cNvPr>
            <p:cNvSpPr/>
            <p:nvPr/>
          </p:nvSpPr>
          <p:spPr>
            <a:xfrm>
              <a:off x="3971234" y="2796916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B370F9B-17C4-B444-AF9B-09F080A50E9E}"/>
                </a:ext>
              </a:extLst>
            </p:cNvPr>
            <p:cNvSpPr/>
            <p:nvPr/>
          </p:nvSpPr>
          <p:spPr>
            <a:xfrm>
              <a:off x="4003292" y="2546464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50EB8E2-45B5-8C42-A176-DABCF8368711}"/>
                </a:ext>
              </a:extLst>
            </p:cNvPr>
            <p:cNvSpPr/>
            <p:nvPr/>
          </p:nvSpPr>
          <p:spPr>
            <a:xfrm>
              <a:off x="4114247" y="2279997"/>
              <a:ext cx="125896" cy="1258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D85C5E3-39E3-49A0-8DF9-3016DA0C3977}"/>
                </a:ext>
              </a:extLst>
            </p:cNvPr>
            <p:cNvGrpSpPr/>
            <p:nvPr/>
          </p:nvGrpSpPr>
          <p:grpSpPr>
            <a:xfrm>
              <a:off x="4252843" y="2203584"/>
              <a:ext cx="5495205" cy="1890515"/>
              <a:chOff x="4252843" y="2203584"/>
              <a:chExt cx="5495205" cy="1890515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39284662-AC73-0248-BD73-BA4441C56ED1}"/>
                  </a:ext>
                </a:extLst>
              </p:cNvPr>
              <p:cNvSpPr/>
              <p:nvPr/>
            </p:nvSpPr>
            <p:spPr>
              <a:xfrm>
                <a:off x="4252843" y="283568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D95C3B77-99F0-5D4B-BC3A-A8383B63502C}"/>
                  </a:ext>
                </a:extLst>
              </p:cNvPr>
              <p:cNvSpPr/>
              <p:nvPr/>
            </p:nvSpPr>
            <p:spPr>
              <a:xfrm>
                <a:off x="4274930" y="307077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0E74559A-A553-A344-8457-1D2773E610F7}"/>
                  </a:ext>
                </a:extLst>
              </p:cNvPr>
              <p:cNvSpPr/>
              <p:nvPr/>
            </p:nvSpPr>
            <p:spPr>
              <a:xfrm>
                <a:off x="4301434" y="334286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A063C3F3-E303-1844-8FB9-951CC890B68A}"/>
                  </a:ext>
                </a:extLst>
              </p:cNvPr>
              <p:cNvSpPr/>
              <p:nvPr/>
            </p:nvSpPr>
            <p:spPr>
              <a:xfrm>
                <a:off x="4315791" y="361494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79B77F81-9B32-9A4C-9EDA-FA4C04490C7F}"/>
                  </a:ext>
                </a:extLst>
              </p:cNvPr>
              <p:cNvSpPr/>
              <p:nvPr/>
            </p:nvSpPr>
            <p:spPr>
              <a:xfrm>
                <a:off x="4400826" y="394169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8FF7AE9E-4F04-C942-9FE7-5CB170ED3FFF}"/>
                  </a:ext>
                </a:extLst>
              </p:cNvPr>
              <p:cNvSpPr/>
              <p:nvPr/>
            </p:nvSpPr>
            <p:spPr>
              <a:xfrm>
                <a:off x="4526722" y="3583610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821D8E1-CA04-EB4F-BAF9-FC30809E11D8}"/>
                  </a:ext>
                </a:extLst>
              </p:cNvPr>
              <p:cNvSpPr/>
              <p:nvPr/>
            </p:nvSpPr>
            <p:spPr>
              <a:xfrm>
                <a:off x="4538869" y="326210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03B7D4F0-9979-F042-BB85-D9BA7981E7D8}"/>
                  </a:ext>
                </a:extLst>
              </p:cNvPr>
              <p:cNvSpPr/>
              <p:nvPr/>
            </p:nvSpPr>
            <p:spPr>
              <a:xfrm>
                <a:off x="4548809" y="299830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B7B96BB-5D5B-3B43-A776-37B1CB92B52F}"/>
                  </a:ext>
                </a:extLst>
              </p:cNvPr>
              <p:cNvSpPr/>
              <p:nvPr/>
            </p:nvSpPr>
            <p:spPr>
              <a:xfrm>
                <a:off x="4589670" y="2702894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9C2350BA-3B6A-1F4D-91BB-441F24D78B32}"/>
                  </a:ext>
                </a:extLst>
              </p:cNvPr>
              <p:cNvSpPr/>
              <p:nvPr/>
            </p:nvSpPr>
            <p:spPr>
              <a:xfrm>
                <a:off x="4620593" y="245813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FF31330-AB1E-194B-8083-82843C58ECF0}"/>
                  </a:ext>
                </a:extLst>
              </p:cNvPr>
              <p:cNvSpPr/>
              <p:nvPr/>
            </p:nvSpPr>
            <p:spPr>
              <a:xfrm>
                <a:off x="4715566" y="224955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11E28C5-0270-6B49-9122-4D1AD2CFDDB1}"/>
                  </a:ext>
                </a:extLst>
              </p:cNvPr>
              <p:cNvSpPr/>
              <p:nvPr/>
            </p:nvSpPr>
            <p:spPr>
              <a:xfrm>
                <a:off x="7055656" y="277579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228BC3C-66EC-0A46-879B-97EBA9D700D2}"/>
                  </a:ext>
                </a:extLst>
              </p:cNvPr>
              <p:cNvSpPr/>
              <p:nvPr/>
            </p:nvSpPr>
            <p:spPr>
              <a:xfrm>
                <a:off x="7041327" y="253103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E6D77339-83AE-494C-B7B1-372C0DB41880}"/>
                  </a:ext>
                </a:extLst>
              </p:cNvPr>
              <p:cNvSpPr/>
              <p:nvPr/>
            </p:nvSpPr>
            <p:spPr>
              <a:xfrm>
                <a:off x="4814958" y="255753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A1D1500E-CFEA-EE4B-8ED4-7306FC4F5EFC}"/>
                  </a:ext>
                </a:extLst>
              </p:cNvPr>
              <p:cNvSpPr/>
              <p:nvPr/>
            </p:nvSpPr>
            <p:spPr>
              <a:xfrm>
                <a:off x="4829315" y="285556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99E0437-DE39-FF4E-95F5-5F48B609FD42}"/>
                  </a:ext>
                </a:extLst>
              </p:cNvPr>
              <p:cNvSpPr/>
              <p:nvPr/>
            </p:nvSpPr>
            <p:spPr>
              <a:xfrm>
                <a:off x="4851402" y="309065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7C0867-1E02-A64B-8BE0-6A02D70406B3}"/>
                  </a:ext>
                </a:extLst>
              </p:cNvPr>
              <p:cNvSpPr/>
              <p:nvPr/>
            </p:nvSpPr>
            <p:spPr>
              <a:xfrm>
                <a:off x="4877906" y="336274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9F4AD9A-0C77-6F42-97D9-19BDD5233384}"/>
                  </a:ext>
                </a:extLst>
              </p:cNvPr>
              <p:cNvSpPr/>
              <p:nvPr/>
            </p:nvSpPr>
            <p:spPr>
              <a:xfrm>
                <a:off x="4892263" y="363482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1FACECE0-1D58-EE42-A5DF-B4BF1266ACA6}"/>
                  </a:ext>
                </a:extLst>
              </p:cNvPr>
              <p:cNvSpPr/>
              <p:nvPr/>
            </p:nvSpPr>
            <p:spPr>
              <a:xfrm>
                <a:off x="4977298" y="396157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348820A4-23D9-5145-8414-D3BD9372CD0B}"/>
                  </a:ext>
                </a:extLst>
              </p:cNvPr>
              <p:cNvSpPr/>
              <p:nvPr/>
            </p:nvSpPr>
            <p:spPr>
              <a:xfrm>
                <a:off x="5115341" y="328198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010B81F8-782A-FF46-BD1B-A39A2613FBEA}"/>
                  </a:ext>
                </a:extLst>
              </p:cNvPr>
              <p:cNvSpPr/>
              <p:nvPr/>
            </p:nvSpPr>
            <p:spPr>
              <a:xfrm>
                <a:off x="5125281" y="301818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9984943D-146C-FB4D-BDFB-F436E89310DD}"/>
                  </a:ext>
                </a:extLst>
              </p:cNvPr>
              <p:cNvSpPr/>
              <p:nvPr/>
            </p:nvSpPr>
            <p:spPr>
              <a:xfrm>
                <a:off x="5166142" y="2722774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52548591-396D-CA47-A6A6-A53F3B0B3EE4}"/>
                  </a:ext>
                </a:extLst>
              </p:cNvPr>
              <p:cNvSpPr/>
              <p:nvPr/>
            </p:nvSpPr>
            <p:spPr>
              <a:xfrm>
                <a:off x="5197065" y="247801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79DBEFC-1096-9943-9B46-DEFCB6E1A8C2}"/>
                  </a:ext>
                </a:extLst>
              </p:cNvPr>
              <p:cNvSpPr/>
              <p:nvPr/>
            </p:nvSpPr>
            <p:spPr>
              <a:xfrm>
                <a:off x="5229090" y="2243336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E85F023B-85EE-CA4C-9247-2D770F3D99E3}"/>
                  </a:ext>
                </a:extLst>
              </p:cNvPr>
              <p:cNvSpPr/>
              <p:nvPr/>
            </p:nvSpPr>
            <p:spPr>
              <a:xfrm>
                <a:off x="5378176" y="255090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B047BC2B-AFFE-4B48-9FD1-B4A02BA93050}"/>
                  </a:ext>
                </a:extLst>
              </p:cNvPr>
              <p:cNvSpPr/>
              <p:nvPr/>
            </p:nvSpPr>
            <p:spPr>
              <a:xfrm>
                <a:off x="5392533" y="284894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6C0BDEC-FD4B-4548-90A2-72BDFA8DE5D1}"/>
                  </a:ext>
                </a:extLst>
              </p:cNvPr>
              <p:cNvSpPr/>
              <p:nvPr/>
            </p:nvSpPr>
            <p:spPr>
              <a:xfrm>
                <a:off x="5414620" y="308403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10CCC15F-B074-5D4D-9826-DBF4D893FC02}"/>
                  </a:ext>
                </a:extLst>
              </p:cNvPr>
              <p:cNvSpPr/>
              <p:nvPr/>
            </p:nvSpPr>
            <p:spPr>
              <a:xfrm>
                <a:off x="5441124" y="3356118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AF766B68-0C92-7043-909D-60D2688D0472}"/>
                  </a:ext>
                </a:extLst>
              </p:cNvPr>
              <p:cNvSpPr/>
              <p:nvPr/>
            </p:nvSpPr>
            <p:spPr>
              <a:xfrm>
                <a:off x="5455481" y="362820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1130F10C-AEBE-3C48-AF83-DC4830CD54EE}"/>
                  </a:ext>
                </a:extLst>
              </p:cNvPr>
              <p:cNvSpPr/>
              <p:nvPr/>
            </p:nvSpPr>
            <p:spPr>
              <a:xfrm>
                <a:off x="5540516" y="395495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184D753D-41D3-E342-87EB-2DF27F65979C}"/>
                  </a:ext>
                </a:extLst>
              </p:cNvPr>
              <p:cNvSpPr/>
              <p:nvPr/>
            </p:nvSpPr>
            <p:spPr>
              <a:xfrm>
                <a:off x="5666412" y="3596866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82A7AE82-B86E-A84B-99D7-609CD844FCA6}"/>
                  </a:ext>
                </a:extLst>
              </p:cNvPr>
              <p:cNvSpPr/>
              <p:nvPr/>
            </p:nvSpPr>
            <p:spPr>
              <a:xfrm>
                <a:off x="5678559" y="327536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A4C5B5A1-D301-B94C-934D-3AA6B8DDDC59}"/>
                  </a:ext>
                </a:extLst>
              </p:cNvPr>
              <p:cNvSpPr/>
              <p:nvPr/>
            </p:nvSpPr>
            <p:spPr>
              <a:xfrm>
                <a:off x="5688499" y="301156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FB7335FF-E977-574C-A5DE-2B66DF920647}"/>
                  </a:ext>
                </a:extLst>
              </p:cNvPr>
              <p:cNvSpPr/>
              <p:nvPr/>
            </p:nvSpPr>
            <p:spPr>
              <a:xfrm>
                <a:off x="5729360" y="2716150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F06A9694-7C0F-604C-B374-71152BED8DDA}"/>
                  </a:ext>
                </a:extLst>
              </p:cNvPr>
              <p:cNvSpPr/>
              <p:nvPr/>
            </p:nvSpPr>
            <p:spPr>
              <a:xfrm>
                <a:off x="5760283" y="247139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D3C6BA91-10A0-5D48-B673-2C4E5300712A}"/>
                  </a:ext>
                </a:extLst>
              </p:cNvPr>
              <p:cNvSpPr/>
              <p:nvPr/>
            </p:nvSpPr>
            <p:spPr>
              <a:xfrm>
                <a:off x="5792308" y="223671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35B1258E-55DC-6547-8E6F-B4B87497EE21}"/>
                  </a:ext>
                </a:extLst>
              </p:cNvPr>
              <p:cNvSpPr/>
              <p:nvPr/>
            </p:nvSpPr>
            <p:spPr>
              <a:xfrm>
                <a:off x="5949122" y="286219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D81CFEF4-966A-9042-B7BE-19E9D5C18D7B}"/>
                  </a:ext>
                </a:extLst>
              </p:cNvPr>
              <p:cNvSpPr/>
              <p:nvPr/>
            </p:nvSpPr>
            <p:spPr>
              <a:xfrm>
                <a:off x="5971209" y="309728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E3FBADE1-9222-964E-90A3-21ECD553C4DC}"/>
                  </a:ext>
                </a:extLst>
              </p:cNvPr>
              <p:cNvSpPr/>
              <p:nvPr/>
            </p:nvSpPr>
            <p:spPr>
              <a:xfrm>
                <a:off x="5997713" y="3369370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BED6D83D-1B17-844C-B784-A9A970615173}"/>
                  </a:ext>
                </a:extLst>
              </p:cNvPr>
              <p:cNvSpPr/>
              <p:nvPr/>
            </p:nvSpPr>
            <p:spPr>
              <a:xfrm>
                <a:off x="6038574" y="364145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9BD355D8-3E4D-B642-980E-0E470001BD6C}"/>
                  </a:ext>
                </a:extLst>
              </p:cNvPr>
              <p:cNvSpPr/>
              <p:nvPr/>
            </p:nvSpPr>
            <p:spPr>
              <a:xfrm>
                <a:off x="6123609" y="396820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25177AC7-074E-3448-839F-17B0C6E9DA0F}"/>
                  </a:ext>
                </a:extLst>
              </p:cNvPr>
              <p:cNvSpPr/>
              <p:nvPr/>
            </p:nvSpPr>
            <p:spPr>
              <a:xfrm>
                <a:off x="6249505" y="3610118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FF624028-2802-BF4A-B257-E71E78A12904}"/>
                  </a:ext>
                </a:extLst>
              </p:cNvPr>
              <p:cNvSpPr/>
              <p:nvPr/>
            </p:nvSpPr>
            <p:spPr>
              <a:xfrm>
                <a:off x="6261652" y="328861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CBECF540-8B4C-EB44-8C46-741E48521F71}"/>
                  </a:ext>
                </a:extLst>
              </p:cNvPr>
              <p:cNvSpPr/>
              <p:nvPr/>
            </p:nvSpPr>
            <p:spPr>
              <a:xfrm>
                <a:off x="6271592" y="302481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10F47651-571E-BC47-A2C7-485A7EE710B7}"/>
                  </a:ext>
                </a:extLst>
              </p:cNvPr>
              <p:cNvSpPr/>
              <p:nvPr/>
            </p:nvSpPr>
            <p:spPr>
              <a:xfrm>
                <a:off x="6312453" y="272940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062DA7AC-66DE-A54A-B898-9BBDE89091E2}"/>
                  </a:ext>
                </a:extLst>
              </p:cNvPr>
              <p:cNvSpPr/>
              <p:nvPr/>
            </p:nvSpPr>
            <p:spPr>
              <a:xfrm>
                <a:off x="6343376" y="248464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5B7E0296-7B18-4443-802B-D0B1C371742C}"/>
                  </a:ext>
                </a:extLst>
              </p:cNvPr>
              <p:cNvSpPr/>
              <p:nvPr/>
            </p:nvSpPr>
            <p:spPr>
              <a:xfrm>
                <a:off x="6375401" y="2249964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E04635D8-FAC9-3440-B20B-CB109FB7B7B3}"/>
                  </a:ext>
                </a:extLst>
              </p:cNvPr>
              <p:cNvSpPr/>
              <p:nvPr/>
            </p:nvSpPr>
            <p:spPr>
              <a:xfrm>
                <a:off x="6524487" y="255753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8DD1CC34-BDBA-7848-AF61-BF3600F871F8}"/>
                  </a:ext>
                </a:extLst>
              </p:cNvPr>
              <p:cNvSpPr/>
              <p:nvPr/>
            </p:nvSpPr>
            <p:spPr>
              <a:xfrm>
                <a:off x="6538844" y="285557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DE48EE95-2155-A54E-995D-C573D9BB19E0}"/>
                  </a:ext>
                </a:extLst>
              </p:cNvPr>
              <p:cNvSpPr/>
              <p:nvPr/>
            </p:nvSpPr>
            <p:spPr>
              <a:xfrm>
                <a:off x="6560931" y="309066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E217B88A-7BF4-3E41-A992-3F8665998B5C}"/>
                  </a:ext>
                </a:extLst>
              </p:cNvPr>
              <p:cNvSpPr/>
              <p:nvPr/>
            </p:nvSpPr>
            <p:spPr>
              <a:xfrm>
                <a:off x="6587435" y="3362746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264B906C-453A-2A4D-BE59-BF627554196F}"/>
                  </a:ext>
                </a:extLst>
              </p:cNvPr>
              <p:cNvSpPr/>
              <p:nvPr/>
            </p:nvSpPr>
            <p:spPr>
              <a:xfrm>
                <a:off x="6601792" y="363483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FDCEB423-7F8C-BD46-93D7-AEE5C228B2C8}"/>
                  </a:ext>
                </a:extLst>
              </p:cNvPr>
              <p:cNvSpPr/>
              <p:nvPr/>
            </p:nvSpPr>
            <p:spPr>
              <a:xfrm>
                <a:off x="6686827" y="396157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14E8526C-ED4B-D54D-BBBD-DD47F5062D1D}"/>
                  </a:ext>
                </a:extLst>
              </p:cNvPr>
              <p:cNvSpPr/>
              <p:nvPr/>
            </p:nvSpPr>
            <p:spPr>
              <a:xfrm>
                <a:off x="6824870" y="328199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89E2FC00-D4EA-D342-90A3-6F0B19C6A4F8}"/>
                  </a:ext>
                </a:extLst>
              </p:cNvPr>
              <p:cNvSpPr/>
              <p:nvPr/>
            </p:nvSpPr>
            <p:spPr>
              <a:xfrm>
                <a:off x="6834810" y="301818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3BE73946-9AF0-A643-877A-61D3AD5E2898}"/>
                  </a:ext>
                </a:extLst>
              </p:cNvPr>
              <p:cNvSpPr/>
              <p:nvPr/>
            </p:nvSpPr>
            <p:spPr>
              <a:xfrm>
                <a:off x="6875671" y="2722778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D64299FA-FADC-694B-A2DC-E5EBF19C9D06}"/>
                  </a:ext>
                </a:extLst>
              </p:cNvPr>
              <p:cNvSpPr/>
              <p:nvPr/>
            </p:nvSpPr>
            <p:spPr>
              <a:xfrm>
                <a:off x="6906594" y="247802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9C8F81AE-B1D6-5F47-B8C5-33A8F487FE85}"/>
                  </a:ext>
                </a:extLst>
              </p:cNvPr>
              <p:cNvSpPr/>
              <p:nvPr/>
            </p:nvSpPr>
            <p:spPr>
              <a:xfrm>
                <a:off x="6938619" y="2243340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4D21DA7B-0852-5E40-9EAA-97E621846A1E}"/>
                  </a:ext>
                </a:extLst>
              </p:cNvPr>
              <p:cNvSpPr/>
              <p:nvPr/>
            </p:nvSpPr>
            <p:spPr>
              <a:xfrm>
                <a:off x="7097618" y="305752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5763234C-B4E1-DC46-802E-80C0F5947CFC}"/>
                  </a:ext>
                </a:extLst>
              </p:cNvPr>
              <p:cNvSpPr/>
              <p:nvPr/>
            </p:nvSpPr>
            <p:spPr>
              <a:xfrm>
                <a:off x="7124122" y="3329614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90FF47F6-91C6-1A4D-B3B4-E0E144836A16}"/>
                  </a:ext>
                </a:extLst>
              </p:cNvPr>
              <p:cNvSpPr/>
              <p:nvPr/>
            </p:nvSpPr>
            <p:spPr>
              <a:xfrm>
                <a:off x="7138479" y="360169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9A6D3190-B4F5-7B4E-9608-FB4A17366687}"/>
                  </a:ext>
                </a:extLst>
              </p:cNvPr>
              <p:cNvSpPr/>
              <p:nvPr/>
            </p:nvSpPr>
            <p:spPr>
              <a:xfrm>
                <a:off x="7223514" y="392844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622A8BF0-8052-3A48-947E-630FEDA932E0}"/>
                  </a:ext>
                </a:extLst>
              </p:cNvPr>
              <p:cNvSpPr/>
              <p:nvPr/>
            </p:nvSpPr>
            <p:spPr>
              <a:xfrm>
                <a:off x="7349410" y="357036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658FACD6-E1E6-1743-8E8A-8C3F7ED7ABC9}"/>
                  </a:ext>
                </a:extLst>
              </p:cNvPr>
              <p:cNvSpPr/>
              <p:nvPr/>
            </p:nvSpPr>
            <p:spPr>
              <a:xfrm>
                <a:off x="7361557" y="324885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832FE197-C57B-A043-8852-562D03344CDA}"/>
                  </a:ext>
                </a:extLst>
              </p:cNvPr>
              <p:cNvSpPr/>
              <p:nvPr/>
            </p:nvSpPr>
            <p:spPr>
              <a:xfrm>
                <a:off x="7371497" y="298505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8386CBD0-1ED5-144A-9DB8-4562796D446F}"/>
                  </a:ext>
                </a:extLst>
              </p:cNvPr>
              <p:cNvSpPr/>
              <p:nvPr/>
            </p:nvSpPr>
            <p:spPr>
              <a:xfrm>
                <a:off x="7412358" y="2689646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80E3EA58-6927-974C-8774-F48A1260B88E}"/>
                  </a:ext>
                </a:extLst>
              </p:cNvPr>
              <p:cNvSpPr/>
              <p:nvPr/>
            </p:nvSpPr>
            <p:spPr>
              <a:xfrm>
                <a:off x="7443281" y="244489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2DDE47FE-EE99-BF45-A7C1-005FDF6505D0}"/>
                  </a:ext>
                </a:extLst>
              </p:cNvPr>
              <p:cNvSpPr/>
              <p:nvPr/>
            </p:nvSpPr>
            <p:spPr>
              <a:xfrm>
                <a:off x="7475306" y="2210208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FC309E9C-3C9D-4B4F-BA1D-EB8D8943B5E8}"/>
                  </a:ext>
                </a:extLst>
              </p:cNvPr>
              <p:cNvSpPr/>
              <p:nvPr/>
            </p:nvSpPr>
            <p:spPr>
              <a:xfrm>
                <a:off x="7638749" y="281581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5CA33ADF-EDA0-0E45-BE60-C29BF8E8BC49}"/>
                  </a:ext>
                </a:extLst>
              </p:cNvPr>
              <p:cNvSpPr/>
              <p:nvPr/>
            </p:nvSpPr>
            <p:spPr>
              <a:xfrm>
                <a:off x="7660836" y="305090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9B479D90-78E5-C84D-87AF-8677F5E9AD6F}"/>
                  </a:ext>
                </a:extLst>
              </p:cNvPr>
              <p:cNvSpPr/>
              <p:nvPr/>
            </p:nvSpPr>
            <p:spPr>
              <a:xfrm>
                <a:off x="7687340" y="3322990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3F65D535-92FA-834B-AEC4-24A9A8A89345}"/>
                  </a:ext>
                </a:extLst>
              </p:cNvPr>
              <p:cNvSpPr/>
              <p:nvPr/>
            </p:nvSpPr>
            <p:spPr>
              <a:xfrm>
                <a:off x="7701697" y="359507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CFB5E4B5-8E62-DA47-AE71-9A770FD1A83C}"/>
                  </a:ext>
                </a:extLst>
              </p:cNvPr>
              <p:cNvSpPr/>
              <p:nvPr/>
            </p:nvSpPr>
            <p:spPr>
              <a:xfrm>
                <a:off x="7786732" y="392182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48561C23-565D-7C41-9117-95884578A844}"/>
                  </a:ext>
                </a:extLst>
              </p:cNvPr>
              <p:cNvSpPr/>
              <p:nvPr/>
            </p:nvSpPr>
            <p:spPr>
              <a:xfrm>
                <a:off x="7912628" y="3563738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ECEA9162-266A-694F-8106-01510F0DA753}"/>
                  </a:ext>
                </a:extLst>
              </p:cNvPr>
              <p:cNvSpPr/>
              <p:nvPr/>
            </p:nvSpPr>
            <p:spPr>
              <a:xfrm>
                <a:off x="7924775" y="324223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8D7CD55D-F1E9-7945-9A99-9C584C5215E4}"/>
                  </a:ext>
                </a:extLst>
              </p:cNvPr>
              <p:cNvSpPr/>
              <p:nvPr/>
            </p:nvSpPr>
            <p:spPr>
              <a:xfrm>
                <a:off x="7934715" y="297843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43C2134-7425-7B47-A805-8833F830C3B0}"/>
                  </a:ext>
                </a:extLst>
              </p:cNvPr>
              <p:cNvSpPr/>
              <p:nvPr/>
            </p:nvSpPr>
            <p:spPr>
              <a:xfrm>
                <a:off x="7975576" y="268302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28C8AAB2-2822-7D48-AA88-0534963B3793}"/>
                  </a:ext>
                </a:extLst>
              </p:cNvPr>
              <p:cNvSpPr/>
              <p:nvPr/>
            </p:nvSpPr>
            <p:spPr>
              <a:xfrm>
                <a:off x="8006499" y="243826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59AD6BC5-FF1E-9B47-A32B-032A58930F0C}"/>
                  </a:ext>
                </a:extLst>
              </p:cNvPr>
              <p:cNvSpPr/>
              <p:nvPr/>
            </p:nvSpPr>
            <p:spPr>
              <a:xfrm>
                <a:off x="8038524" y="2203584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1DE4D8AE-9B23-E24D-AFD3-D0D4F780C9F0}"/>
                  </a:ext>
                </a:extLst>
              </p:cNvPr>
              <p:cNvSpPr/>
              <p:nvPr/>
            </p:nvSpPr>
            <p:spPr>
              <a:xfrm>
                <a:off x="8180981" y="253103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40E97AE1-C86B-0C4E-8B7D-7513C0FD3532}"/>
                  </a:ext>
                </a:extLst>
              </p:cNvPr>
              <p:cNvSpPr/>
              <p:nvPr/>
            </p:nvSpPr>
            <p:spPr>
              <a:xfrm>
                <a:off x="8195338" y="282906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61F8CCA1-75EA-974D-9049-36FC01A33A42}"/>
                  </a:ext>
                </a:extLst>
              </p:cNvPr>
              <p:cNvSpPr/>
              <p:nvPr/>
            </p:nvSpPr>
            <p:spPr>
              <a:xfrm>
                <a:off x="8217425" y="306415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286EDDC2-C28F-014D-AB34-F7476CADEDD7}"/>
                  </a:ext>
                </a:extLst>
              </p:cNvPr>
              <p:cNvSpPr/>
              <p:nvPr/>
            </p:nvSpPr>
            <p:spPr>
              <a:xfrm>
                <a:off x="8243929" y="333624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745F1EE3-2C43-9C47-8873-F06EFFF12413}"/>
                  </a:ext>
                </a:extLst>
              </p:cNvPr>
              <p:cNvSpPr/>
              <p:nvPr/>
            </p:nvSpPr>
            <p:spPr>
              <a:xfrm>
                <a:off x="8284790" y="360832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5FF890AC-DAAE-2B48-B766-B0C8B633A03C}"/>
                  </a:ext>
                </a:extLst>
              </p:cNvPr>
              <p:cNvSpPr/>
              <p:nvPr/>
            </p:nvSpPr>
            <p:spPr>
              <a:xfrm>
                <a:off x="8369825" y="393507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0705AA03-2441-7C49-A04F-1F94B38E4875}"/>
                  </a:ext>
                </a:extLst>
              </p:cNvPr>
              <p:cNvSpPr/>
              <p:nvPr/>
            </p:nvSpPr>
            <p:spPr>
              <a:xfrm>
                <a:off x="8507868" y="325548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53E797AE-B510-714D-9FAB-CE08ED26C7E5}"/>
                  </a:ext>
                </a:extLst>
              </p:cNvPr>
              <p:cNvSpPr/>
              <p:nvPr/>
            </p:nvSpPr>
            <p:spPr>
              <a:xfrm>
                <a:off x="8517808" y="299168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9609B07B-42A0-244D-9D9D-7956A1A59440}"/>
                  </a:ext>
                </a:extLst>
              </p:cNvPr>
              <p:cNvSpPr/>
              <p:nvPr/>
            </p:nvSpPr>
            <p:spPr>
              <a:xfrm>
                <a:off x="8558669" y="2696274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307E1C30-D3D7-3A43-8039-98FC23B3D1D0}"/>
                  </a:ext>
                </a:extLst>
              </p:cNvPr>
              <p:cNvSpPr/>
              <p:nvPr/>
            </p:nvSpPr>
            <p:spPr>
              <a:xfrm>
                <a:off x="8589592" y="245151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87063D12-5B72-E04D-BC7C-CF249DEFA32A}"/>
                  </a:ext>
                </a:extLst>
              </p:cNvPr>
              <p:cNvSpPr/>
              <p:nvPr/>
            </p:nvSpPr>
            <p:spPr>
              <a:xfrm>
                <a:off x="8621617" y="2216836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90646B8F-6387-8349-8670-E91334530A8F}"/>
                  </a:ext>
                </a:extLst>
              </p:cNvPr>
              <p:cNvSpPr/>
              <p:nvPr/>
            </p:nvSpPr>
            <p:spPr>
              <a:xfrm>
                <a:off x="8770703" y="2524409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C5142F67-79D1-4548-8735-F9D78CA450AC}"/>
                  </a:ext>
                </a:extLst>
              </p:cNvPr>
              <p:cNvSpPr/>
              <p:nvPr/>
            </p:nvSpPr>
            <p:spPr>
              <a:xfrm>
                <a:off x="8785060" y="282244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1003E5A5-D8D4-C447-9EF4-15CDE56DA25F}"/>
                  </a:ext>
                </a:extLst>
              </p:cNvPr>
              <p:cNvSpPr/>
              <p:nvPr/>
            </p:nvSpPr>
            <p:spPr>
              <a:xfrm>
                <a:off x="8807147" y="305753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856B6B6C-EEC1-3840-A131-179D5099F796}"/>
                  </a:ext>
                </a:extLst>
              </p:cNvPr>
              <p:cNvSpPr/>
              <p:nvPr/>
            </p:nvSpPr>
            <p:spPr>
              <a:xfrm>
                <a:off x="8833651" y="3329618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4DCC8571-8184-E044-B9EE-0DC9915A03B0}"/>
                  </a:ext>
                </a:extLst>
              </p:cNvPr>
              <p:cNvSpPr/>
              <p:nvPr/>
            </p:nvSpPr>
            <p:spPr>
              <a:xfrm>
                <a:off x="8848008" y="360170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1FE33536-1279-D949-A398-6F5E2F95E908}"/>
                  </a:ext>
                </a:extLst>
              </p:cNvPr>
              <p:cNvSpPr/>
              <p:nvPr/>
            </p:nvSpPr>
            <p:spPr>
              <a:xfrm>
                <a:off x="8933043" y="392845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77B4F0CF-0DBA-0844-B1CA-615A32198B1C}"/>
                  </a:ext>
                </a:extLst>
              </p:cNvPr>
              <p:cNvSpPr/>
              <p:nvPr/>
            </p:nvSpPr>
            <p:spPr>
              <a:xfrm>
                <a:off x="9058939" y="3570366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8B99391F-1DC2-D94F-BF63-40C60C705616}"/>
                  </a:ext>
                </a:extLst>
              </p:cNvPr>
              <p:cNvSpPr/>
              <p:nvPr/>
            </p:nvSpPr>
            <p:spPr>
              <a:xfrm>
                <a:off x="9071086" y="324886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63CA4E3F-E57A-9F49-949E-C43B2148F2F0}"/>
                  </a:ext>
                </a:extLst>
              </p:cNvPr>
              <p:cNvSpPr/>
              <p:nvPr/>
            </p:nvSpPr>
            <p:spPr>
              <a:xfrm>
                <a:off x="9081026" y="2985061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5A2E94F5-7685-0A43-9EB1-5078EC558CAC}"/>
                  </a:ext>
                </a:extLst>
              </p:cNvPr>
              <p:cNvSpPr/>
              <p:nvPr/>
            </p:nvSpPr>
            <p:spPr>
              <a:xfrm>
                <a:off x="9121887" y="2689650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517182A5-7451-7B44-BA97-CC7865602ED5}"/>
                  </a:ext>
                </a:extLst>
              </p:cNvPr>
              <p:cNvSpPr/>
              <p:nvPr/>
            </p:nvSpPr>
            <p:spPr>
              <a:xfrm>
                <a:off x="9152810" y="244489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8B4A1553-3065-F447-B6D4-5506B8C2A522}"/>
                  </a:ext>
                </a:extLst>
              </p:cNvPr>
              <p:cNvSpPr/>
              <p:nvPr/>
            </p:nvSpPr>
            <p:spPr>
              <a:xfrm>
                <a:off x="9184835" y="221021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99BC23D8-A74F-6948-B296-275C877F0561}"/>
                  </a:ext>
                </a:extLst>
              </p:cNvPr>
              <p:cNvSpPr/>
              <p:nvPr/>
            </p:nvSpPr>
            <p:spPr>
              <a:xfrm>
                <a:off x="9348278" y="2789317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29909A55-BFBC-F448-83D5-1F69E34EC9AC}"/>
                  </a:ext>
                </a:extLst>
              </p:cNvPr>
              <p:cNvSpPr/>
              <p:nvPr/>
            </p:nvSpPr>
            <p:spPr>
              <a:xfrm>
                <a:off x="9370365" y="302440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id="{3AE19FA3-BC97-EF49-945A-EA90661BCF2A}"/>
                  </a:ext>
                </a:extLst>
              </p:cNvPr>
              <p:cNvSpPr/>
              <p:nvPr/>
            </p:nvSpPr>
            <p:spPr>
              <a:xfrm>
                <a:off x="9396869" y="3296490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id="{2CEA6DB3-D26B-DC44-8D61-4C2AFF3E98DE}"/>
                  </a:ext>
                </a:extLst>
              </p:cNvPr>
              <p:cNvSpPr/>
              <p:nvPr/>
            </p:nvSpPr>
            <p:spPr>
              <a:xfrm>
                <a:off x="9411226" y="3568575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id="{A7EB2CA8-F3D3-9E40-A055-68AC61DC8CE0}"/>
                  </a:ext>
                </a:extLst>
              </p:cNvPr>
              <p:cNvSpPr/>
              <p:nvPr/>
            </p:nvSpPr>
            <p:spPr>
              <a:xfrm>
                <a:off x="9496261" y="3895323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id="{060EAECF-8738-CD45-BEF8-DE31EA4E6E47}"/>
                  </a:ext>
                </a:extLst>
              </p:cNvPr>
              <p:cNvSpPr/>
              <p:nvPr/>
            </p:nvSpPr>
            <p:spPr>
              <a:xfrm>
                <a:off x="9591209" y="3570362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B90F313D-0D66-8041-804A-1DD31D9184E6}"/>
                  </a:ext>
                </a:extLst>
              </p:cNvPr>
              <p:cNvSpPr/>
              <p:nvPr/>
            </p:nvSpPr>
            <p:spPr>
              <a:xfrm>
                <a:off x="9622152" y="3329614"/>
                <a:ext cx="125896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135" name="任意形状 134">
            <a:extLst>
              <a:ext uri="{FF2B5EF4-FFF2-40B4-BE49-F238E27FC236}">
                <a16:creationId xmlns:a16="http://schemas.microsoft.com/office/drawing/2014/main" id="{6258E289-7393-3E4F-8F91-433CBA855AE2}"/>
              </a:ext>
            </a:extLst>
          </p:cNvPr>
          <p:cNvSpPr/>
          <p:nvPr/>
        </p:nvSpPr>
        <p:spPr>
          <a:xfrm>
            <a:off x="3073494" y="2368301"/>
            <a:ext cx="6029739" cy="1260732"/>
          </a:xfrm>
          <a:custGeom>
            <a:avLst/>
            <a:gdLst>
              <a:gd name="connsiteX0" fmla="*/ 0 w 6029739"/>
              <a:gd name="connsiteY0" fmla="*/ 41519 h 1260732"/>
              <a:gd name="connsiteX1" fmla="*/ 450574 w 6029739"/>
              <a:gd name="connsiteY1" fmla="*/ 147536 h 1260732"/>
              <a:gd name="connsiteX2" fmla="*/ 1311965 w 6029739"/>
              <a:gd name="connsiteY2" fmla="*/ 1247466 h 1260732"/>
              <a:gd name="connsiteX3" fmla="*/ 2133600 w 6029739"/>
              <a:gd name="connsiteY3" fmla="*/ 174040 h 1260732"/>
              <a:gd name="connsiteX4" fmla="*/ 2994991 w 6029739"/>
              <a:gd name="connsiteY4" fmla="*/ 1260719 h 1260732"/>
              <a:gd name="connsiteX5" fmla="*/ 3803374 w 6029739"/>
              <a:gd name="connsiteY5" fmla="*/ 147536 h 1260732"/>
              <a:gd name="connsiteX6" fmla="*/ 4691269 w 6029739"/>
              <a:gd name="connsiteY6" fmla="*/ 1220962 h 1260732"/>
              <a:gd name="connsiteX7" fmla="*/ 5512904 w 6029739"/>
              <a:gd name="connsiteY7" fmla="*/ 121032 h 1260732"/>
              <a:gd name="connsiteX8" fmla="*/ 6029739 w 6029739"/>
              <a:gd name="connsiteY8" fmla="*/ 677623 h 12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9739" h="1260732">
                <a:moveTo>
                  <a:pt x="0" y="41519"/>
                </a:moveTo>
                <a:cubicBezTo>
                  <a:pt x="115956" y="-5968"/>
                  <a:pt x="231913" y="-53455"/>
                  <a:pt x="450574" y="147536"/>
                </a:cubicBezTo>
                <a:cubicBezTo>
                  <a:pt x="669235" y="348527"/>
                  <a:pt x="1031461" y="1243049"/>
                  <a:pt x="1311965" y="1247466"/>
                </a:cubicBezTo>
                <a:cubicBezTo>
                  <a:pt x="1592469" y="1251883"/>
                  <a:pt x="1853096" y="171831"/>
                  <a:pt x="2133600" y="174040"/>
                </a:cubicBezTo>
                <a:cubicBezTo>
                  <a:pt x="2414104" y="176249"/>
                  <a:pt x="2716695" y="1265136"/>
                  <a:pt x="2994991" y="1260719"/>
                </a:cubicBezTo>
                <a:cubicBezTo>
                  <a:pt x="3273287" y="1256302"/>
                  <a:pt x="3520661" y="154162"/>
                  <a:pt x="3803374" y="147536"/>
                </a:cubicBezTo>
                <a:cubicBezTo>
                  <a:pt x="4086087" y="140910"/>
                  <a:pt x="4406347" y="1225379"/>
                  <a:pt x="4691269" y="1220962"/>
                </a:cubicBezTo>
                <a:cubicBezTo>
                  <a:pt x="4976191" y="1216545"/>
                  <a:pt x="5289826" y="211589"/>
                  <a:pt x="5512904" y="121032"/>
                </a:cubicBezTo>
                <a:cubicBezTo>
                  <a:pt x="5735982" y="30475"/>
                  <a:pt x="5882860" y="354049"/>
                  <a:pt x="6029739" y="677623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B44D1384-2B9F-4544-B11D-2E14E3F84E50}"/>
              </a:ext>
            </a:extLst>
          </p:cNvPr>
          <p:cNvSpPr txBox="1"/>
          <p:nvPr/>
        </p:nvSpPr>
        <p:spPr>
          <a:xfrm>
            <a:off x="8960741" y="4949639"/>
            <a:ext cx="245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Frequency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Aliasing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5511573A-537D-4BE7-BD6F-4357740F80F1}"/>
              </a:ext>
            </a:extLst>
          </p:cNvPr>
          <p:cNvSpPr txBox="1"/>
          <p:nvPr/>
        </p:nvSpPr>
        <p:spPr>
          <a:xfrm>
            <a:off x="270282" y="2816371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sampling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E5A140E-155F-4813-BBEC-1BC54DBAE5C7}"/>
              </a:ext>
            </a:extLst>
          </p:cNvPr>
          <p:cNvSpPr txBox="1"/>
          <p:nvPr/>
        </p:nvSpPr>
        <p:spPr>
          <a:xfrm>
            <a:off x="385699" y="2814276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Low sampling</a:t>
            </a:r>
            <a:endParaRPr lang="zh-CN" altLang="en-US" sz="2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0B33DD-33F7-7F49-82BB-536B4A2F64F5}"/>
                  </a:ext>
                </a:extLst>
              </p:cNvPr>
              <p:cNvSpPr txBox="1"/>
              <p:nvPr/>
            </p:nvSpPr>
            <p:spPr>
              <a:xfrm>
                <a:off x="4304787" y="5486632"/>
                <a:ext cx="3673313" cy="4042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𝒅𝒂𝒕𝒂</m:t>
                          </m:r>
                        </m:sub>
                      </m:sSub>
                      <m:r>
                        <a:rPr kumimoji="1" lang="zh-CN" alt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kumimoji="1" lang="zh-CN" alt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zh-CN" sz="2400" b="1" i="1" smtClean="0">
                              <a:latin typeface="Cambria Math" panose="02040503050406030204" pitchFamily="18" charset="0"/>
                            </a:rPr>
                            <m:t>𝒔𝒂𝒎𝒑𝒍𝒊𝒏𝒈</m:t>
                          </m:r>
                        </m:sub>
                      </m:sSub>
                    </m:oMath>
                  </m:oMathPara>
                </a14:m>
                <a:endParaRPr kumimoji="1" lang="zh-CN" altLang="en-US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80B33DD-33F7-7F49-82BB-536B4A2F6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87" y="5486632"/>
                <a:ext cx="3673313" cy="404278"/>
              </a:xfrm>
              <a:prstGeom prst="rect">
                <a:avLst/>
              </a:prstGeom>
              <a:blipFill>
                <a:blip r:embed="rId4"/>
                <a:stretch>
                  <a:fillRect l="-496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圆角矩形 9">
            <a:extLst>
              <a:ext uri="{FF2B5EF4-FFF2-40B4-BE49-F238E27FC236}">
                <a16:creationId xmlns:a16="http://schemas.microsoft.com/office/drawing/2014/main" id="{C7F378B8-3EFE-49C9-B642-A9DFC7D2D5F9}"/>
              </a:ext>
            </a:extLst>
          </p:cNvPr>
          <p:cNvSpPr/>
          <p:nvPr/>
        </p:nvSpPr>
        <p:spPr>
          <a:xfrm>
            <a:off x="3115101" y="5318674"/>
            <a:ext cx="5568288" cy="7779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Low sampling rate can 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kumimoji="1" lang="en-US" altLang="zh-CN" sz="2400" b="1" dirty="0" err="1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decode</a:t>
            </a:r>
            <a:r>
              <a:rPr kumimoji="1" lang="en-US" altLang="zh-CN" sz="24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”high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rate signal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4433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1.04167E-6 0.2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5" grpId="1" animBg="1"/>
      <p:bldP spid="136" grpId="0"/>
      <p:bldP spid="137" grpId="0"/>
      <p:bldP spid="137" grpId="1"/>
      <p:bldP spid="138" grpId="0"/>
      <p:bldP spid="7" grpId="0" animBg="1"/>
      <p:bldP spid="7" grpId="1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4F09B-C8F3-7F46-AD00-88893C46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ALS-P: Idea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8C5B3D-B4D8-0F45-8A58-2B62D818AD6C}"/>
              </a:ext>
            </a:extLst>
          </p:cNvPr>
          <p:cNvSpPr txBox="1"/>
          <p:nvPr/>
        </p:nvSpPr>
        <p:spPr>
          <a:xfrm>
            <a:off x="4108758" y="1200369"/>
            <a:ext cx="3908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Dynamic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sampling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rates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E67387-EB45-A841-8AED-F0D14E10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15" y="1879570"/>
            <a:ext cx="9367103" cy="31959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647333D-F041-E841-955C-95FBF48A65D4}"/>
              </a:ext>
            </a:extLst>
          </p:cNvPr>
          <p:cNvSpPr/>
          <p:nvPr/>
        </p:nvSpPr>
        <p:spPr>
          <a:xfrm>
            <a:off x="3184369" y="2532246"/>
            <a:ext cx="640950" cy="5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192999-19BE-904B-A4D3-7E2E26060FC8}"/>
              </a:ext>
            </a:extLst>
          </p:cNvPr>
          <p:cNvSpPr/>
          <p:nvPr/>
        </p:nvSpPr>
        <p:spPr>
          <a:xfrm>
            <a:off x="7376507" y="2542322"/>
            <a:ext cx="640950" cy="5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C29260-A4A4-3C48-96D8-4DF37D3079C1}"/>
              </a:ext>
            </a:extLst>
          </p:cNvPr>
          <p:cNvSpPr txBox="1"/>
          <p:nvPr/>
        </p:nvSpPr>
        <p:spPr>
          <a:xfrm>
            <a:off x="3344050" y="4955194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Hz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560AA6-C655-DC4A-AC70-1142C715DC96}"/>
              </a:ext>
            </a:extLst>
          </p:cNvPr>
          <p:cNvSpPr txBox="1"/>
          <p:nvPr/>
        </p:nvSpPr>
        <p:spPr>
          <a:xfrm>
            <a:off x="7891029" y="4955193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99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Hz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7CBEF4-1D41-A345-9ADC-F6164AFF424A}"/>
              </a:ext>
            </a:extLst>
          </p:cNvPr>
          <p:cNvSpPr txBox="1"/>
          <p:nvPr/>
        </p:nvSpPr>
        <p:spPr>
          <a:xfrm>
            <a:off x="4707874" y="1687803"/>
            <a:ext cx="2767645" cy="510778"/>
          </a:xfrm>
          <a:prstGeom prst="round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Light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of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1251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Hz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24EFEA-46D3-0846-BE64-5FA803C4BEDB}"/>
              </a:ext>
            </a:extLst>
          </p:cNvPr>
          <p:cNvSpPr txBox="1"/>
          <p:nvPr/>
        </p:nvSpPr>
        <p:spPr>
          <a:xfrm>
            <a:off x="4679087" y="5368293"/>
            <a:ext cx="3258541" cy="919401"/>
          </a:xfrm>
          <a:prstGeom prst="round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1251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mod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51</a:t>
            </a:r>
          </a:p>
          <a:p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1251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mod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99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AFC82C-1462-4589-BB13-29E5B7178A75}"/>
              </a:ext>
            </a:extLst>
          </p:cNvPr>
          <p:cNvSpPr txBox="1"/>
          <p:nvPr/>
        </p:nvSpPr>
        <p:spPr>
          <a:xfrm>
            <a:off x="4707874" y="5573536"/>
            <a:ext cx="4674310" cy="51077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Chinese Remainder Theorem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1221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27292 0.0004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6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1E096-90F5-C743-9F3F-F78B21C4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ALS-P:</a:t>
            </a:r>
            <a:r>
              <a:rPr kumimoji="1" lang="zh-CN" altLang="en-US" dirty="0"/>
              <a:t> </a:t>
            </a:r>
            <a:r>
              <a:rPr kumimoji="1" lang="en-US" altLang="zh-CN" dirty="0"/>
              <a:t>VLP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Sub-Sampling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888332-022E-6948-8CEC-94EA05F9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232970" y="1440515"/>
            <a:ext cx="863030" cy="863030"/>
          </a:xfrm>
          <a:prstGeom prst="rect">
            <a:avLst/>
          </a:prstGeom>
        </p:spPr>
      </p:pic>
      <p:cxnSp>
        <p:nvCxnSpPr>
          <p:cNvPr id="5" name="连接符: 肘形 11">
            <a:extLst>
              <a:ext uri="{FF2B5EF4-FFF2-40B4-BE49-F238E27FC236}">
                <a16:creationId xmlns:a16="http://schemas.microsoft.com/office/drawing/2014/main" id="{1A77BBC8-6D6B-B943-8CBE-0E48CFAA56F6}"/>
              </a:ext>
            </a:extLst>
          </p:cNvPr>
          <p:cNvCxnSpPr/>
          <p:nvPr/>
        </p:nvCxnSpPr>
        <p:spPr>
          <a:xfrm flipV="1">
            <a:off x="5760656" y="1259536"/>
            <a:ext cx="831962" cy="36195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C0FBFACF-394F-6943-8BB1-4FA5481D6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18" y="1043778"/>
            <a:ext cx="863032" cy="431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088C1EA-1849-C841-89F6-62608430E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872" y="4271749"/>
            <a:ext cx="1397292" cy="13972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C5A595-E378-F941-B160-5BB15D06A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430" y="3889612"/>
            <a:ext cx="1168581" cy="17794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B02B3D0-2BB9-4047-9841-F64EC77F88DF}"/>
              </a:ext>
            </a:extLst>
          </p:cNvPr>
          <p:cNvSpPr txBox="1"/>
          <p:nvPr/>
        </p:nvSpPr>
        <p:spPr>
          <a:xfrm>
            <a:off x="6919415" y="1805736"/>
            <a:ext cx="2660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Frequency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ID</a:t>
            </a:r>
            <a:endParaRPr kumimoji="1"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C65F47A-0F93-7E47-92C4-FE16E9701B47}"/>
              </a:ext>
            </a:extLst>
          </p:cNvPr>
          <p:cNvSpPr txBox="1"/>
          <p:nvPr/>
        </p:nvSpPr>
        <p:spPr>
          <a:xfrm>
            <a:off x="4316749" y="4616452"/>
            <a:ext cx="323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ALS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receiver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with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multiple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sampling</a:t>
            </a:r>
            <a:r>
              <a:rPr kumimoji="1"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rates</a:t>
            </a:r>
            <a:endParaRPr kumimoji="1"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796142-7743-3E43-978E-EBCD7569951B}"/>
              </a:ext>
            </a:extLst>
          </p:cNvPr>
          <p:cNvSpPr txBox="1"/>
          <p:nvPr/>
        </p:nvSpPr>
        <p:spPr>
          <a:xfrm>
            <a:off x="4425715" y="5347004"/>
            <a:ext cx="3231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Longer</a:t>
            </a:r>
            <a:r>
              <a:rPr kumimoji="1"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sampling</a:t>
            </a:r>
            <a:r>
              <a:rPr kumimoji="1" lang="zh-CN" altLang="en-US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time</a:t>
            </a:r>
            <a:endParaRPr kumimoji="1" lang="zh-CN" altLang="en-US" sz="20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2964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C7373-0E97-944F-B78B-2459051A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64719-0796-4E7A-8A3F-B22040E9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84354D73-2C0B-8F4C-8363-FEFACA7C590A}"/>
              </a:ext>
            </a:extLst>
          </p:cNvPr>
          <p:cNvSpPr/>
          <p:nvPr/>
        </p:nvSpPr>
        <p:spPr>
          <a:xfrm>
            <a:off x="677844" y="1699047"/>
            <a:ext cx="3689445" cy="1057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ALS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not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perfect</a:t>
            </a:r>
            <a:endParaRPr kumimoji="1" lang="zh-CN" altLang="en-US" sz="3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AAAEF3-E1EF-B64E-8590-C9945191DBA6}"/>
              </a:ext>
            </a:extLst>
          </p:cNvPr>
          <p:cNvSpPr txBox="1"/>
          <p:nvPr/>
        </p:nvSpPr>
        <p:spPr>
          <a:xfrm>
            <a:off x="5364863" y="1608698"/>
            <a:ext cx="5517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ALS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sampling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is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not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instantaneous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530ECA7-8664-F243-9F5C-1A8A8C283E80}"/>
              </a:ext>
            </a:extLst>
          </p:cNvPr>
          <p:cNvSpPr txBox="1"/>
          <p:nvPr/>
        </p:nvSpPr>
        <p:spPr>
          <a:xfrm>
            <a:off x="4729819" y="2227947"/>
            <a:ext cx="678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frequency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has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</a:t>
            </a:r>
            <a:r>
              <a:rPr kumimoji="1"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response</a:t>
            </a:r>
            <a:endParaRPr kumimoji="1"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0" name="直线箭头连接符 6">
            <a:extLst>
              <a:ext uri="{FF2B5EF4-FFF2-40B4-BE49-F238E27FC236}">
                <a16:creationId xmlns:a16="http://schemas.microsoft.com/office/drawing/2014/main" id="{4B1F8E3F-803E-49DB-8081-941E9497972D}"/>
              </a:ext>
            </a:extLst>
          </p:cNvPr>
          <p:cNvCxnSpPr>
            <a:cxnSpLocks/>
          </p:cNvCxnSpPr>
          <p:nvPr/>
        </p:nvCxnSpPr>
        <p:spPr>
          <a:xfrm flipV="1">
            <a:off x="4347344" y="2710144"/>
            <a:ext cx="0" cy="3777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1C2E045A-B3B8-4D0C-9D4C-E07FC7D00D7B}"/>
              </a:ext>
            </a:extLst>
          </p:cNvPr>
          <p:cNvGrpSpPr/>
          <p:nvPr/>
        </p:nvGrpSpPr>
        <p:grpSpPr>
          <a:xfrm>
            <a:off x="4365665" y="4598702"/>
            <a:ext cx="5433171" cy="348660"/>
            <a:chOff x="2500308" y="5214937"/>
            <a:chExt cx="7477125" cy="603107"/>
          </a:xfrm>
        </p:grpSpPr>
        <p:cxnSp>
          <p:nvCxnSpPr>
            <p:cNvPr id="82" name="直线箭头连接符 7">
              <a:extLst>
                <a:ext uri="{FF2B5EF4-FFF2-40B4-BE49-F238E27FC236}">
                  <a16:creationId xmlns:a16="http://schemas.microsoft.com/office/drawing/2014/main" id="{1ED95B50-2F7C-41E6-85A9-82F9FCEB3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0308" y="5214937"/>
              <a:ext cx="747712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8F7B4435-99FD-4A98-9697-ABAC9FBDB54F}"/>
                </a:ext>
              </a:extLst>
            </p:cNvPr>
            <p:cNvSpPr txBox="1"/>
            <p:nvPr/>
          </p:nvSpPr>
          <p:spPr>
            <a:xfrm>
              <a:off x="2745536" y="5283549"/>
              <a:ext cx="482189" cy="534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endParaRPr kumimoji="1"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01CBAE45-1A72-4FE0-83C8-4266424F87C3}"/>
              </a:ext>
            </a:extLst>
          </p:cNvPr>
          <p:cNvGrpSpPr/>
          <p:nvPr/>
        </p:nvGrpSpPr>
        <p:grpSpPr>
          <a:xfrm>
            <a:off x="4347344" y="3361509"/>
            <a:ext cx="4623872" cy="2681952"/>
            <a:chOff x="4768445" y="2898904"/>
            <a:chExt cx="4623872" cy="2681952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2B2093A-A5FC-4687-BD38-A443BAE33D8D}"/>
                </a:ext>
              </a:extLst>
            </p:cNvPr>
            <p:cNvSpPr/>
            <p:nvPr/>
          </p:nvSpPr>
          <p:spPr>
            <a:xfrm>
              <a:off x="4768445" y="2898904"/>
              <a:ext cx="771090" cy="267674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D6E56844-AF9B-4167-A66D-66F8DD8530E9}"/>
                </a:ext>
              </a:extLst>
            </p:cNvPr>
            <p:cNvSpPr/>
            <p:nvPr/>
          </p:nvSpPr>
          <p:spPr>
            <a:xfrm>
              <a:off x="5536863" y="2902527"/>
              <a:ext cx="771090" cy="267674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8C598D02-5612-4A5A-A101-C0766E0FDFA7}"/>
                </a:ext>
              </a:extLst>
            </p:cNvPr>
            <p:cNvSpPr/>
            <p:nvPr/>
          </p:nvSpPr>
          <p:spPr>
            <a:xfrm>
              <a:off x="6307955" y="2901842"/>
              <a:ext cx="771090" cy="267674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8159DAA5-1A33-4681-97CC-4EA879C112A2}"/>
                </a:ext>
              </a:extLst>
            </p:cNvPr>
            <p:cNvSpPr/>
            <p:nvPr/>
          </p:nvSpPr>
          <p:spPr>
            <a:xfrm>
              <a:off x="7076597" y="2901842"/>
              <a:ext cx="771090" cy="267674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A5CF7708-2B94-4171-85B1-C883758D1C0E}"/>
                </a:ext>
              </a:extLst>
            </p:cNvPr>
            <p:cNvSpPr/>
            <p:nvPr/>
          </p:nvSpPr>
          <p:spPr>
            <a:xfrm>
              <a:off x="7850136" y="2902526"/>
              <a:ext cx="771090" cy="2676743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13A53166-EECC-4138-A73F-7450CF2E107E}"/>
                </a:ext>
              </a:extLst>
            </p:cNvPr>
            <p:cNvSpPr/>
            <p:nvPr/>
          </p:nvSpPr>
          <p:spPr>
            <a:xfrm>
              <a:off x="8621227" y="2904113"/>
              <a:ext cx="771090" cy="267674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椭圆 90">
            <a:extLst>
              <a:ext uri="{FF2B5EF4-FFF2-40B4-BE49-F238E27FC236}">
                <a16:creationId xmlns:a16="http://schemas.microsoft.com/office/drawing/2014/main" id="{5F1CA3C7-186B-4B6E-A9C4-87DB563300F1}"/>
              </a:ext>
            </a:extLst>
          </p:cNvPr>
          <p:cNvSpPr/>
          <p:nvPr/>
        </p:nvSpPr>
        <p:spPr>
          <a:xfrm>
            <a:off x="4654037" y="4141641"/>
            <a:ext cx="149089" cy="1490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D9C6BDD3-74BF-43B0-AAD6-83D2FA72040C}"/>
              </a:ext>
            </a:extLst>
          </p:cNvPr>
          <p:cNvSpPr/>
          <p:nvPr/>
        </p:nvSpPr>
        <p:spPr>
          <a:xfrm>
            <a:off x="4347344" y="4077083"/>
            <a:ext cx="4606586" cy="1122567"/>
          </a:xfrm>
          <a:custGeom>
            <a:avLst/>
            <a:gdLst>
              <a:gd name="connsiteX0" fmla="*/ 0 w 2647950"/>
              <a:gd name="connsiteY0" fmla="*/ 280040 h 610336"/>
              <a:gd name="connsiteX1" fmla="*/ 242887 w 2647950"/>
              <a:gd name="connsiteY1" fmla="*/ 84778 h 610336"/>
              <a:gd name="connsiteX2" fmla="*/ 423862 w 2647950"/>
              <a:gd name="connsiteY2" fmla="*/ 18103 h 610336"/>
              <a:gd name="connsiteX3" fmla="*/ 671512 w 2647950"/>
              <a:gd name="connsiteY3" fmla="*/ 289565 h 610336"/>
              <a:gd name="connsiteX4" fmla="*/ 885825 w 2647950"/>
              <a:gd name="connsiteY4" fmla="*/ 603890 h 610336"/>
              <a:gd name="connsiteX5" fmla="*/ 1171575 w 2647950"/>
              <a:gd name="connsiteY5" fmla="*/ 470540 h 610336"/>
              <a:gd name="connsiteX6" fmla="*/ 1485900 w 2647950"/>
              <a:gd name="connsiteY6" fmla="*/ 108590 h 610336"/>
              <a:gd name="connsiteX7" fmla="*/ 1747837 w 2647950"/>
              <a:gd name="connsiteY7" fmla="*/ 8578 h 610336"/>
              <a:gd name="connsiteX8" fmla="*/ 1990725 w 2647950"/>
              <a:gd name="connsiteY8" fmla="*/ 289565 h 610336"/>
              <a:gd name="connsiteX9" fmla="*/ 2228850 w 2647950"/>
              <a:gd name="connsiteY9" fmla="*/ 589603 h 610336"/>
              <a:gd name="connsiteX10" fmla="*/ 2457450 w 2647950"/>
              <a:gd name="connsiteY10" fmla="*/ 427678 h 610336"/>
              <a:gd name="connsiteX11" fmla="*/ 2647950 w 2647950"/>
              <a:gd name="connsiteY11" fmla="*/ 289565 h 61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7950" h="610336">
                <a:moveTo>
                  <a:pt x="0" y="280040"/>
                </a:moveTo>
                <a:cubicBezTo>
                  <a:pt x="86121" y="204237"/>
                  <a:pt x="172243" y="128434"/>
                  <a:pt x="242887" y="84778"/>
                </a:cubicBezTo>
                <a:cubicBezTo>
                  <a:pt x="313531" y="41122"/>
                  <a:pt x="352425" y="-16028"/>
                  <a:pt x="423862" y="18103"/>
                </a:cubicBezTo>
                <a:cubicBezTo>
                  <a:pt x="495299" y="52234"/>
                  <a:pt x="594518" y="191934"/>
                  <a:pt x="671512" y="289565"/>
                </a:cubicBezTo>
                <a:cubicBezTo>
                  <a:pt x="748506" y="387196"/>
                  <a:pt x="802481" y="573728"/>
                  <a:pt x="885825" y="603890"/>
                </a:cubicBezTo>
                <a:cubicBezTo>
                  <a:pt x="969169" y="634053"/>
                  <a:pt x="1071563" y="553090"/>
                  <a:pt x="1171575" y="470540"/>
                </a:cubicBezTo>
                <a:cubicBezTo>
                  <a:pt x="1271588" y="387990"/>
                  <a:pt x="1389856" y="185584"/>
                  <a:pt x="1485900" y="108590"/>
                </a:cubicBezTo>
                <a:cubicBezTo>
                  <a:pt x="1581944" y="31596"/>
                  <a:pt x="1663700" y="-21584"/>
                  <a:pt x="1747837" y="8578"/>
                </a:cubicBezTo>
                <a:cubicBezTo>
                  <a:pt x="1831974" y="38740"/>
                  <a:pt x="1910556" y="192728"/>
                  <a:pt x="1990725" y="289565"/>
                </a:cubicBezTo>
                <a:cubicBezTo>
                  <a:pt x="2070894" y="386402"/>
                  <a:pt x="2151063" y="566584"/>
                  <a:pt x="2228850" y="589603"/>
                </a:cubicBezTo>
                <a:cubicBezTo>
                  <a:pt x="2306637" y="612622"/>
                  <a:pt x="2457450" y="427678"/>
                  <a:pt x="2457450" y="427678"/>
                </a:cubicBezTo>
                <a:lnTo>
                  <a:pt x="2647950" y="289565"/>
                </a:lnTo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F3223E79-D442-45D1-8366-CDF954EC6037}"/>
              </a:ext>
            </a:extLst>
          </p:cNvPr>
          <p:cNvGrpSpPr/>
          <p:nvPr/>
        </p:nvGrpSpPr>
        <p:grpSpPr>
          <a:xfrm>
            <a:off x="4338550" y="4084052"/>
            <a:ext cx="4615378" cy="1063676"/>
            <a:chOff x="4772176" y="3562174"/>
            <a:chExt cx="4615378" cy="1063676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A55398FF-200C-47D9-A17A-BE90A1B0AA6C}"/>
                </a:ext>
              </a:extLst>
            </p:cNvPr>
            <p:cNvGrpSpPr/>
            <p:nvPr/>
          </p:nvGrpSpPr>
          <p:grpSpPr>
            <a:xfrm>
              <a:off x="4772176" y="3562174"/>
              <a:ext cx="2288998" cy="1063673"/>
              <a:chOff x="4772176" y="3562174"/>
              <a:chExt cx="2288998" cy="1063673"/>
            </a:xfrm>
          </p:grpSpPr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5318EBD9-5B63-4DDD-A312-30F248C4712C}"/>
                  </a:ext>
                </a:extLst>
              </p:cNvPr>
              <p:cNvGrpSpPr/>
              <p:nvPr/>
            </p:nvGrpSpPr>
            <p:grpSpPr>
              <a:xfrm>
                <a:off x="4772176" y="3568885"/>
                <a:ext cx="1145795" cy="1056962"/>
                <a:chOff x="2191124" y="4445026"/>
                <a:chExt cx="662600" cy="623081"/>
              </a:xfrm>
            </p:grpSpPr>
            <p:cxnSp>
              <p:nvCxnSpPr>
                <p:cNvPr id="112" name="直接连接符 111">
                  <a:extLst>
                    <a:ext uri="{FF2B5EF4-FFF2-40B4-BE49-F238E27FC236}">
                      <a16:creationId xmlns:a16="http://schemas.microsoft.com/office/drawing/2014/main" id="{E4FE7C66-4CC7-4896-99B6-03A0D7742109}"/>
                    </a:ext>
                  </a:extLst>
                </p:cNvPr>
                <p:cNvCxnSpPr/>
                <p:nvPr/>
              </p:nvCxnSpPr>
              <p:spPr>
                <a:xfrm>
                  <a:off x="2191124" y="4448982"/>
                  <a:ext cx="3313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>
                  <a:extLst>
                    <a:ext uri="{FF2B5EF4-FFF2-40B4-BE49-F238E27FC236}">
                      <a16:creationId xmlns:a16="http://schemas.microsoft.com/office/drawing/2014/main" id="{AD266ED0-A9DD-426C-BE61-E3152F8AF168}"/>
                    </a:ext>
                  </a:extLst>
                </p:cNvPr>
                <p:cNvCxnSpPr/>
                <p:nvPr/>
              </p:nvCxnSpPr>
              <p:spPr>
                <a:xfrm>
                  <a:off x="2522424" y="5064151"/>
                  <a:ext cx="3313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>
                  <a:extLst>
                    <a:ext uri="{FF2B5EF4-FFF2-40B4-BE49-F238E27FC236}">
                      <a16:creationId xmlns:a16="http://schemas.microsoft.com/office/drawing/2014/main" id="{DD9BF20E-CFD4-495F-932D-CCF68637363F}"/>
                    </a:ext>
                  </a:extLst>
                </p:cNvPr>
                <p:cNvCxnSpPr/>
                <p:nvPr/>
              </p:nvCxnSpPr>
              <p:spPr>
                <a:xfrm>
                  <a:off x="2522424" y="4448982"/>
                  <a:ext cx="0" cy="6191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>
                  <a:extLst>
                    <a:ext uri="{FF2B5EF4-FFF2-40B4-BE49-F238E27FC236}">
                      <a16:creationId xmlns:a16="http://schemas.microsoft.com/office/drawing/2014/main" id="{3137C041-EF98-4005-94BF-03567604FEFB}"/>
                    </a:ext>
                  </a:extLst>
                </p:cNvPr>
                <p:cNvCxnSpPr/>
                <p:nvPr/>
              </p:nvCxnSpPr>
              <p:spPr>
                <a:xfrm>
                  <a:off x="2853724" y="4445026"/>
                  <a:ext cx="0" cy="6191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组合 106">
                <a:extLst>
                  <a:ext uri="{FF2B5EF4-FFF2-40B4-BE49-F238E27FC236}">
                    <a16:creationId xmlns:a16="http://schemas.microsoft.com/office/drawing/2014/main" id="{685E08EB-A8F0-4FBD-8D83-704F50DA143D}"/>
                  </a:ext>
                </a:extLst>
              </p:cNvPr>
              <p:cNvGrpSpPr/>
              <p:nvPr/>
            </p:nvGrpSpPr>
            <p:grpSpPr>
              <a:xfrm>
                <a:off x="5915379" y="3562174"/>
                <a:ext cx="1145795" cy="1056962"/>
                <a:chOff x="2191124" y="4445026"/>
                <a:chExt cx="662600" cy="623081"/>
              </a:xfrm>
            </p:grpSpPr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5C06E398-3C27-4101-8442-8FEF1972A272}"/>
                    </a:ext>
                  </a:extLst>
                </p:cNvPr>
                <p:cNvCxnSpPr/>
                <p:nvPr/>
              </p:nvCxnSpPr>
              <p:spPr>
                <a:xfrm>
                  <a:off x="2191124" y="4448982"/>
                  <a:ext cx="3313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>
                  <a:extLst>
                    <a:ext uri="{FF2B5EF4-FFF2-40B4-BE49-F238E27FC236}">
                      <a16:creationId xmlns:a16="http://schemas.microsoft.com/office/drawing/2014/main" id="{C8ABFD31-370E-41BD-A0A0-A7692EAA4804}"/>
                    </a:ext>
                  </a:extLst>
                </p:cNvPr>
                <p:cNvCxnSpPr/>
                <p:nvPr/>
              </p:nvCxnSpPr>
              <p:spPr>
                <a:xfrm>
                  <a:off x="2522424" y="5064151"/>
                  <a:ext cx="3313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>
                  <a:extLst>
                    <a:ext uri="{FF2B5EF4-FFF2-40B4-BE49-F238E27FC236}">
                      <a16:creationId xmlns:a16="http://schemas.microsoft.com/office/drawing/2014/main" id="{245EF86E-BB1B-411B-8949-1F694F9F7784}"/>
                    </a:ext>
                  </a:extLst>
                </p:cNvPr>
                <p:cNvCxnSpPr/>
                <p:nvPr/>
              </p:nvCxnSpPr>
              <p:spPr>
                <a:xfrm>
                  <a:off x="2522424" y="4448982"/>
                  <a:ext cx="0" cy="6191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>
                  <a:extLst>
                    <a:ext uri="{FF2B5EF4-FFF2-40B4-BE49-F238E27FC236}">
                      <a16:creationId xmlns:a16="http://schemas.microsoft.com/office/drawing/2014/main" id="{225FDA1A-88F5-4157-838F-E1298EF9B395}"/>
                    </a:ext>
                  </a:extLst>
                </p:cNvPr>
                <p:cNvCxnSpPr/>
                <p:nvPr/>
              </p:nvCxnSpPr>
              <p:spPr>
                <a:xfrm>
                  <a:off x="2853724" y="4445026"/>
                  <a:ext cx="0" cy="6191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DEAD3331-1DC2-4319-8E82-C761708EB2EE}"/>
                </a:ext>
              </a:extLst>
            </p:cNvPr>
            <p:cNvGrpSpPr/>
            <p:nvPr/>
          </p:nvGrpSpPr>
          <p:grpSpPr>
            <a:xfrm>
              <a:off x="7059998" y="3562174"/>
              <a:ext cx="2327556" cy="1063676"/>
              <a:chOff x="4733618" y="3562174"/>
              <a:chExt cx="2327556" cy="1063676"/>
            </a:xfrm>
          </p:grpSpPr>
          <p:grpSp>
            <p:nvGrpSpPr>
              <p:cNvPr id="96" name="组合 95">
                <a:extLst>
                  <a:ext uri="{FF2B5EF4-FFF2-40B4-BE49-F238E27FC236}">
                    <a16:creationId xmlns:a16="http://schemas.microsoft.com/office/drawing/2014/main" id="{9880A82A-FEC7-41C4-93C6-1F6B9E51B208}"/>
                  </a:ext>
                </a:extLst>
              </p:cNvPr>
              <p:cNvGrpSpPr/>
              <p:nvPr/>
            </p:nvGrpSpPr>
            <p:grpSpPr>
              <a:xfrm>
                <a:off x="4733618" y="3568528"/>
                <a:ext cx="1184356" cy="1057322"/>
                <a:chOff x="2168825" y="4444814"/>
                <a:chExt cx="684899" cy="623293"/>
              </a:xfrm>
            </p:grpSpPr>
            <p:cxnSp>
              <p:nvCxnSpPr>
                <p:cNvPr id="102" name="直接连接符 101">
                  <a:extLst>
                    <a:ext uri="{FF2B5EF4-FFF2-40B4-BE49-F238E27FC236}">
                      <a16:creationId xmlns:a16="http://schemas.microsoft.com/office/drawing/2014/main" id="{1ABE3E11-D0B8-4309-8500-6E6C11AB6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68825" y="4444814"/>
                  <a:ext cx="35336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8EBFF9A6-9524-4DF3-9CDB-1C308F5D6B43}"/>
                    </a:ext>
                  </a:extLst>
                </p:cNvPr>
                <p:cNvCxnSpPr/>
                <p:nvPr/>
              </p:nvCxnSpPr>
              <p:spPr>
                <a:xfrm>
                  <a:off x="2522424" y="5064151"/>
                  <a:ext cx="3313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>
                  <a:extLst>
                    <a:ext uri="{FF2B5EF4-FFF2-40B4-BE49-F238E27FC236}">
                      <a16:creationId xmlns:a16="http://schemas.microsoft.com/office/drawing/2014/main" id="{CDA292D6-58BD-45E1-A44A-87D37D4EF9EA}"/>
                    </a:ext>
                  </a:extLst>
                </p:cNvPr>
                <p:cNvCxnSpPr/>
                <p:nvPr/>
              </p:nvCxnSpPr>
              <p:spPr>
                <a:xfrm>
                  <a:off x="2522424" y="4448982"/>
                  <a:ext cx="0" cy="6191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>
                  <a:extLst>
                    <a:ext uri="{FF2B5EF4-FFF2-40B4-BE49-F238E27FC236}">
                      <a16:creationId xmlns:a16="http://schemas.microsoft.com/office/drawing/2014/main" id="{AE130283-6415-454A-8AA7-995CE4E0A23C}"/>
                    </a:ext>
                  </a:extLst>
                </p:cNvPr>
                <p:cNvCxnSpPr/>
                <p:nvPr/>
              </p:nvCxnSpPr>
              <p:spPr>
                <a:xfrm>
                  <a:off x="2853724" y="4445026"/>
                  <a:ext cx="0" cy="6191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组合 96">
                <a:extLst>
                  <a:ext uri="{FF2B5EF4-FFF2-40B4-BE49-F238E27FC236}">
                    <a16:creationId xmlns:a16="http://schemas.microsoft.com/office/drawing/2014/main" id="{89A45319-DD03-4C13-B166-80DF46B89F2E}"/>
                  </a:ext>
                </a:extLst>
              </p:cNvPr>
              <p:cNvGrpSpPr/>
              <p:nvPr/>
            </p:nvGrpSpPr>
            <p:grpSpPr>
              <a:xfrm>
                <a:off x="5915379" y="3562174"/>
                <a:ext cx="1145795" cy="1056962"/>
                <a:chOff x="2191124" y="4445026"/>
                <a:chExt cx="662600" cy="623081"/>
              </a:xfrm>
            </p:grpSpPr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5A4367CF-B688-4A78-903D-CFB0ED000126}"/>
                    </a:ext>
                  </a:extLst>
                </p:cNvPr>
                <p:cNvCxnSpPr/>
                <p:nvPr/>
              </p:nvCxnSpPr>
              <p:spPr>
                <a:xfrm>
                  <a:off x="2191124" y="4448982"/>
                  <a:ext cx="3313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25D9C9EA-9F78-437C-9FE8-74C711093382}"/>
                    </a:ext>
                  </a:extLst>
                </p:cNvPr>
                <p:cNvCxnSpPr/>
                <p:nvPr/>
              </p:nvCxnSpPr>
              <p:spPr>
                <a:xfrm>
                  <a:off x="2522424" y="5064151"/>
                  <a:ext cx="3313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>
                  <a:extLst>
                    <a:ext uri="{FF2B5EF4-FFF2-40B4-BE49-F238E27FC236}">
                      <a16:creationId xmlns:a16="http://schemas.microsoft.com/office/drawing/2014/main" id="{5CAEE431-090F-4A86-B29E-ECFD12C54ACC}"/>
                    </a:ext>
                  </a:extLst>
                </p:cNvPr>
                <p:cNvCxnSpPr/>
                <p:nvPr/>
              </p:nvCxnSpPr>
              <p:spPr>
                <a:xfrm>
                  <a:off x="2522424" y="4448982"/>
                  <a:ext cx="0" cy="6191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>
                  <a:extLst>
                    <a:ext uri="{FF2B5EF4-FFF2-40B4-BE49-F238E27FC236}">
                      <a16:creationId xmlns:a16="http://schemas.microsoft.com/office/drawing/2014/main" id="{6F3880FC-74C2-4F16-9D9B-4CC2238780DE}"/>
                    </a:ext>
                  </a:extLst>
                </p:cNvPr>
                <p:cNvCxnSpPr/>
                <p:nvPr/>
              </p:nvCxnSpPr>
              <p:spPr>
                <a:xfrm>
                  <a:off x="2853724" y="4445026"/>
                  <a:ext cx="0" cy="61912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6" name="椭圆 115">
            <a:extLst>
              <a:ext uri="{FF2B5EF4-FFF2-40B4-BE49-F238E27FC236}">
                <a16:creationId xmlns:a16="http://schemas.microsoft.com/office/drawing/2014/main" id="{3BD7FC13-8910-4C84-AF58-6954FD37215B}"/>
              </a:ext>
            </a:extLst>
          </p:cNvPr>
          <p:cNvSpPr/>
          <p:nvPr/>
        </p:nvSpPr>
        <p:spPr>
          <a:xfrm>
            <a:off x="5416790" y="4524157"/>
            <a:ext cx="149089" cy="1490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椭圆 116">
            <a:extLst>
              <a:ext uri="{FF2B5EF4-FFF2-40B4-BE49-F238E27FC236}">
                <a16:creationId xmlns:a16="http://schemas.microsoft.com/office/drawing/2014/main" id="{C5BB0B8D-DCC0-4A12-A60A-51C906F17522}"/>
              </a:ext>
            </a:extLst>
          </p:cNvPr>
          <p:cNvSpPr/>
          <p:nvPr/>
        </p:nvSpPr>
        <p:spPr>
          <a:xfrm>
            <a:off x="7748681" y="4520970"/>
            <a:ext cx="149089" cy="1490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F8222B76-7141-4883-AB8D-11CC8D552DAA}"/>
              </a:ext>
            </a:extLst>
          </p:cNvPr>
          <p:cNvSpPr/>
          <p:nvPr/>
        </p:nvSpPr>
        <p:spPr>
          <a:xfrm>
            <a:off x="6951983" y="4121153"/>
            <a:ext cx="149089" cy="1490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4463C0DA-CC4D-4106-AE18-D3CCF5C4C4E7}"/>
              </a:ext>
            </a:extLst>
          </p:cNvPr>
          <p:cNvSpPr/>
          <p:nvPr/>
        </p:nvSpPr>
        <p:spPr>
          <a:xfrm>
            <a:off x="6225654" y="4877660"/>
            <a:ext cx="149089" cy="1490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>
            <a:extLst>
              <a:ext uri="{FF2B5EF4-FFF2-40B4-BE49-F238E27FC236}">
                <a16:creationId xmlns:a16="http://schemas.microsoft.com/office/drawing/2014/main" id="{5B495328-91BF-4AF9-91A9-572F6E0FD9DC}"/>
              </a:ext>
            </a:extLst>
          </p:cNvPr>
          <p:cNvSpPr/>
          <p:nvPr/>
        </p:nvSpPr>
        <p:spPr>
          <a:xfrm>
            <a:off x="8484748" y="4877660"/>
            <a:ext cx="149089" cy="1490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CE4BB054-B290-466E-BE39-F0CCA8A740A5}"/>
              </a:ext>
            </a:extLst>
          </p:cNvPr>
          <p:cNvCxnSpPr>
            <a:cxnSpLocks/>
          </p:cNvCxnSpPr>
          <p:nvPr/>
        </p:nvCxnSpPr>
        <p:spPr>
          <a:xfrm>
            <a:off x="4312770" y="4585901"/>
            <a:ext cx="4623872" cy="5209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>
            <a:extLst>
              <a:ext uri="{FF2B5EF4-FFF2-40B4-BE49-F238E27FC236}">
                <a16:creationId xmlns:a16="http://schemas.microsoft.com/office/drawing/2014/main" id="{5BA7F829-EBD5-4810-A64E-6B1C0D9BE1A0}"/>
              </a:ext>
            </a:extLst>
          </p:cNvPr>
          <p:cNvSpPr txBox="1"/>
          <p:nvPr/>
        </p:nvSpPr>
        <p:spPr>
          <a:xfrm>
            <a:off x="4323856" y="5984579"/>
            <a:ext cx="330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Integration Time: 1 second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A1B1D1C7-AA16-4BD4-AA2E-AC3075875EED}"/>
              </a:ext>
            </a:extLst>
          </p:cNvPr>
          <p:cNvSpPr txBox="1"/>
          <p:nvPr/>
        </p:nvSpPr>
        <p:spPr>
          <a:xfrm>
            <a:off x="6164860" y="285563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0.67Hz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5C43D2FE-D99B-4C06-9A49-CFB6F1E5C815}"/>
              </a:ext>
            </a:extLst>
          </p:cNvPr>
          <p:cNvSpPr txBox="1"/>
          <p:nvPr/>
        </p:nvSpPr>
        <p:spPr>
          <a:xfrm>
            <a:off x="6515917" y="285414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1Hz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F78A4BC9-3ABD-41B3-9AB0-881C9036CD41}"/>
              </a:ext>
            </a:extLst>
          </p:cNvPr>
          <p:cNvSpPr txBox="1"/>
          <p:nvPr/>
        </p:nvSpPr>
        <p:spPr>
          <a:xfrm>
            <a:off x="8973403" y="473829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0.33Hz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0A51F044-5CD8-4E4C-98A3-4FA82FEC0EE4}"/>
              </a:ext>
            </a:extLst>
          </p:cNvPr>
          <p:cNvSpPr txBox="1"/>
          <p:nvPr/>
        </p:nvSpPr>
        <p:spPr>
          <a:xfrm>
            <a:off x="9316780" y="474426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0Hz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540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</p:cBhvr>
                                      <p:by x="667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06406 -0.0007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4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0.00091 0.05579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7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00052 -0.05162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59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2.08333E-6 0.05879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3.33333E-6 -0.05741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/>
      <p:bldP spid="91" grpId="0" animBg="1"/>
      <p:bldP spid="91" grpId="1" animBg="1"/>
      <p:bldP spid="92" grpId="0" animBg="1"/>
      <p:bldP spid="92" grpId="1" animBg="1"/>
      <p:bldP spid="116" grpId="0" animBg="1"/>
      <p:bldP spid="117" grpId="0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3" grpId="0"/>
      <p:bldP spid="123" grpId="1"/>
      <p:bldP spid="124" grpId="0"/>
      <p:bldP spid="125" grpId="0"/>
      <p:bldP spid="125" grpId="1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4C645-54AB-404A-B692-13CFAA9B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0945B4-BC75-4C56-A556-1377587D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FAB4D00C-1A73-4BB7-AECA-F851790EC2E2}"/>
              </a:ext>
            </a:extLst>
          </p:cNvPr>
          <p:cNvSpPr/>
          <p:nvPr/>
        </p:nvSpPr>
        <p:spPr>
          <a:xfrm>
            <a:off x="677844" y="1699047"/>
            <a:ext cx="3689445" cy="1057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ALS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is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not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perfect</a:t>
            </a:r>
            <a:endParaRPr kumimoji="1" lang="zh-CN" altLang="en-US" sz="3200" dirty="0"/>
          </a:p>
        </p:txBody>
      </p:sp>
      <p:sp>
        <p:nvSpPr>
          <p:cNvPr id="5" name="圆角矩形 15">
            <a:extLst>
              <a:ext uri="{FF2B5EF4-FFF2-40B4-BE49-F238E27FC236}">
                <a16:creationId xmlns:a16="http://schemas.microsoft.com/office/drawing/2014/main" id="{AE12B19A-1282-4C91-A9F1-7AC83E4C18B1}"/>
              </a:ext>
            </a:extLst>
          </p:cNvPr>
          <p:cNvSpPr/>
          <p:nvPr/>
        </p:nvSpPr>
        <p:spPr>
          <a:xfrm>
            <a:off x="6423552" y="1699047"/>
            <a:ext cx="3689445" cy="1057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/>
              <a:t>Frequency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Response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Modeling</a:t>
            </a:r>
            <a:endParaRPr kumimoji="1" lang="zh-CN" altLang="en-US" sz="3200" dirty="0"/>
          </a:p>
        </p:txBody>
      </p:sp>
      <p:sp>
        <p:nvSpPr>
          <p:cNvPr id="6" name="右箭头 16">
            <a:extLst>
              <a:ext uri="{FF2B5EF4-FFF2-40B4-BE49-F238E27FC236}">
                <a16:creationId xmlns:a16="http://schemas.microsoft.com/office/drawing/2014/main" id="{384332C2-D530-43D9-A1F1-72C9B32897DE}"/>
              </a:ext>
            </a:extLst>
          </p:cNvPr>
          <p:cNvSpPr/>
          <p:nvPr/>
        </p:nvSpPr>
        <p:spPr>
          <a:xfrm>
            <a:off x="4367289" y="2068431"/>
            <a:ext cx="2056263" cy="221527"/>
          </a:xfrm>
          <a:prstGeom prst="rightArrow">
            <a:avLst/>
          </a:prstGeom>
          <a:gradFill>
            <a:gsLst>
              <a:gs pos="0">
                <a:srgbClr val="002060"/>
              </a:gs>
              <a:gs pos="100000">
                <a:schemeClr val="accent3">
                  <a:lumMod val="5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8469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Propos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5512</TotalTime>
  <Words>418</Words>
  <Application>Microsoft Macintosh PowerPoint</Application>
  <PresentationFormat>宽屏</PresentationFormat>
  <Paragraphs>113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Microsoft YaHei</vt:lpstr>
      <vt:lpstr>Microsoft YaHei</vt:lpstr>
      <vt:lpstr>Segoe UI</vt:lpstr>
      <vt:lpstr>Arial</vt:lpstr>
      <vt:lpstr>Calibri</vt:lpstr>
      <vt:lpstr>Calibri Light</vt:lpstr>
      <vt:lpstr>Cambria Math</vt:lpstr>
      <vt:lpstr>Proposal</vt:lpstr>
      <vt:lpstr>PowerPoint 演示文稿</vt:lpstr>
      <vt:lpstr>Visible Light Positioning</vt:lpstr>
      <vt:lpstr>Problem in VLP</vt:lpstr>
      <vt:lpstr>Ambient Light Sensor</vt:lpstr>
      <vt:lpstr>Sub-Sampling: Frequency Aliasing</vt:lpstr>
      <vt:lpstr>ALS-P: Idea</vt:lpstr>
      <vt:lpstr>ALS-P: VLP with Sub-Sampling</vt:lpstr>
      <vt:lpstr>Challenge</vt:lpstr>
      <vt:lpstr>Challenge</vt:lpstr>
      <vt:lpstr>Challenge</vt:lpstr>
      <vt:lpstr>Challenge</vt:lpstr>
      <vt:lpstr>Challenge</vt:lpstr>
      <vt:lpstr>Map Assignment</vt:lpstr>
      <vt:lpstr>Localization Algorithm</vt:lpstr>
      <vt:lpstr>ALS-P: System Overview</vt:lpstr>
      <vt:lpstr>Implementation</vt:lpstr>
      <vt:lpstr>Evaluation</vt:lpstr>
      <vt:lpstr>Single LED Bulb</vt:lpstr>
      <vt:lpstr>Multiple LED Bulbs</vt:lpstr>
      <vt:lpstr>Ambient Effects and Mobility</vt:lpstr>
      <vt:lpstr>Localization Evaluation</vt:lpstr>
      <vt:lpstr>Localization Accuracy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Architecture Design: Network, Security and Application</dc:title>
  <dc:creator>Zeyu WANG</dc:creator>
  <cp:lastModifiedBy>Zeyu WANG</cp:lastModifiedBy>
  <cp:revision>250</cp:revision>
  <cp:lastPrinted>2018-08-15T15:16:08Z</cp:lastPrinted>
  <dcterms:created xsi:type="dcterms:W3CDTF">2018-08-07T11:08:44Z</dcterms:created>
  <dcterms:modified xsi:type="dcterms:W3CDTF">2019-05-01T14:20:01Z</dcterms:modified>
</cp:coreProperties>
</file>