
<file path=[Content_Types].xml><?xml version="1.0" encoding="utf-8"?>
<Types xmlns="http://schemas.openxmlformats.org/package/2006/content-types">
  <Default Extension="png" ContentType="image/png"/>
  <Default Extension="tmp" ContentType="image/png"/>
  <Default Extension="emf" ContentType="image/x-emf"/>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1.xml" ContentType="application/vnd.openxmlformats-officedocument.themeOverr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2.xml" ContentType="application/vnd.openxmlformats-officedocument.themeOverr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3.xml" ContentType="application/vnd.openxmlformats-officedocument.themeOverr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29"/>
  </p:notesMasterIdLst>
  <p:sldIdLst>
    <p:sldId id="257" r:id="rId3"/>
    <p:sldId id="262" r:id="rId4"/>
    <p:sldId id="263" r:id="rId5"/>
    <p:sldId id="258" r:id="rId6"/>
    <p:sldId id="264" r:id="rId7"/>
    <p:sldId id="265" r:id="rId8"/>
    <p:sldId id="259" r:id="rId9"/>
    <p:sldId id="267" r:id="rId10"/>
    <p:sldId id="266" r:id="rId11"/>
    <p:sldId id="268" r:id="rId12"/>
    <p:sldId id="275" r:id="rId13"/>
    <p:sldId id="277" r:id="rId14"/>
    <p:sldId id="276" r:id="rId15"/>
    <p:sldId id="278" r:id="rId16"/>
    <p:sldId id="279" r:id="rId17"/>
    <p:sldId id="270" r:id="rId18"/>
    <p:sldId id="271" r:id="rId19"/>
    <p:sldId id="261" r:id="rId20"/>
    <p:sldId id="280" r:id="rId21"/>
    <p:sldId id="272" r:id="rId22"/>
    <p:sldId id="274" r:id="rId23"/>
    <p:sldId id="281" r:id="rId24"/>
    <p:sldId id="273" r:id="rId25"/>
    <p:sldId id="282" r:id="rId26"/>
    <p:sldId id="283" r:id="rId27"/>
    <p:sldId id="284" r:id="rId28"/>
  </p:sldIdLst>
  <p:sldSz cx="12192000" cy="6858000"/>
  <p:notesSz cx="6797675" cy="987425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87E40AC7-CA8C-4561-9862-B3D2BF3C9D6F}">
          <p14:sldIdLst>
            <p14:sldId id="257"/>
          </p14:sldIdLst>
        </p14:section>
        <p14:section name="Motivation and Existing Methods" id="{BFF2F725-705C-40F1-BFC2-957C98EF0177}">
          <p14:sldIdLst>
            <p14:sldId id="262"/>
            <p14:sldId id="263"/>
            <p14:sldId id="258"/>
            <p14:sldId id="264"/>
            <p14:sldId id="265"/>
          </p14:sldIdLst>
        </p14:section>
        <p14:section name="Principle" id="{A4C972B3-6725-4AFC-B5E3-D453F4E2EE8A}">
          <p14:sldIdLst>
            <p14:sldId id="259"/>
            <p14:sldId id="267"/>
          </p14:sldIdLst>
        </p14:section>
        <p14:section name="Design" id="{9907E50F-6E51-4D1F-A235-EB076DB42679}">
          <p14:sldIdLst>
            <p14:sldId id="266"/>
            <p14:sldId id="268"/>
            <p14:sldId id="275"/>
            <p14:sldId id="277"/>
            <p14:sldId id="276"/>
            <p14:sldId id="278"/>
            <p14:sldId id="279"/>
            <p14:sldId id="270"/>
          </p14:sldIdLst>
        </p14:section>
        <p14:section name="Implementation and Evaluation" id="{56160F45-06F6-4F80-BA66-C101C2356456}">
          <p14:sldIdLst>
            <p14:sldId id="271"/>
            <p14:sldId id="261"/>
            <p14:sldId id="280"/>
            <p14:sldId id="272"/>
            <p14:sldId id="274"/>
            <p14:sldId id="281"/>
            <p14:sldId id="273"/>
            <p14:sldId id="282"/>
            <p14:sldId id="283"/>
            <p14:sldId id="284"/>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67171"/>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4" autoAdjust="0"/>
    <p:restoredTop sz="73219" autoAdjust="0"/>
  </p:normalViewPr>
  <p:slideViewPr>
    <p:cSldViewPr snapToGrid="0">
      <p:cViewPr>
        <p:scale>
          <a:sx n="66" d="100"/>
          <a:sy n="66" d="100"/>
        </p:scale>
        <p:origin x="1330" y="3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Book1" TargetMode="Externa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oleObject" Target="file:///D:\Dropbox\S&#65357;art%20utensils\Arduino%20Code\LedArray_Control_Mega\Results.xlsx" TargetMode="External"/></Relationships>
</file>

<file path=ppt/charts/_rels/chart5.xml.rels><?xml version="1.0" encoding="UTF-8" standalone="yes"?>
<Relationships xmlns="http://schemas.openxmlformats.org/package/2006/relationships"><Relationship Id="rId3" Type="http://schemas.openxmlformats.org/officeDocument/2006/relationships/oleObject" Target="file:///D:\Dropbox\S&#65357;art%20utensils\Arduino%20Code\LedArray_Control_Mega\Results.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D:\Dropbox\S&#65357;art%20utensils\Arduino%20Code\LedArray_Control_Mega\Results.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oleObject" Target="file:///D:\Dropbox\S&#65357;art%20utensils\Arduino%20Code\LedArray_Control_Mega\Result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w="28575" cap="rnd">
              <a:solidFill>
                <a:schemeClr val="bg2">
                  <a:lumMod val="50000"/>
                </a:schemeClr>
              </a:solidFill>
              <a:round/>
            </a:ln>
            <a:effectLst/>
          </c:spPr>
          <c:marker>
            <c:symbol val="none"/>
          </c:marker>
          <c:val>
            <c:numRef>
              <c:f>Sheet1!$A$1:$A$600</c:f>
              <c:numCache>
                <c:formatCode>General</c:formatCode>
                <c:ptCount val="600"/>
                <c:pt idx="0">
                  <c:v>1</c:v>
                </c:pt>
                <c:pt idx="1">
                  <c:v>1</c:v>
                </c:pt>
                <c:pt idx="2">
                  <c:v>1</c:v>
                </c:pt>
                <c:pt idx="3">
                  <c:v>1</c:v>
                </c:pt>
                <c:pt idx="4">
                  <c:v>1</c:v>
                </c:pt>
                <c:pt idx="5">
                  <c:v>1</c:v>
                </c:pt>
                <c:pt idx="6">
                  <c:v>1</c:v>
                </c:pt>
                <c:pt idx="7">
                  <c:v>1</c:v>
                </c:pt>
                <c:pt idx="8">
                  <c:v>1</c:v>
                </c:pt>
                <c:pt idx="9">
                  <c:v>1</c:v>
                </c:pt>
                <c:pt idx="10">
                  <c:v>1</c:v>
                </c:pt>
                <c:pt idx="11">
                  <c:v>1</c:v>
                </c:pt>
                <c:pt idx="12">
                  <c:v>1</c:v>
                </c:pt>
                <c:pt idx="13">
                  <c:v>1</c:v>
                </c:pt>
                <c:pt idx="14">
                  <c:v>1</c:v>
                </c:pt>
                <c:pt idx="15">
                  <c:v>1</c:v>
                </c:pt>
                <c:pt idx="16">
                  <c:v>1</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1</c:v>
                </c:pt>
                <c:pt idx="34">
                  <c:v>1</c:v>
                </c:pt>
                <c:pt idx="35">
                  <c:v>1</c:v>
                </c:pt>
                <c:pt idx="36">
                  <c:v>1</c:v>
                </c:pt>
                <c:pt idx="37">
                  <c:v>1</c:v>
                </c:pt>
                <c:pt idx="38">
                  <c:v>1</c:v>
                </c:pt>
                <c:pt idx="39">
                  <c:v>1</c:v>
                </c:pt>
                <c:pt idx="40">
                  <c:v>1</c:v>
                </c:pt>
                <c:pt idx="41">
                  <c:v>1</c:v>
                </c:pt>
                <c:pt idx="42">
                  <c:v>1</c:v>
                </c:pt>
                <c:pt idx="43">
                  <c:v>1</c:v>
                </c:pt>
                <c:pt idx="44">
                  <c:v>1</c:v>
                </c:pt>
                <c:pt idx="45">
                  <c:v>1</c:v>
                </c:pt>
                <c:pt idx="46">
                  <c:v>1</c:v>
                </c:pt>
                <c:pt idx="47">
                  <c:v>1</c:v>
                </c:pt>
                <c:pt idx="48">
                  <c:v>1</c:v>
                </c:pt>
                <c:pt idx="49">
                  <c:v>1</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1</c:v>
                </c:pt>
                <c:pt idx="67">
                  <c:v>1</c:v>
                </c:pt>
                <c:pt idx="68">
                  <c:v>1</c:v>
                </c:pt>
                <c:pt idx="69">
                  <c:v>1</c:v>
                </c:pt>
                <c:pt idx="70">
                  <c:v>1</c:v>
                </c:pt>
                <c:pt idx="71">
                  <c:v>1</c:v>
                </c:pt>
                <c:pt idx="72">
                  <c:v>1</c:v>
                </c:pt>
                <c:pt idx="73">
                  <c:v>1</c:v>
                </c:pt>
                <c:pt idx="74">
                  <c:v>1</c:v>
                </c:pt>
                <c:pt idx="75">
                  <c:v>1</c:v>
                </c:pt>
                <c:pt idx="76">
                  <c:v>1</c:v>
                </c:pt>
                <c:pt idx="77">
                  <c:v>1</c:v>
                </c:pt>
                <c:pt idx="78">
                  <c:v>1</c:v>
                </c:pt>
                <c:pt idx="79">
                  <c:v>1</c:v>
                </c:pt>
                <c:pt idx="80">
                  <c:v>1</c:v>
                </c:pt>
                <c:pt idx="81">
                  <c:v>1</c:v>
                </c:pt>
                <c:pt idx="82">
                  <c:v>1</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1</c:v>
                </c:pt>
                <c:pt idx="100">
                  <c:v>1</c:v>
                </c:pt>
                <c:pt idx="101">
                  <c:v>1</c:v>
                </c:pt>
                <c:pt idx="102">
                  <c:v>1</c:v>
                </c:pt>
                <c:pt idx="103">
                  <c:v>1</c:v>
                </c:pt>
                <c:pt idx="104">
                  <c:v>1</c:v>
                </c:pt>
                <c:pt idx="105">
                  <c:v>1</c:v>
                </c:pt>
                <c:pt idx="106">
                  <c:v>1</c:v>
                </c:pt>
                <c:pt idx="107">
                  <c:v>1</c:v>
                </c:pt>
                <c:pt idx="108">
                  <c:v>1</c:v>
                </c:pt>
                <c:pt idx="109">
                  <c:v>0</c:v>
                </c:pt>
                <c:pt idx="110">
                  <c:v>0</c:v>
                </c:pt>
                <c:pt idx="111">
                  <c:v>0</c:v>
                </c:pt>
                <c:pt idx="112">
                  <c:v>0</c:v>
                </c:pt>
                <c:pt idx="113">
                  <c:v>0</c:v>
                </c:pt>
                <c:pt idx="114">
                  <c:v>0</c:v>
                </c:pt>
                <c:pt idx="115">
                  <c:v>0</c:v>
                </c:pt>
                <c:pt idx="116">
                  <c:v>0</c:v>
                </c:pt>
                <c:pt idx="117">
                  <c:v>1</c:v>
                </c:pt>
                <c:pt idx="118">
                  <c:v>1</c:v>
                </c:pt>
                <c:pt idx="119">
                  <c:v>1</c:v>
                </c:pt>
                <c:pt idx="120">
                  <c:v>1</c:v>
                </c:pt>
                <c:pt idx="121">
                  <c:v>1</c:v>
                </c:pt>
                <c:pt idx="122">
                  <c:v>1</c:v>
                </c:pt>
                <c:pt idx="123">
                  <c:v>1</c:v>
                </c:pt>
                <c:pt idx="124">
                  <c:v>1</c:v>
                </c:pt>
                <c:pt idx="125">
                  <c:v>0</c:v>
                </c:pt>
                <c:pt idx="126">
                  <c:v>0</c:v>
                </c:pt>
                <c:pt idx="127">
                  <c:v>0</c:v>
                </c:pt>
                <c:pt idx="128">
                  <c:v>0</c:v>
                </c:pt>
                <c:pt idx="129">
                  <c:v>0</c:v>
                </c:pt>
                <c:pt idx="130">
                  <c:v>0</c:v>
                </c:pt>
                <c:pt idx="131">
                  <c:v>0</c:v>
                </c:pt>
                <c:pt idx="132">
                  <c:v>0</c:v>
                </c:pt>
                <c:pt idx="133">
                  <c:v>1</c:v>
                </c:pt>
                <c:pt idx="134">
                  <c:v>1</c:v>
                </c:pt>
                <c:pt idx="135">
                  <c:v>1</c:v>
                </c:pt>
                <c:pt idx="136">
                  <c:v>1</c:v>
                </c:pt>
                <c:pt idx="137">
                  <c:v>1</c:v>
                </c:pt>
                <c:pt idx="138">
                  <c:v>1</c:v>
                </c:pt>
                <c:pt idx="139">
                  <c:v>1</c:v>
                </c:pt>
                <c:pt idx="140">
                  <c:v>1</c:v>
                </c:pt>
                <c:pt idx="141">
                  <c:v>1</c:v>
                </c:pt>
                <c:pt idx="142">
                  <c:v>0</c:v>
                </c:pt>
                <c:pt idx="143">
                  <c:v>0</c:v>
                </c:pt>
                <c:pt idx="144">
                  <c:v>0</c:v>
                </c:pt>
                <c:pt idx="145">
                  <c:v>0</c:v>
                </c:pt>
                <c:pt idx="146">
                  <c:v>0</c:v>
                </c:pt>
                <c:pt idx="147">
                  <c:v>0</c:v>
                </c:pt>
                <c:pt idx="148">
                  <c:v>0</c:v>
                </c:pt>
                <c:pt idx="149">
                  <c:v>0</c:v>
                </c:pt>
                <c:pt idx="150">
                  <c:v>1</c:v>
                </c:pt>
                <c:pt idx="151">
                  <c:v>1</c:v>
                </c:pt>
                <c:pt idx="152">
                  <c:v>1</c:v>
                </c:pt>
                <c:pt idx="153">
                  <c:v>1</c:v>
                </c:pt>
                <c:pt idx="154">
                  <c:v>1</c:v>
                </c:pt>
                <c:pt idx="155">
                  <c:v>1</c:v>
                </c:pt>
                <c:pt idx="156">
                  <c:v>1</c:v>
                </c:pt>
                <c:pt idx="157">
                  <c:v>1</c:v>
                </c:pt>
                <c:pt idx="158">
                  <c:v>1</c:v>
                </c:pt>
                <c:pt idx="159">
                  <c:v>0</c:v>
                </c:pt>
                <c:pt idx="160">
                  <c:v>0</c:v>
                </c:pt>
                <c:pt idx="161">
                  <c:v>0</c:v>
                </c:pt>
                <c:pt idx="162">
                  <c:v>0</c:v>
                </c:pt>
                <c:pt idx="163">
                  <c:v>0</c:v>
                </c:pt>
                <c:pt idx="164">
                  <c:v>0</c:v>
                </c:pt>
                <c:pt idx="165">
                  <c:v>0</c:v>
                </c:pt>
                <c:pt idx="166">
                  <c:v>0</c:v>
                </c:pt>
                <c:pt idx="167">
                  <c:v>1</c:v>
                </c:pt>
                <c:pt idx="168">
                  <c:v>1</c:v>
                </c:pt>
                <c:pt idx="169">
                  <c:v>1</c:v>
                </c:pt>
                <c:pt idx="170">
                  <c:v>1</c:v>
                </c:pt>
                <c:pt idx="171">
                  <c:v>1</c:v>
                </c:pt>
                <c:pt idx="172">
                  <c:v>1</c:v>
                </c:pt>
                <c:pt idx="173">
                  <c:v>1</c:v>
                </c:pt>
                <c:pt idx="174">
                  <c:v>1</c:v>
                </c:pt>
                <c:pt idx="175">
                  <c:v>0</c:v>
                </c:pt>
                <c:pt idx="176">
                  <c:v>0</c:v>
                </c:pt>
                <c:pt idx="177">
                  <c:v>0</c:v>
                </c:pt>
                <c:pt idx="178">
                  <c:v>0</c:v>
                </c:pt>
                <c:pt idx="179">
                  <c:v>0</c:v>
                </c:pt>
                <c:pt idx="180">
                  <c:v>0</c:v>
                </c:pt>
                <c:pt idx="181">
                  <c:v>0</c:v>
                </c:pt>
                <c:pt idx="182">
                  <c:v>0</c:v>
                </c:pt>
                <c:pt idx="183">
                  <c:v>1</c:v>
                </c:pt>
                <c:pt idx="184">
                  <c:v>1</c:v>
                </c:pt>
                <c:pt idx="185">
                  <c:v>1</c:v>
                </c:pt>
                <c:pt idx="186">
                  <c:v>1</c:v>
                </c:pt>
                <c:pt idx="187">
                  <c:v>1</c:v>
                </c:pt>
                <c:pt idx="188">
                  <c:v>1</c:v>
                </c:pt>
                <c:pt idx="189">
                  <c:v>1</c:v>
                </c:pt>
                <c:pt idx="190">
                  <c:v>1</c:v>
                </c:pt>
                <c:pt idx="191">
                  <c:v>1</c:v>
                </c:pt>
                <c:pt idx="192">
                  <c:v>0</c:v>
                </c:pt>
                <c:pt idx="193">
                  <c:v>0</c:v>
                </c:pt>
                <c:pt idx="194">
                  <c:v>0</c:v>
                </c:pt>
                <c:pt idx="195">
                  <c:v>0</c:v>
                </c:pt>
                <c:pt idx="196">
                  <c:v>0</c:v>
                </c:pt>
                <c:pt idx="197">
                  <c:v>0</c:v>
                </c:pt>
                <c:pt idx="198">
                  <c:v>0</c:v>
                </c:pt>
                <c:pt idx="199">
                  <c:v>0</c:v>
                </c:pt>
                <c:pt idx="200">
                  <c:v>1</c:v>
                </c:pt>
                <c:pt idx="201">
                  <c:v>1</c:v>
                </c:pt>
                <c:pt idx="202">
                  <c:v>1</c:v>
                </c:pt>
                <c:pt idx="203">
                  <c:v>1</c:v>
                </c:pt>
                <c:pt idx="204">
                  <c:v>1</c:v>
                </c:pt>
                <c:pt idx="205">
                  <c:v>0</c:v>
                </c:pt>
                <c:pt idx="206">
                  <c:v>0</c:v>
                </c:pt>
                <c:pt idx="207">
                  <c:v>0</c:v>
                </c:pt>
                <c:pt idx="208">
                  <c:v>0</c:v>
                </c:pt>
                <c:pt idx="209">
                  <c:v>1</c:v>
                </c:pt>
                <c:pt idx="210">
                  <c:v>1</c:v>
                </c:pt>
                <c:pt idx="211">
                  <c:v>1</c:v>
                </c:pt>
                <c:pt idx="212">
                  <c:v>1</c:v>
                </c:pt>
                <c:pt idx="213">
                  <c:v>0</c:v>
                </c:pt>
                <c:pt idx="214">
                  <c:v>0</c:v>
                </c:pt>
                <c:pt idx="215">
                  <c:v>0</c:v>
                </c:pt>
                <c:pt idx="216">
                  <c:v>0</c:v>
                </c:pt>
                <c:pt idx="217">
                  <c:v>1</c:v>
                </c:pt>
                <c:pt idx="218">
                  <c:v>1</c:v>
                </c:pt>
                <c:pt idx="219">
                  <c:v>1</c:v>
                </c:pt>
                <c:pt idx="220">
                  <c:v>1</c:v>
                </c:pt>
                <c:pt idx="221">
                  <c:v>0</c:v>
                </c:pt>
                <c:pt idx="222">
                  <c:v>0</c:v>
                </c:pt>
                <c:pt idx="223">
                  <c:v>0</c:v>
                </c:pt>
                <c:pt idx="224">
                  <c:v>0</c:v>
                </c:pt>
                <c:pt idx="225">
                  <c:v>1</c:v>
                </c:pt>
                <c:pt idx="226">
                  <c:v>1</c:v>
                </c:pt>
                <c:pt idx="227">
                  <c:v>1</c:v>
                </c:pt>
                <c:pt idx="228">
                  <c:v>1</c:v>
                </c:pt>
                <c:pt idx="229">
                  <c:v>1</c:v>
                </c:pt>
                <c:pt idx="230">
                  <c:v>0</c:v>
                </c:pt>
                <c:pt idx="231">
                  <c:v>0</c:v>
                </c:pt>
                <c:pt idx="232">
                  <c:v>0</c:v>
                </c:pt>
                <c:pt idx="233">
                  <c:v>0</c:v>
                </c:pt>
                <c:pt idx="234">
                  <c:v>1</c:v>
                </c:pt>
                <c:pt idx="235">
                  <c:v>1</c:v>
                </c:pt>
                <c:pt idx="236">
                  <c:v>1</c:v>
                </c:pt>
                <c:pt idx="237">
                  <c:v>1</c:v>
                </c:pt>
                <c:pt idx="238">
                  <c:v>0</c:v>
                </c:pt>
                <c:pt idx="239">
                  <c:v>0</c:v>
                </c:pt>
                <c:pt idx="240">
                  <c:v>0</c:v>
                </c:pt>
                <c:pt idx="241">
                  <c:v>0</c:v>
                </c:pt>
                <c:pt idx="242">
                  <c:v>1</c:v>
                </c:pt>
                <c:pt idx="243">
                  <c:v>1</c:v>
                </c:pt>
                <c:pt idx="244">
                  <c:v>1</c:v>
                </c:pt>
                <c:pt idx="245">
                  <c:v>1</c:v>
                </c:pt>
                <c:pt idx="246">
                  <c:v>0</c:v>
                </c:pt>
                <c:pt idx="247">
                  <c:v>0</c:v>
                </c:pt>
                <c:pt idx="248">
                  <c:v>0</c:v>
                </c:pt>
                <c:pt idx="249">
                  <c:v>0</c:v>
                </c:pt>
                <c:pt idx="250">
                  <c:v>1</c:v>
                </c:pt>
                <c:pt idx="251">
                  <c:v>1</c:v>
                </c:pt>
                <c:pt idx="252">
                  <c:v>1</c:v>
                </c:pt>
                <c:pt idx="253">
                  <c:v>1</c:v>
                </c:pt>
                <c:pt idx="254">
                  <c:v>1</c:v>
                </c:pt>
                <c:pt idx="255">
                  <c:v>0</c:v>
                </c:pt>
                <c:pt idx="256">
                  <c:v>0</c:v>
                </c:pt>
                <c:pt idx="257">
                  <c:v>0</c:v>
                </c:pt>
                <c:pt idx="258">
                  <c:v>0</c:v>
                </c:pt>
                <c:pt idx="259">
                  <c:v>1</c:v>
                </c:pt>
                <c:pt idx="260">
                  <c:v>1</c:v>
                </c:pt>
                <c:pt idx="261">
                  <c:v>1</c:v>
                </c:pt>
                <c:pt idx="262">
                  <c:v>1</c:v>
                </c:pt>
                <c:pt idx="263">
                  <c:v>0</c:v>
                </c:pt>
                <c:pt idx="264">
                  <c:v>0</c:v>
                </c:pt>
                <c:pt idx="265">
                  <c:v>0</c:v>
                </c:pt>
                <c:pt idx="266">
                  <c:v>0</c:v>
                </c:pt>
                <c:pt idx="267">
                  <c:v>1</c:v>
                </c:pt>
                <c:pt idx="268">
                  <c:v>1</c:v>
                </c:pt>
                <c:pt idx="269">
                  <c:v>1</c:v>
                </c:pt>
                <c:pt idx="270">
                  <c:v>1</c:v>
                </c:pt>
                <c:pt idx="271">
                  <c:v>0</c:v>
                </c:pt>
                <c:pt idx="272">
                  <c:v>0</c:v>
                </c:pt>
                <c:pt idx="273">
                  <c:v>0</c:v>
                </c:pt>
                <c:pt idx="274">
                  <c:v>0</c:v>
                </c:pt>
                <c:pt idx="275">
                  <c:v>1</c:v>
                </c:pt>
                <c:pt idx="276">
                  <c:v>1</c:v>
                </c:pt>
                <c:pt idx="277">
                  <c:v>1</c:v>
                </c:pt>
                <c:pt idx="278">
                  <c:v>1</c:v>
                </c:pt>
                <c:pt idx="279">
                  <c:v>1</c:v>
                </c:pt>
                <c:pt idx="280">
                  <c:v>0</c:v>
                </c:pt>
                <c:pt idx="281">
                  <c:v>0</c:v>
                </c:pt>
                <c:pt idx="282">
                  <c:v>0</c:v>
                </c:pt>
                <c:pt idx="283">
                  <c:v>0</c:v>
                </c:pt>
                <c:pt idx="284">
                  <c:v>1</c:v>
                </c:pt>
                <c:pt idx="285">
                  <c:v>1</c:v>
                </c:pt>
                <c:pt idx="286">
                  <c:v>1</c:v>
                </c:pt>
                <c:pt idx="287">
                  <c:v>1</c:v>
                </c:pt>
                <c:pt idx="288">
                  <c:v>0</c:v>
                </c:pt>
                <c:pt idx="289">
                  <c:v>0</c:v>
                </c:pt>
                <c:pt idx="290">
                  <c:v>0</c:v>
                </c:pt>
                <c:pt idx="291">
                  <c:v>0</c:v>
                </c:pt>
                <c:pt idx="292">
                  <c:v>1</c:v>
                </c:pt>
                <c:pt idx="293">
                  <c:v>1</c:v>
                </c:pt>
                <c:pt idx="294">
                  <c:v>1</c:v>
                </c:pt>
                <c:pt idx="295">
                  <c:v>1</c:v>
                </c:pt>
                <c:pt idx="296">
                  <c:v>0</c:v>
                </c:pt>
                <c:pt idx="297">
                  <c:v>0</c:v>
                </c:pt>
                <c:pt idx="298">
                  <c:v>0</c:v>
                </c:pt>
                <c:pt idx="299">
                  <c:v>0</c:v>
                </c:pt>
                <c:pt idx="300">
                  <c:v>1</c:v>
                </c:pt>
                <c:pt idx="301">
                  <c:v>1</c:v>
                </c:pt>
                <c:pt idx="302">
                  <c:v>1</c:v>
                </c:pt>
                <c:pt idx="303">
                  <c:v>1</c:v>
                </c:pt>
                <c:pt idx="304">
                  <c:v>1</c:v>
                </c:pt>
                <c:pt idx="305">
                  <c:v>1</c:v>
                </c:pt>
                <c:pt idx="306">
                  <c:v>1</c:v>
                </c:pt>
                <c:pt idx="307">
                  <c:v>1</c:v>
                </c:pt>
                <c:pt idx="308">
                  <c:v>1</c:v>
                </c:pt>
                <c:pt idx="309">
                  <c:v>0</c:v>
                </c:pt>
                <c:pt idx="310">
                  <c:v>0</c:v>
                </c:pt>
                <c:pt idx="311">
                  <c:v>0</c:v>
                </c:pt>
                <c:pt idx="312">
                  <c:v>0</c:v>
                </c:pt>
                <c:pt idx="313">
                  <c:v>0</c:v>
                </c:pt>
                <c:pt idx="314">
                  <c:v>0</c:v>
                </c:pt>
                <c:pt idx="315">
                  <c:v>0</c:v>
                </c:pt>
                <c:pt idx="316">
                  <c:v>0</c:v>
                </c:pt>
                <c:pt idx="317">
                  <c:v>0</c:v>
                </c:pt>
                <c:pt idx="318">
                  <c:v>0</c:v>
                </c:pt>
                <c:pt idx="319">
                  <c:v>0</c:v>
                </c:pt>
                <c:pt idx="320">
                  <c:v>0</c:v>
                </c:pt>
                <c:pt idx="321">
                  <c:v>0</c:v>
                </c:pt>
                <c:pt idx="322">
                  <c:v>0</c:v>
                </c:pt>
                <c:pt idx="323">
                  <c:v>0</c:v>
                </c:pt>
                <c:pt idx="324">
                  <c:v>0</c:v>
                </c:pt>
                <c:pt idx="325">
                  <c:v>0</c:v>
                </c:pt>
                <c:pt idx="326">
                  <c:v>0</c:v>
                </c:pt>
                <c:pt idx="327">
                  <c:v>0</c:v>
                </c:pt>
                <c:pt idx="328">
                  <c:v>0</c:v>
                </c:pt>
                <c:pt idx="329">
                  <c:v>0</c:v>
                </c:pt>
                <c:pt idx="330">
                  <c:v>0</c:v>
                </c:pt>
                <c:pt idx="331">
                  <c:v>0</c:v>
                </c:pt>
                <c:pt idx="332">
                  <c:v>0</c:v>
                </c:pt>
                <c:pt idx="333">
                  <c:v>1</c:v>
                </c:pt>
                <c:pt idx="334">
                  <c:v>1</c:v>
                </c:pt>
                <c:pt idx="335">
                  <c:v>1</c:v>
                </c:pt>
                <c:pt idx="336">
                  <c:v>1</c:v>
                </c:pt>
                <c:pt idx="337">
                  <c:v>1</c:v>
                </c:pt>
                <c:pt idx="338">
                  <c:v>1</c:v>
                </c:pt>
                <c:pt idx="339">
                  <c:v>1</c:v>
                </c:pt>
                <c:pt idx="340">
                  <c:v>1</c:v>
                </c:pt>
                <c:pt idx="341">
                  <c:v>1</c:v>
                </c:pt>
                <c:pt idx="342">
                  <c:v>0</c:v>
                </c:pt>
                <c:pt idx="343">
                  <c:v>0</c:v>
                </c:pt>
                <c:pt idx="344">
                  <c:v>0</c:v>
                </c:pt>
                <c:pt idx="345">
                  <c:v>0</c:v>
                </c:pt>
                <c:pt idx="346">
                  <c:v>0</c:v>
                </c:pt>
                <c:pt idx="347">
                  <c:v>0</c:v>
                </c:pt>
                <c:pt idx="348">
                  <c:v>0</c:v>
                </c:pt>
                <c:pt idx="349">
                  <c:v>0</c:v>
                </c:pt>
                <c:pt idx="350">
                  <c:v>0</c:v>
                </c:pt>
                <c:pt idx="351">
                  <c:v>0</c:v>
                </c:pt>
                <c:pt idx="352">
                  <c:v>0</c:v>
                </c:pt>
                <c:pt idx="353">
                  <c:v>0</c:v>
                </c:pt>
                <c:pt idx="354">
                  <c:v>0</c:v>
                </c:pt>
                <c:pt idx="355">
                  <c:v>0</c:v>
                </c:pt>
                <c:pt idx="356">
                  <c:v>0</c:v>
                </c:pt>
                <c:pt idx="357">
                  <c:v>0</c:v>
                </c:pt>
                <c:pt idx="358">
                  <c:v>0</c:v>
                </c:pt>
                <c:pt idx="359">
                  <c:v>0</c:v>
                </c:pt>
                <c:pt idx="360">
                  <c:v>0</c:v>
                </c:pt>
                <c:pt idx="361">
                  <c:v>0</c:v>
                </c:pt>
                <c:pt idx="362">
                  <c:v>0</c:v>
                </c:pt>
                <c:pt idx="363">
                  <c:v>0</c:v>
                </c:pt>
                <c:pt idx="364">
                  <c:v>0</c:v>
                </c:pt>
                <c:pt idx="365">
                  <c:v>0</c:v>
                </c:pt>
                <c:pt idx="366">
                  <c:v>1</c:v>
                </c:pt>
                <c:pt idx="367">
                  <c:v>1</c:v>
                </c:pt>
                <c:pt idx="368">
                  <c:v>1</c:v>
                </c:pt>
                <c:pt idx="369">
                  <c:v>1</c:v>
                </c:pt>
                <c:pt idx="370">
                  <c:v>1</c:v>
                </c:pt>
                <c:pt idx="371">
                  <c:v>1</c:v>
                </c:pt>
                <c:pt idx="372">
                  <c:v>1</c:v>
                </c:pt>
                <c:pt idx="373">
                  <c:v>1</c:v>
                </c:pt>
                <c:pt idx="374">
                  <c:v>1</c:v>
                </c:pt>
                <c:pt idx="375">
                  <c:v>0</c:v>
                </c:pt>
                <c:pt idx="376">
                  <c:v>0</c:v>
                </c:pt>
                <c:pt idx="377">
                  <c:v>0</c:v>
                </c:pt>
                <c:pt idx="378">
                  <c:v>0</c:v>
                </c:pt>
                <c:pt idx="379">
                  <c:v>0</c:v>
                </c:pt>
                <c:pt idx="380">
                  <c:v>0</c:v>
                </c:pt>
                <c:pt idx="381">
                  <c:v>0</c:v>
                </c:pt>
                <c:pt idx="382">
                  <c:v>0</c:v>
                </c:pt>
                <c:pt idx="383">
                  <c:v>0</c:v>
                </c:pt>
                <c:pt idx="384">
                  <c:v>0</c:v>
                </c:pt>
                <c:pt idx="385">
                  <c:v>0</c:v>
                </c:pt>
                <c:pt idx="386">
                  <c:v>0</c:v>
                </c:pt>
                <c:pt idx="387">
                  <c:v>0</c:v>
                </c:pt>
                <c:pt idx="388">
                  <c:v>0</c:v>
                </c:pt>
                <c:pt idx="389">
                  <c:v>0</c:v>
                </c:pt>
                <c:pt idx="390">
                  <c:v>0</c:v>
                </c:pt>
                <c:pt idx="391">
                  <c:v>0</c:v>
                </c:pt>
                <c:pt idx="392">
                  <c:v>0</c:v>
                </c:pt>
                <c:pt idx="393">
                  <c:v>0</c:v>
                </c:pt>
                <c:pt idx="394">
                  <c:v>0</c:v>
                </c:pt>
                <c:pt idx="395">
                  <c:v>0</c:v>
                </c:pt>
                <c:pt idx="396">
                  <c:v>0</c:v>
                </c:pt>
                <c:pt idx="397">
                  <c:v>0</c:v>
                </c:pt>
                <c:pt idx="398">
                  <c:v>0</c:v>
                </c:pt>
                <c:pt idx="399">
                  <c:v>1</c:v>
                </c:pt>
                <c:pt idx="400">
                  <c:v>1</c:v>
                </c:pt>
                <c:pt idx="401">
                  <c:v>1</c:v>
                </c:pt>
                <c:pt idx="402">
                  <c:v>1</c:v>
                </c:pt>
                <c:pt idx="403">
                  <c:v>1</c:v>
                </c:pt>
                <c:pt idx="404">
                  <c:v>1</c:v>
                </c:pt>
                <c:pt idx="405">
                  <c:v>1</c:v>
                </c:pt>
                <c:pt idx="406">
                  <c:v>1</c:v>
                </c:pt>
                <c:pt idx="407">
                  <c:v>1</c:v>
                </c:pt>
                <c:pt idx="408">
                  <c:v>1</c:v>
                </c:pt>
                <c:pt idx="409">
                  <c:v>1</c:v>
                </c:pt>
                <c:pt idx="410">
                  <c:v>1</c:v>
                </c:pt>
                <c:pt idx="411">
                  <c:v>1</c:v>
                </c:pt>
                <c:pt idx="412">
                  <c:v>1</c:v>
                </c:pt>
                <c:pt idx="413">
                  <c:v>1</c:v>
                </c:pt>
                <c:pt idx="414">
                  <c:v>1</c:v>
                </c:pt>
                <c:pt idx="415">
                  <c:v>1</c:v>
                </c:pt>
                <c:pt idx="416">
                  <c:v>1</c:v>
                </c:pt>
                <c:pt idx="417">
                  <c:v>0</c:v>
                </c:pt>
                <c:pt idx="418">
                  <c:v>0</c:v>
                </c:pt>
                <c:pt idx="419">
                  <c:v>0</c:v>
                </c:pt>
                <c:pt idx="420">
                  <c:v>0</c:v>
                </c:pt>
                <c:pt idx="421">
                  <c:v>0</c:v>
                </c:pt>
                <c:pt idx="422">
                  <c:v>0</c:v>
                </c:pt>
                <c:pt idx="423">
                  <c:v>0</c:v>
                </c:pt>
                <c:pt idx="424">
                  <c:v>0</c:v>
                </c:pt>
                <c:pt idx="425">
                  <c:v>0</c:v>
                </c:pt>
                <c:pt idx="426">
                  <c:v>0</c:v>
                </c:pt>
                <c:pt idx="427">
                  <c:v>0</c:v>
                </c:pt>
                <c:pt idx="428">
                  <c:v>0</c:v>
                </c:pt>
                <c:pt idx="429">
                  <c:v>0</c:v>
                </c:pt>
                <c:pt idx="430">
                  <c:v>0</c:v>
                </c:pt>
                <c:pt idx="431">
                  <c:v>0</c:v>
                </c:pt>
                <c:pt idx="432">
                  <c:v>0</c:v>
                </c:pt>
                <c:pt idx="433">
                  <c:v>1</c:v>
                </c:pt>
                <c:pt idx="434">
                  <c:v>1</c:v>
                </c:pt>
                <c:pt idx="435">
                  <c:v>1</c:v>
                </c:pt>
                <c:pt idx="436">
                  <c:v>1</c:v>
                </c:pt>
                <c:pt idx="437">
                  <c:v>1</c:v>
                </c:pt>
                <c:pt idx="438">
                  <c:v>1</c:v>
                </c:pt>
                <c:pt idx="439">
                  <c:v>1</c:v>
                </c:pt>
                <c:pt idx="440">
                  <c:v>1</c:v>
                </c:pt>
                <c:pt idx="441">
                  <c:v>1</c:v>
                </c:pt>
                <c:pt idx="442">
                  <c:v>1</c:v>
                </c:pt>
                <c:pt idx="443">
                  <c:v>1</c:v>
                </c:pt>
                <c:pt idx="444">
                  <c:v>1</c:v>
                </c:pt>
                <c:pt idx="445">
                  <c:v>1</c:v>
                </c:pt>
                <c:pt idx="446">
                  <c:v>1</c:v>
                </c:pt>
                <c:pt idx="447">
                  <c:v>1</c:v>
                </c:pt>
                <c:pt idx="448">
                  <c:v>1</c:v>
                </c:pt>
                <c:pt idx="449">
                  <c:v>1</c:v>
                </c:pt>
                <c:pt idx="450">
                  <c:v>0</c:v>
                </c:pt>
                <c:pt idx="451">
                  <c:v>0</c:v>
                </c:pt>
                <c:pt idx="452">
                  <c:v>0</c:v>
                </c:pt>
                <c:pt idx="453">
                  <c:v>0</c:v>
                </c:pt>
                <c:pt idx="454">
                  <c:v>0</c:v>
                </c:pt>
                <c:pt idx="455">
                  <c:v>0</c:v>
                </c:pt>
                <c:pt idx="456">
                  <c:v>0</c:v>
                </c:pt>
                <c:pt idx="457">
                  <c:v>0</c:v>
                </c:pt>
                <c:pt idx="458">
                  <c:v>0</c:v>
                </c:pt>
                <c:pt idx="459">
                  <c:v>0</c:v>
                </c:pt>
                <c:pt idx="460">
                  <c:v>0</c:v>
                </c:pt>
                <c:pt idx="461">
                  <c:v>0</c:v>
                </c:pt>
                <c:pt idx="462">
                  <c:v>0</c:v>
                </c:pt>
                <c:pt idx="463">
                  <c:v>0</c:v>
                </c:pt>
                <c:pt idx="464">
                  <c:v>0</c:v>
                </c:pt>
                <c:pt idx="465">
                  <c:v>0</c:v>
                </c:pt>
                <c:pt idx="466">
                  <c:v>1</c:v>
                </c:pt>
                <c:pt idx="467">
                  <c:v>1</c:v>
                </c:pt>
                <c:pt idx="468">
                  <c:v>1</c:v>
                </c:pt>
                <c:pt idx="469">
                  <c:v>1</c:v>
                </c:pt>
                <c:pt idx="470">
                  <c:v>1</c:v>
                </c:pt>
                <c:pt idx="471">
                  <c:v>1</c:v>
                </c:pt>
                <c:pt idx="472">
                  <c:v>1</c:v>
                </c:pt>
                <c:pt idx="473">
                  <c:v>1</c:v>
                </c:pt>
                <c:pt idx="474">
                  <c:v>1</c:v>
                </c:pt>
                <c:pt idx="475">
                  <c:v>1</c:v>
                </c:pt>
                <c:pt idx="476">
                  <c:v>1</c:v>
                </c:pt>
                <c:pt idx="477">
                  <c:v>1</c:v>
                </c:pt>
                <c:pt idx="478">
                  <c:v>1</c:v>
                </c:pt>
                <c:pt idx="479">
                  <c:v>1</c:v>
                </c:pt>
                <c:pt idx="480">
                  <c:v>1</c:v>
                </c:pt>
                <c:pt idx="481">
                  <c:v>1</c:v>
                </c:pt>
                <c:pt idx="482">
                  <c:v>1</c:v>
                </c:pt>
                <c:pt idx="483">
                  <c:v>0</c:v>
                </c:pt>
                <c:pt idx="484">
                  <c:v>0</c:v>
                </c:pt>
                <c:pt idx="485">
                  <c:v>0</c:v>
                </c:pt>
                <c:pt idx="486">
                  <c:v>0</c:v>
                </c:pt>
                <c:pt idx="487">
                  <c:v>0</c:v>
                </c:pt>
                <c:pt idx="488">
                  <c:v>0</c:v>
                </c:pt>
                <c:pt idx="489">
                  <c:v>0</c:v>
                </c:pt>
                <c:pt idx="490">
                  <c:v>0</c:v>
                </c:pt>
                <c:pt idx="491">
                  <c:v>0</c:v>
                </c:pt>
                <c:pt idx="492">
                  <c:v>0</c:v>
                </c:pt>
                <c:pt idx="493">
                  <c:v>0</c:v>
                </c:pt>
                <c:pt idx="494">
                  <c:v>0</c:v>
                </c:pt>
                <c:pt idx="495">
                  <c:v>0</c:v>
                </c:pt>
                <c:pt idx="496">
                  <c:v>0</c:v>
                </c:pt>
                <c:pt idx="497">
                  <c:v>0</c:v>
                </c:pt>
                <c:pt idx="498">
                  <c:v>0</c:v>
                </c:pt>
                <c:pt idx="499">
                  <c:v>1</c:v>
                </c:pt>
                <c:pt idx="500">
                  <c:v>1</c:v>
                </c:pt>
                <c:pt idx="501">
                  <c:v>1</c:v>
                </c:pt>
                <c:pt idx="502">
                  <c:v>1</c:v>
                </c:pt>
                <c:pt idx="503">
                  <c:v>1</c:v>
                </c:pt>
                <c:pt idx="504">
                  <c:v>1</c:v>
                </c:pt>
                <c:pt idx="505">
                  <c:v>1</c:v>
                </c:pt>
                <c:pt idx="506">
                  <c:v>1</c:v>
                </c:pt>
                <c:pt idx="507">
                  <c:v>1</c:v>
                </c:pt>
                <c:pt idx="508">
                  <c:v>1</c:v>
                </c:pt>
                <c:pt idx="509">
                  <c:v>1</c:v>
                </c:pt>
                <c:pt idx="510">
                  <c:v>1</c:v>
                </c:pt>
                <c:pt idx="511">
                  <c:v>1</c:v>
                </c:pt>
                <c:pt idx="512">
                  <c:v>1</c:v>
                </c:pt>
                <c:pt idx="513">
                  <c:v>1</c:v>
                </c:pt>
                <c:pt idx="514">
                  <c:v>1</c:v>
                </c:pt>
                <c:pt idx="515">
                  <c:v>1</c:v>
                </c:pt>
                <c:pt idx="516">
                  <c:v>1</c:v>
                </c:pt>
                <c:pt idx="517">
                  <c:v>1</c:v>
                </c:pt>
                <c:pt idx="518">
                  <c:v>1</c:v>
                </c:pt>
                <c:pt idx="519">
                  <c:v>1</c:v>
                </c:pt>
                <c:pt idx="520">
                  <c:v>1</c:v>
                </c:pt>
                <c:pt idx="521">
                  <c:v>1</c:v>
                </c:pt>
                <c:pt idx="522">
                  <c:v>1</c:v>
                </c:pt>
                <c:pt idx="523">
                  <c:v>1</c:v>
                </c:pt>
                <c:pt idx="524">
                  <c:v>1</c:v>
                </c:pt>
                <c:pt idx="525">
                  <c:v>0</c:v>
                </c:pt>
                <c:pt idx="526">
                  <c:v>0</c:v>
                </c:pt>
                <c:pt idx="527">
                  <c:v>0</c:v>
                </c:pt>
                <c:pt idx="528">
                  <c:v>0</c:v>
                </c:pt>
                <c:pt idx="529">
                  <c:v>0</c:v>
                </c:pt>
                <c:pt idx="530">
                  <c:v>0</c:v>
                </c:pt>
                <c:pt idx="531">
                  <c:v>0</c:v>
                </c:pt>
                <c:pt idx="532">
                  <c:v>0</c:v>
                </c:pt>
                <c:pt idx="533">
                  <c:v>1</c:v>
                </c:pt>
                <c:pt idx="534">
                  <c:v>1</c:v>
                </c:pt>
                <c:pt idx="535">
                  <c:v>1</c:v>
                </c:pt>
                <c:pt idx="536">
                  <c:v>1</c:v>
                </c:pt>
                <c:pt idx="537">
                  <c:v>1</c:v>
                </c:pt>
                <c:pt idx="538">
                  <c:v>1</c:v>
                </c:pt>
                <c:pt idx="539">
                  <c:v>1</c:v>
                </c:pt>
                <c:pt idx="540">
                  <c:v>1</c:v>
                </c:pt>
                <c:pt idx="541">
                  <c:v>1</c:v>
                </c:pt>
                <c:pt idx="542">
                  <c:v>1</c:v>
                </c:pt>
                <c:pt idx="543">
                  <c:v>1</c:v>
                </c:pt>
                <c:pt idx="544">
                  <c:v>1</c:v>
                </c:pt>
                <c:pt idx="545">
                  <c:v>1</c:v>
                </c:pt>
                <c:pt idx="546">
                  <c:v>1</c:v>
                </c:pt>
                <c:pt idx="547">
                  <c:v>1</c:v>
                </c:pt>
                <c:pt idx="548">
                  <c:v>1</c:v>
                </c:pt>
                <c:pt idx="549">
                  <c:v>1</c:v>
                </c:pt>
                <c:pt idx="550">
                  <c:v>1</c:v>
                </c:pt>
                <c:pt idx="551">
                  <c:v>1</c:v>
                </c:pt>
                <c:pt idx="552">
                  <c:v>1</c:v>
                </c:pt>
                <c:pt idx="553">
                  <c:v>1</c:v>
                </c:pt>
                <c:pt idx="554">
                  <c:v>1</c:v>
                </c:pt>
                <c:pt idx="555">
                  <c:v>1</c:v>
                </c:pt>
                <c:pt idx="556">
                  <c:v>1</c:v>
                </c:pt>
                <c:pt idx="557">
                  <c:v>1</c:v>
                </c:pt>
                <c:pt idx="558">
                  <c:v>0</c:v>
                </c:pt>
                <c:pt idx="559">
                  <c:v>0</c:v>
                </c:pt>
                <c:pt idx="560">
                  <c:v>0</c:v>
                </c:pt>
                <c:pt idx="561">
                  <c:v>0</c:v>
                </c:pt>
                <c:pt idx="562">
                  <c:v>0</c:v>
                </c:pt>
                <c:pt idx="563">
                  <c:v>0</c:v>
                </c:pt>
                <c:pt idx="564">
                  <c:v>0</c:v>
                </c:pt>
                <c:pt idx="565">
                  <c:v>0</c:v>
                </c:pt>
                <c:pt idx="566">
                  <c:v>1</c:v>
                </c:pt>
                <c:pt idx="567">
                  <c:v>1</c:v>
                </c:pt>
                <c:pt idx="568">
                  <c:v>1</c:v>
                </c:pt>
                <c:pt idx="569">
                  <c:v>1</c:v>
                </c:pt>
                <c:pt idx="570">
                  <c:v>1</c:v>
                </c:pt>
                <c:pt idx="571">
                  <c:v>1</c:v>
                </c:pt>
                <c:pt idx="572">
                  <c:v>1</c:v>
                </c:pt>
                <c:pt idx="573">
                  <c:v>1</c:v>
                </c:pt>
                <c:pt idx="574">
                  <c:v>1</c:v>
                </c:pt>
                <c:pt idx="575">
                  <c:v>1</c:v>
                </c:pt>
                <c:pt idx="576">
                  <c:v>1</c:v>
                </c:pt>
                <c:pt idx="577">
                  <c:v>1</c:v>
                </c:pt>
                <c:pt idx="578">
                  <c:v>1</c:v>
                </c:pt>
                <c:pt idx="579">
                  <c:v>1</c:v>
                </c:pt>
                <c:pt idx="580">
                  <c:v>1</c:v>
                </c:pt>
                <c:pt idx="581">
                  <c:v>1</c:v>
                </c:pt>
                <c:pt idx="582">
                  <c:v>1</c:v>
                </c:pt>
                <c:pt idx="583">
                  <c:v>1</c:v>
                </c:pt>
                <c:pt idx="584">
                  <c:v>1</c:v>
                </c:pt>
                <c:pt idx="585">
                  <c:v>1</c:v>
                </c:pt>
                <c:pt idx="586">
                  <c:v>1</c:v>
                </c:pt>
                <c:pt idx="587">
                  <c:v>1</c:v>
                </c:pt>
                <c:pt idx="588">
                  <c:v>1</c:v>
                </c:pt>
                <c:pt idx="589">
                  <c:v>1</c:v>
                </c:pt>
                <c:pt idx="590">
                  <c:v>1</c:v>
                </c:pt>
                <c:pt idx="591">
                  <c:v>0</c:v>
                </c:pt>
                <c:pt idx="592">
                  <c:v>0</c:v>
                </c:pt>
                <c:pt idx="593">
                  <c:v>0</c:v>
                </c:pt>
                <c:pt idx="594">
                  <c:v>0</c:v>
                </c:pt>
                <c:pt idx="595">
                  <c:v>0</c:v>
                </c:pt>
                <c:pt idx="596">
                  <c:v>0</c:v>
                </c:pt>
                <c:pt idx="597">
                  <c:v>0</c:v>
                </c:pt>
                <c:pt idx="598">
                  <c:v>0</c:v>
                </c:pt>
                <c:pt idx="599">
                  <c:v>1</c:v>
                </c:pt>
              </c:numCache>
            </c:numRef>
          </c:val>
          <c:smooth val="0"/>
          <c:extLst>
            <c:ext xmlns:c16="http://schemas.microsoft.com/office/drawing/2014/chart" uri="{C3380CC4-5D6E-409C-BE32-E72D297353CC}">
              <c16:uniqueId val="{00000000-194B-493D-BFA9-2FE4C7E99745}"/>
            </c:ext>
          </c:extLst>
        </c:ser>
        <c:dLbls>
          <c:showLegendKey val="0"/>
          <c:showVal val="0"/>
          <c:showCatName val="0"/>
          <c:showSerName val="0"/>
          <c:showPercent val="0"/>
          <c:showBubbleSize val="0"/>
        </c:dLbls>
        <c:smooth val="0"/>
        <c:axId val="504531248"/>
        <c:axId val="504535560"/>
      </c:lineChart>
      <c:catAx>
        <c:axId val="504531248"/>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ltLang="zh-CN" sz="2000" dirty="0"/>
                  <a:t>Time</a:t>
                </a:r>
              </a:p>
            </c:rich>
          </c:tx>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zh-CN"/>
            </a:p>
          </c:txPr>
        </c:title>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zh-CN"/>
          </a:p>
        </c:txPr>
        <c:crossAx val="504535560"/>
        <c:crosses val="autoZero"/>
        <c:auto val="1"/>
        <c:lblAlgn val="ctr"/>
        <c:lblOffset val="100"/>
        <c:tickLblSkip val="50"/>
        <c:noMultiLvlLbl val="0"/>
      </c:catAx>
      <c:valAx>
        <c:axId val="504535560"/>
        <c:scaling>
          <c:orientation val="minMax"/>
        </c:scaling>
        <c:delete val="1"/>
        <c:axPos val="l"/>
        <c:numFmt formatCode="General" sourceLinked="1"/>
        <c:majorTickMark val="out"/>
        <c:minorTickMark val="none"/>
        <c:tickLblPos val="nextTo"/>
        <c:crossAx val="50453124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zh-CN"/>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v>No LED on</c:v>
          </c:tx>
          <c:spPr>
            <a:ln w="28575" cap="rnd">
              <a:solidFill>
                <a:schemeClr val="accent1"/>
              </a:solidFill>
              <a:round/>
            </a:ln>
            <a:effectLst/>
          </c:spPr>
          <c:marker>
            <c:symbol val="none"/>
          </c:marker>
          <c:cat>
            <c:numRef>
              <c:f>Sheet1!$A$2:$A$11</c:f>
              <c:numCache>
                <c:formatCode>0%</c:formatCode>
                <c:ptCount val="10"/>
                <c:pt idx="0">
                  <c:v>0.1</c:v>
                </c:pt>
                <c:pt idx="1">
                  <c:v>0.2</c:v>
                </c:pt>
                <c:pt idx="2">
                  <c:v>0.3</c:v>
                </c:pt>
                <c:pt idx="3">
                  <c:v>0.4</c:v>
                </c:pt>
                <c:pt idx="4">
                  <c:v>0.5</c:v>
                </c:pt>
                <c:pt idx="5">
                  <c:v>0.6</c:v>
                </c:pt>
                <c:pt idx="6">
                  <c:v>0.7</c:v>
                </c:pt>
                <c:pt idx="7">
                  <c:v>0.8</c:v>
                </c:pt>
                <c:pt idx="8">
                  <c:v>0.9</c:v>
                </c:pt>
                <c:pt idx="9">
                  <c:v>1</c:v>
                </c:pt>
              </c:numCache>
            </c:numRef>
          </c:cat>
          <c:val>
            <c:numRef>
              <c:f>Sheet1!$B$2:$B$11</c:f>
              <c:numCache>
                <c:formatCode>General</c:formatCode>
                <c:ptCount val="10"/>
                <c:pt idx="0">
                  <c:v>12.448275862069</c:v>
                </c:pt>
                <c:pt idx="1">
                  <c:v>23.551724137931</c:v>
                </c:pt>
                <c:pt idx="2">
                  <c:v>36.785714285714299</c:v>
                </c:pt>
                <c:pt idx="3">
                  <c:v>49.607142857142897</c:v>
                </c:pt>
                <c:pt idx="4">
                  <c:v>61.448275862069003</c:v>
                </c:pt>
                <c:pt idx="5">
                  <c:v>74.655172413793096</c:v>
                </c:pt>
                <c:pt idx="6">
                  <c:v>87.068965517241395</c:v>
                </c:pt>
                <c:pt idx="7">
                  <c:v>95.896551724137893</c:v>
                </c:pt>
                <c:pt idx="8">
                  <c:v>102.222222222222</c:v>
                </c:pt>
                <c:pt idx="9">
                  <c:v>115.384615384615</c:v>
                </c:pt>
              </c:numCache>
            </c:numRef>
          </c:val>
          <c:smooth val="0"/>
          <c:extLst>
            <c:ext xmlns:c16="http://schemas.microsoft.com/office/drawing/2014/chart" uri="{C3380CC4-5D6E-409C-BE32-E72D297353CC}">
              <c16:uniqueId val="{00000000-C6CE-48E2-B5EE-3CDB06E4BDC3}"/>
            </c:ext>
          </c:extLst>
        </c:ser>
        <c:ser>
          <c:idx val="2"/>
          <c:order val="1"/>
          <c:tx>
            <c:v>LED 2 on</c:v>
          </c:tx>
          <c:spPr>
            <a:ln w="28575" cap="rnd">
              <a:solidFill>
                <a:schemeClr val="accent3"/>
              </a:solidFill>
              <a:round/>
            </a:ln>
            <a:effectLst/>
          </c:spPr>
          <c:marker>
            <c:symbol val="none"/>
          </c:marker>
          <c:cat>
            <c:numRef>
              <c:f>Sheet1!$A$2:$A$11</c:f>
              <c:numCache>
                <c:formatCode>0%</c:formatCode>
                <c:ptCount val="10"/>
                <c:pt idx="0">
                  <c:v>0.1</c:v>
                </c:pt>
                <c:pt idx="1">
                  <c:v>0.2</c:v>
                </c:pt>
                <c:pt idx="2">
                  <c:v>0.3</c:v>
                </c:pt>
                <c:pt idx="3">
                  <c:v>0.4</c:v>
                </c:pt>
                <c:pt idx="4">
                  <c:v>0.5</c:v>
                </c:pt>
                <c:pt idx="5">
                  <c:v>0.6</c:v>
                </c:pt>
                <c:pt idx="6">
                  <c:v>0.7</c:v>
                </c:pt>
                <c:pt idx="7">
                  <c:v>0.8</c:v>
                </c:pt>
                <c:pt idx="8">
                  <c:v>0.9</c:v>
                </c:pt>
                <c:pt idx="9">
                  <c:v>1</c:v>
                </c:pt>
              </c:numCache>
            </c:numRef>
          </c:cat>
          <c:val>
            <c:numRef>
              <c:f>Sheet1!$D$2:$D$11</c:f>
              <c:numCache>
                <c:formatCode>General</c:formatCode>
                <c:ptCount val="10"/>
                <c:pt idx="0">
                  <c:v>258.83999999999997</c:v>
                </c:pt>
                <c:pt idx="1">
                  <c:v>270.8</c:v>
                </c:pt>
                <c:pt idx="2">
                  <c:v>283.27999999999997</c:v>
                </c:pt>
                <c:pt idx="3">
                  <c:v>296.72000000000003</c:v>
                </c:pt>
                <c:pt idx="4">
                  <c:v>309.39999999999998</c:v>
                </c:pt>
                <c:pt idx="5">
                  <c:v>321.83999999999997</c:v>
                </c:pt>
                <c:pt idx="6">
                  <c:v>332.88461538461502</c:v>
                </c:pt>
                <c:pt idx="7">
                  <c:v>341.8</c:v>
                </c:pt>
                <c:pt idx="8">
                  <c:v>350</c:v>
                </c:pt>
                <c:pt idx="9">
                  <c:v>362.44</c:v>
                </c:pt>
              </c:numCache>
            </c:numRef>
          </c:val>
          <c:smooth val="0"/>
          <c:extLst>
            <c:ext xmlns:c16="http://schemas.microsoft.com/office/drawing/2014/chart" uri="{C3380CC4-5D6E-409C-BE32-E72D297353CC}">
              <c16:uniqueId val="{00000001-C6CE-48E2-B5EE-3CDB06E4BDC3}"/>
            </c:ext>
          </c:extLst>
        </c:ser>
        <c:ser>
          <c:idx val="3"/>
          <c:order val="2"/>
          <c:tx>
            <c:v>LED 3 on</c:v>
          </c:tx>
          <c:spPr>
            <a:ln w="28575" cap="rnd">
              <a:solidFill>
                <a:schemeClr val="accent4"/>
              </a:solidFill>
              <a:round/>
            </a:ln>
            <a:effectLst/>
          </c:spPr>
          <c:marker>
            <c:symbol val="none"/>
          </c:marker>
          <c:cat>
            <c:numRef>
              <c:f>Sheet1!$A$2:$A$11</c:f>
              <c:numCache>
                <c:formatCode>0%</c:formatCode>
                <c:ptCount val="10"/>
                <c:pt idx="0">
                  <c:v>0.1</c:v>
                </c:pt>
                <c:pt idx="1">
                  <c:v>0.2</c:v>
                </c:pt>
                <c:pt idx="2">
                  <c:v>0.3</c:v>
                </c:pt>
                <c:pt idx="3">
                  <c:v>0.4</c:v>
                </c:pt>
                <c:pt idx="4">
                  <c:v>0.5</c:v>
                </c:pt>
                <c:pt idx="5">
                  <c:v>0.6</c:v>
                </c:pt>
                <c:pt idx="6">
                  <c:v>0.7</c:v>
                </c:pt>
                <c:pt idx="7">
                  <c:v>0.8</c:v>
                </c:pt>
                <c:pt idx="8">
                  <c:v>0.9</c:v>
                </c:pt>
                <c:pt idx="9">
                  <c:v>1</c:v>
                </c:pt>
              </c:numCache>
            </c:numRef>
          </c:cat>
          <c:val>
            <c:numRef>
              <c:f>Sheet1!$E$2:$E$11</c:f>
              <c:numCache>
                <c:formatCode>General</c:formatCode>
                <c:ptCount val="10"/>
                <c:pt idx="0">
                  <c:v>346.16</c:v>
                </c:pt>
                <c:pt idx="1">
                  <c:v>357.32</c:v>
                </c:pt>
                <c:pt idx="2">
                  <c:v>370.2</c:v>
                </c:pt>
                <c:pt idx="3">
                  <c:v>383.88461538461502</c:v>
                </c:pt>
                <c:pt idx="4">
                  <c:v>393.8</c:v>
                </c:pt>
                <c:pt idx="5">
                  <c:v>407.57692307692298</c:v>
                </c:pt>
                <c:pt idx="6">
                  <c:v>421.2</c:v>
                </c:pt>
                <c:pt idx="7">
                  <c:v>430.12</c:v>
                </c:pt>
                <c:pt idx="8">
                  <c:v>435.52</c:v>
                </c:pt>
                <c:pt idx="9">
                  <c:v>449</c:v>
                </c:pt>
              </c:numCache>
            </c:numRef>
          </c:val>
          <c:smooth val="0"/>
          <c:extLst>
            <c:ext xmlns:c16="http://schemas.microsoft.com/office/drawing/2014/chart" uri="{C3380CC4-5D6E-409C-BE32-E72D297353CC}">
              <c16:uniqueId val="{00000002-C6CE-48E2-B5EE-3CDB06E4BDC3}"/>
            </c:ext>
          </c:extLst>
        </c:ser>
        <c:dLbls>
          <c:showLegendKey val="0"/>
          <c:showVal val="0"/>
          <c:showCatName val="0"/>
          <c:showSerName val="0"/>
          <c:showPercent val="0"/>
          <c:showBubbleSize val="0"/>
        </c:dLbls>
        <c:smooth val="0"/>
        <c:axId val="368761888"/>
        <c:axId val="368766592"/>
      </c:lineChart>
      <c:catAx>
        <c:axId val="368761888"/>
        <c:scaling>
          <c:orientation val="minMax"/>
        </c:scaling>
        <c:delete val="0"/>
        <c:axPos val="b"/>
        <c:title>
          <c:tx>
            <c:rich>
              <a:bodyPr rot="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r>
                  <a:rPr lang="en-US" altLang="zh-CN" sz="2400" b="0" i="0" u="none" strike="noStrike" baseline="0" dirty="0" smtClean="0"/>
                  <a:t>Ambient light intensity</a:t>
                </a:r>
                <a:endParaRPr lang="en-US" altLang="zh-CN" sz="2400" dirty="0"/>
              </a:p>
            </c:rich>
          </c:tx>
          <c:layout/>
          <c:overlay val="0"/>
          <c:spPr>
            <a:noFill/>
            <a:ln>
              <a:noFill/>
            </a:ln>
            <a:effectLst/>
          </c:spPr>
          <c:txPr>
            <a:bodyPr rot="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zh-CN"/>
            </a:p>
          </c:txPr>
        </c:title>
        <c:numFmt formatCode="0%" sourceLinked="1"/>
        <c:majorTickMark val="none"/>
        <c:minorTickMark val="none"/>
        <c:tickLblPos val="nextTo"/>
        <c:spPr>
          <a:noFill/>
          <a:ln w="9525" cap="flat" cmpd="sng" algn="ctr">
            <a:solidFill>
              <a:sysClr val="windowText" lastClr="000000"/>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zh-CN"/>
          </a:p>
        </c:txPr>
        <c:crossAx val="368766592"/>
        <c:crosses val="autoZero"/>
        <c:auto val="1"/>
        <c:lblAlgn val="ctr"/>
        <c:lblOffset val="100"/>
        <c:noMultiLvlLbl val="0"/>
      </c:catAx>
      <c:valAx>
        <c:axId val="368766592"/>
        <c:scaling>
          <c:orientation val="minMax"/>
          <c:max val="550"/>
          <c:min val="0"/>
        </c:scaling>
        <c:delete val="0"/>
        <c:axPos val="l"/>
        <c:title>
          <c:tx>
            <c:rich>
              <a:bodyPr rot="-54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r>
                  <a:rPr lang="en-US" altLang="zh-CN" sz="2400" b="0" i="0" u="none" strike="noStrike" baseline="0" dirty="0" smtClean="0"/>
                  <a:t>Photodiode readings</a:t>
                </a:r>
                <a:endParaRPr lang="en-US" altLang="zh-CN" sz="2400" dirty="0"/>
              </a:p>
            </c:rich>
          </c:tx>
          <c:layout>
            <c:manualLayout>
              <c:xMode val="edge"/>
              <c:yMode val="edge"/>
              <c:x val="1.7421602787456446E-3"/>
              <c:y val="0.14893324781031583"/>
            </c:manualLayout>
          </c:layout>
          <c:overlay val="0"/>
          <c:spPr>
            <a:noFill/>
            <a:ln>
              <a:noFill/>
            </a:ln>
            <a:effectLst/>
          </c:spPr>
          <c:txPr>
            <a:bodyPr rot="-54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zh-CN"/>
            </a:p>
          </c:txPr>
        </c:title>
        <c:numFmt formatCode="General" sourceLinked="1"/>
        <c:majorTickMark val="none"/>
        <c:minorTickMark val="none"/>
        <c:tickLblPos val="nextTo"/>
        <c:spPr>
          <a:solidFill>
            <a:sysClr val="window" lastClr="FFFFFF"/>
          </a:solid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zh-CN"/>
          </a:p>
        </c:txPr>
        <c:crossAx val="368761888"/>
        <c:crosses val="autoZero"/>
        <c:crossBetween val="between"/>
      </c:valAx>
      <c:spPr>
        <a:noFill/>
        <a:ln>
          <a:solidFill>
            <a:sysClr val="windowText" lastClr="000000"/>
          </a:solidFill>
        </a:ln>
        <a:effectLst/>
      </c:spPr>
    </c:plotArea>
    <c:legend>
      <c:legendPos val="b"/>
      <c:layout>
        <c:manualLayout>
          <c:xMode val="edge"/>
          <c:yMode val="edge"/>
          <c:x val="0.17155518669922357"/>
          <c:y val="7.0962133946739808E-2"/>
          <c:w val="0.75793492276880026"/>
          <c:h val="8.8674728013200171E-2"/>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zh-CN"/>
        </a:p>
      </c:txPr>
    </c:legend>
    <c:plotVisOnly val="1"/>
    <c:dispBlanksAs val="gap"/>
    <c:showDLblsOverMax val="0"/>
  </c:chart>
  <c:spPr>
    <a:noFill/>
    <a:ln>
      <a:noFill/>
    </a:ln>
    <a:effectLst/>
  </c:spPr>
  <c:txPr>
    <a:bodyPr/>
    <a:lstStyle/>
    <a:p>
      <a:pPr>
        <a:defRPr sz="1800"/>
      </a:pPr>
      <a:endParaRPr lang="zh-CN"/>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w="28575" cap="rnd">
              <a:solidFill>
                <a:schemeClr val="bg2">
                  <a:lumMod val="50000"/>
                </a:schemeClr>
              </a:solidFill>
              <a:round/>
            </a:ln>
            <a:effectLst/>
          </c:spPr>
          <c:marker>
            <c:symbol val="none"/>
          </c:marker>
          <c:val>
            <c:numRef>
              <c:f>Sheet1!$A$1:$A$600</c:f>
              <c:numCache>
                <c:formatCode>General</c:formatCode>
                <c:ptCount val="600"/>
                <c:pt idx="0">
                  <c:v>1</c:v>
                </c:pt>
                <c:pt idx="1">
                  <c:v>1</c:v>
                </c:pt>
                <c:pt idx="2">
                  <c:v>1</c:v>
                </c:pt>
                <c:pt idx="3">
                  <c:v>1</c:v>
                </c:pt>
                <c:pt idx="4">
                  <c:v>1</c:v>
                </c:pt>
                <c:pt idx="5">
                  <c:v>1</c:v>
                </c:pt>
                <c:pt idx="6">
                  <c:v>1</c:v>
                </c:pt>
                <c:pt idx="7">
                  <c:v>1</c:v>
                </c:pt>
                <c:pt idx="8">
                  <c:v>1</c:v>
                </c:pt>
                <c:pt idx="9">
                  <c:v>1</c:v>
                </c:pt>
                <c:pt idx="10">
                  <c:v>1</c:v>
                </c:pt>
                <c:pt idx="11">
                  <c:v>1</c:v>
                </c:pt>
                <c:pt idx="12">
                  <c:v>1</c:v>
                </c:pt>
                <c:pt idx="13">
                  <c:v>1</c:v>
                </c:pt>
                <c:pt idx="14">
                  <c:v>1</c:v>
                </c:pt>
                <c:pt idx="15">
                  <c:v>1</c:v>
                </c:pt>
                <c:pt idx="16">
                  <c:v>1</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1</c:v>
                </c:pt>
                <c:pt idx="34">
                  <c:v>1</c:v>
                </c:pt>
                <c:pt idx="35">
                  <c:v>1</c:v>
                </c:pt>
                <c:pt idx="36">
                  <c:v>1</c:v>
                </c:pt>
                <c:pt idx="37">
                  <c:v>1</c:v>
                </c:pt>
                <c:pt idx="38">
                  <c:v>1</c:v>
                </c:pt>
                <c:pt idx="39">
                  <c:v>1</c:v>
                </c:pt>
                <c:pt idx="40">
                  <c:v>1</c:v>
                </c:pt>
                <c:pt idx="41">
                  <c:v>1</c:v>
                </c:pt>
                <c:pt idx="42">
                  <c:v>1</c:v>
                </c:pt>
                <c:pt idx="43">
                  <c:v>1</c:v>
                </c:pt>
                <c:pt idx="44">
                  <c:v>1</c:v>
                </c:pt>
                <c:pt idx="45">
                  <c:v>1</c:v>
                </c:pt>
                <c:pt idx="46">
                  <c:v>1</c:v>
                </c:pt>
                <c:pt idx="47">
                  <c:v>1</c:v>
                </c:pt>
                <c:pt idx="48">
                  <c:v>1</c:v>
                </c:pt>
                <c:pt idx="49">
                  <c:v>1</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1</c:v>
                </c:pt>
                <c:pt idx="67">
                  <c:v>1</c:v>
                </c:pt>
                <c:pt idx="68">
                  <c:v>1</c:v>
                </c:pt>
                <c:pt idx="69">
                  <c:v>1</c:v>
                </c:pt>
                <c:pt idx="70">
                  <c:v>1</c:v>
                </c:pt>
                <c:pt idx="71">
                  <c:v>1</c:v>
                </c:pt>
                <c:pt idx="72">
                  <c:v>1</c:v>
                </c:pt>
                <c:pt idx="73">
                  <c:v>1</c:v>
                </c:pt>
                <c:pt idx="74">
                  <c:v>1</c:v>
                </c:pt>
                <c:pt idx="75">
                  <c:v>1</c:v>
                </c:pt>
                <c:pt idx="76">
                  <c:v>1</c:v>
                </c:pt>
                <c:pt idx="77">
                  <c:v>1</c:v>
                </c:pt>
                <c:pt idx="78">
                  <c:v>1</c:v>
                </c:pt>
                <c:pt idx="79">
                  <c:v>1</c:v>
                </c:pt>
                <c:pt idx="80">
                  <c:v>1</c:v>
                </c:pt>
                <c:pt idx="81">
                  <c:v>1</c:v>
                </c:pt>
                <c:pt idx="82">
                  <c:v>1</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1</c:v>
                </c:pt>
                <c:pt idx="100">
                  <c:v>1</c:v>
                </c:pt>
                <c:pt idx="101">
                  <c:v>1</c:v>
                </c:pt>
                <c:pt idx="102">
                  <c:v>1</c:v>
                </c:pt>
                <c:pt idx="103">
                  <c:v>1</c:v>
                </c:pt>
                <c:pt idx="104">
                  <c:v>1</c:v>
                </c:pt>
                <c:pt idx="105">
                  <c:v>1</c:v>
                </c:pt>
                <c:pt idx="106">
                  <c:v>1</c:v>
                </c:pt>
                <c:pt idx="107">
                  <c:v>1</c:v>
                </c:pt>
                <c:pt idx="108">
                  <c:v>1</c:v>
                </c:pt>
                <c:pt idx="109">
                  <c:v>0</c:v>
                </c:pt>
                <c:pt idx="110">
                  <c:v>0</c:v>
                </c:pt>
                <c:pt idx="111">
                  <c:v>0</c:v>
                </c:pt>
                <c:pt idx="112">
                  <c:v>0</c:v>
                </c:pt>
                <c:pt idx="113">
                  <c:v>0</c:v>
                </c:pt>
                <c:pt idx="114">
                  <c:v>0</c:v>
                </c:pt>
                <c:pt idx="115">
                  <c:v>0</c:v>
                </c:pt>
                <c:pt idx="116">
                  <c:v>0</c:v>
                </c:pt>
                <c:pt idx="117">
                  <c:v>1</c:v>
                </c:pt>
                <c:pt idx="118">
                  <c:v>1</c:v>
                </c:pt>
                <c:pt idx="119">
                  <c:v>1</c:v>
                </c:pt>
                <c:pt idx="120">
                  <c:v>1</c:v>
                </c:pt>
                <c:pt idx="121">
                  <c:v>1</c:v>
                </c:pt>
                <c:pt idx="122">
                  <c:v>1</c:v>
                </c:pt>
                <c:pt idx="123">
                  <c:v>1</c:v>
                </c:pt>
                <c:pt idx="124">
                  <c:v>1</c:v>
                </c:pt>
                <c:pt idx="125">
                  <c:v>0</c:v>
                </c:pt>
                <c:pt idx="126">
                  <c:v>0</c:v>
                </c:pt>
                <c:pt idx="127">
                  <c:v>0</c:v>
                </c:pt>
                <c:pt idx="128">
                  <c:v>0</c:v>
                </c:pt>
                <c:pt idx="129">
                  <c:v>0</c:v>
                </c:pt>
                <c:pt idx="130">
                  <c:v>0</c:v>
                </c:pt>
                <c:pt idx="131">
                  <c:v>0</c:v>
                </c:pt>
                <c:pt idx="132">
                  <c:v>0</c:v>
                </c:pt>
                <c:pt idx="133">
                  <c:v>1</c:v>
                </c:pt>
                <c:pt idx="134">
                  <c:v>1</c:v>
                </c:pt>
                <c:pt idx="135">
                  <c:v>1</c:v>
                </c:pt>
                <c:pt idx="136">
                  <c:v>1</c:v>
                </c:pt>
                <c:pt idx="137">
                  <c:v>1</c:v>
                </c:pt>
                <c:pt idx="138">
                  <c:v>1</c:v>
                </c:pt>
                <c:pt idx="139">
                  <c:v>1</c:v>
                </c:pt>
                <c:pt idx="140">
                  <c:v>1</c:v>
                </c:pt>
                <c:pt idx="141">
                  <c:v>1</c:v>
                </c:pt>
                <c:pt idx="142">
                  <c:v>0</c:v>
                </c:pt>
                <c:pt idx="143">
                  <c:v>0</c:v>
                </c:pt>
                <c:pt idx="144">
                  <c:v>0</c:v>
                </c:pt>
                <c:pt idx="145">
                  <c:v>0</c:v>
                </c:pt>
                <c:pt idx="146">
                  <c:v>0</c:v>
                </c:pt>
                <c:pt idx="147">
                  <c:v>0</c:v>
                </c:pt>
                <c:pt idx="148">
                  <c:v>0</c:v>
                </c:pt>
                <c:pt idx="149">
                  <c:v>0</c:v>
                </c:pt>
                <c:pt idx="150">
                  <c:v>1</c:v>
                </c:pt>
                <c:pt idx="151">
                  <c:v>1</c:v>
                </c:pt>
                <c:pt idx="152">
                  <c:v>1</c:v>
                </c:pt>
                <c:pt idx="153">
                  <c:v>1</c:v>
                </c:pt>
                <c:pt idx="154">
                  <c:v>1</c:v>
                </c:pt>
                <c:pt idx="155">
                  <c:v>1</c:v>
                </c:pt>
                <c:pt idx="156">
                  <c:v>1</c:v>
                </c:pt>
                <c:pt idx="157">
                  <c:v>1</c:v>
                </c:pt>
                <c:pt idx="158">
                  <c:v>1</c:v>
                </c:pt>
                <c:pt idx="159">
                  <c:v>0</c:v>
                </c:pt>
                <c:pt idx="160">
                  <c:v>0</c:v>
                </c:pt>
                <c:pt idx="161">
                  <c:v>0</c:v>
                </c:pt>
                <c:pt idx="162">
                  <c:v>0</c:v>
                </c:pt>
                <c:pt idx="163">
                  <c:v>0</c:v>
                </c:pt>
                <c:pt idx="164">
                  <c:v>0</c:v>
                </c:pt>
                <c:pt idx="165">
                  <c:v>0</c:v>
                </c:pt>
                <c:pt idx="166">
                  <c:v>0</c:v>
                </c:pt>
                <c:pt idx="167">
                  <c:v>1</c:v>
                </c:pt>
                <c:pt idx="168">
                  <c:v>1</c:v>
                </c:pt>
                <c:pt idx="169">
                  <c:v>1</c:v>
                </c:pt>
                <c:pt idx="170">
                  <c:v>1</c:v>
                </c:pt>
                <c:pt idx="171">
                  <c:v>1</c:v>
                </c:pt>
                <c:pt idx="172">
                  <c:v>1</c:v>
                </c:pt>
                <c:pt idx="173">
                  <c:v>1</c:v>
                </c:pt>
                <c:pt idx="174">
                  <c:v>1</c:v>
                </c:pt>
                <c:pt idx="175">
                  <c:v>0</c:v>
                </c:pt>
                <c:pt idx="176">
                  <c:v>0</c:v>
                </c:pt>
                <c:pt idx="177">
                  <c:v>0</c:v>
                </c:pt>
                <c:pt idx="178">
                  <c:v>0</c:v>
                </c:pt>
                <c:pt idx="179">
                  <c:v>0</c:v>
                </c:pt>
                <c:pt idx="180">
                  <c:v>0</c:v>
                </c:pt>
                <c:pt idx="181">
                  <c:v>0</c:v>
                </c:pt>
                <c:pt idx="182">
                  <c:v>0</c:v>
                </c:pt>
                <c:pt idx="183">
                  <c:v>1</c:v>
                </c:pt>
                <c:pt idx="184">
                  <c:v>1</c:v>
                </c:pt>
                <c:pt idx="185">
                  <c:v>1</c:v>
                </c:pt>
                <c:pt idx="186">
                  <c:v>1</c:v>
                </c:pt>
                <c:pt idx="187">
                  <c:v>1</c:v>
                </c:pt>
                <c:pt idx="188">
                  <c:v>1</c:v>
                </c:pt>
                <c:pt idx="189">
                  <c:v>1</c:v>
                </c:pt>
                <c:pt idx="190">
                  <c:v>1</c:v>
                </c:pt>
                <c:pt idx="191">
                  <c:v>1</c:v>
                </c:pt>
                <c:pt idx="192">
                  <c:v>0</c:v>
                </c:pt>
                <c:pt idx="193">
                  <c:v>0</c:v>
                </c:pt>
                <c:pt idx="194">
                  <c:v>0</c:v>
                </c:pt>
                <c:pt idx="195">
                  <c:v>0</c:v>
                </c:pt>
                <c:pt idx="196">
                  <c:v>0</c:v>
                </c:pt>
                <c:pt idx="197">
                  <c:v>0</c:v>
                </c:pt>
                <c:pt idx="198">
                  <c:v>0</c:v>
                </c:pt>
                <c:pt idx="199">
                  <c:v>0</c:v>
                </c:pt>
                <c:pt idx="200">
                  <c:v>1</c:v>
                </c:pt>
                <c:pt idx="201">
                  <c:v>1</c:v>
                </c:pt>
                <c:pt idx="202">
                  <c:v>1</c:v>
                </c:pt>
                <c:pt idx="203">
                  <c:v>1</c:v>
                </c:pt>
                <c:pt idx="204">
                  <c:v>1</c:v>
                </c:pt>
                <c:pt idx="205">
                  <c:v>0</c:v>
                </c:pt>
                <c:pt idx="206">
                  <c:v>0</c:v>
                </c:pt>
                <c:pt idx="207">
                  <c:v>0</c:v>
                </c:pt>
                <c:pt idx="208">
                  <c:v>0</c:v>
                </c:pt>
                <c:pt idx="209">
                  <c:v>1</c:v>
                </c:pt>
                <c:pt idx="210">
                  <c:v>1</c:v>
                </c:pt>
                <c:pt idx="211">
                  <c:v>1</c:v>
                </c:pt>
                <c:pt idx="212">
                  <c:v>1</c:v>
                </c:pt>
                <c:pt idx="213">
                  <c:v>0</c:v>
                </c:pt>
                <c:pt idx="214">
                  <c:v>0</c:v>
                </c:pt>
                <c:pt idx="215">
                  <c:v>0</c:v>
                </c:pt>
                <c:pt idx="216">
                  <c:v>0</c:v>
                </c:pt>
                <c:pt idx="217">
                  <c:v>1</c:v>
                </c:pt>
                <c:pt idx="218">
                  <c:v>1</c:v>
                </c:pt>
                <c:pt idx="219">
                  <c:v>1</c:v>
                </c:pt>
                <c:pt idx="220">
                  <c:v>1</c:v>
                </c:pt>
                <c:pt idx="221">
                  <c:v>0</c:v>
                </c:pt>
                <c:pt idx="222">
                  <c:v>0</c:v>
                </c:pt>
                <c:pt idx="223">
                  <c:v>0</c:v>
                </c:pt>
                <c:pt idx="224">
                  <c:v>0</c:v>
                </c:pt>
                <c:pt idx="225">
                  <c:v>1</c:v>
                </c:pt>
                <c:pt idx="226">
                  <c:v>1</c:v>
                </c:pt>
                <c:pt idx="227">
                  <c:v>1</c:v>
                </c:pt>
                <c:pt idx="228">
                  <c:v>1</c:v>
                </c:pt>
                <c:pt idx="229">
                  <c:v>1</c:v>
                </c:pt>
                <c:pt idx="230">
                  <c:v>0</c:v>
                </c:pt>
                <c:pt idx="231">
                  <c:v>0</c:v>
                </c:pt>
                <c:pt idx="232">
                  <c:v>0</c:v>
                </c:pt>
                <c:pt idx="233">
                  <c:v>0</c:v>
                </c:pt>
                <c:pt idx="234">
                  <c:v>1</c:v>
                </c:pt>
                <c:pt idx="235">
                  <c:v>1</c:v>
                </c:pt>
                <c:pt idx="236">
                  <c:v>1</c:v>
                </c:pt>
                <c:pt idx="237">
                  <c:v>1</c:v>
                </c:pt>
                <c:pt idx="238">
                  <c:v>0</c:v>
                </c:pt>
                <c:pt idx="239">
                  <c:v>0</c:v>
                </c:pt>
                <c:pt idx="240">
                  <c:v>0</c:v>
                </c:pt>
                <c:pt idx="241">
                  <c:v>0</c:v>
                </c:pt>
                <c:pt idx="242">
                  <c:v>1</c:v>
                </c:pt>
                <c:pt idx="243">
                  <c:v>1</c:v>
                </c:pt>
                <c:pt idx="244">
                  <c:v>1</c:v>
                </c:pt>
                <c:pt idx="245">
                  <c:v>1</c:v>
                </c:pt>
                <c:pt idx="246">
                  <c:v>0</c:v>
                </c:pt>
                <c:pt idx="247">
                  <c:v>0</c:v>
                </c:pt>
                <c:pt idx="248">
                  <c:v>0</c:v>
                </c:pt>
                <c:pt idx="249">
                  <c:v>0</c:v>
                </c:pt>
                <c:pt idx="250">
                  <c:v>1</c:v>
                </c:pt>
                <c:pt idx="251">
                  <c:v>1</c:v>
                </c:pt>
                <c:pt idx="252">
                  <c:v>1</c:v>
                </c:pt>
                <c:pt idx="253">
                  <c:v>1</c:v>
                </c:pt>
                <c:pt idx="254">
                  <c:v>1</c:v>
                </c:pt>
                <c:pt idx="255">
                  <c:v>0</c:v>
                </c:pt>
                <c:pt idx="256">
                  <c:v>0</c:v>
                </c:pt>
                <c:pt idx="257">
                  <c:v>0</c:v>
                </c:pt>
                <c:pt idx="258">
                  <c:v>0</c:v>
                </c:pt>
                <c:pt idx="259">
                  <c:v>1</c:v>
                </c:pt>
                <c:pt idx="260">
                  <c:v>1</c:v>
                </c:pt>
                <c:pt idx="261">
                  <c:v>1</c:v>
                </c:pt>
                <c:pt idx="262">
                  <c:v>1</c:v>
                </c:pt>
                <c:pt idx="263">
                  <c:v>0</c:v>
                </c:pt>
                <c:pt idx="264">
                  <c:v>0</c:v>
                </c:pt>
                <c:pt idx="265">
                  <c:v>0</c:v>
                </c:pt>
                <c:pt idx="266">
                  <c:v>0</c:v>
                </c:pt>
                <c:pt idx="267">
                  <c:v>1</c:v>
                </c:pt>
                <c:pt idx="268">
                  <c:v>1</c:v>
                </c:pt>
                <c:pt idx="269">
                  <c:v>1</c:v>
                </c:pt>
                <c:pt idx="270">
                  <c:v>1</c:v>
                </c:pt>
                <c:pt idx="271">
                  <c:v>0</c:v>
                </c:pt>
                <c:pt idx="272">
                  <c:v>0</c:v>
                </c:pt>
                <c:pt idx="273">
                  <c:v>0</c:v>
                </c:pt>
                <c:pt idx="274">
                  <c:v>0</c:v>
                </c:pt>
                <c:pt idx="275">
                  <c:v>1</c:v>
                </c:pt>
                <c:pt idx="276">
                  <c:v>1</c:v>
                </c:pt>
                <c:pt idx="277">
                  <c:v>1</c:v>
                </c:pt>
                <c:pt idx="278">
                  <c:v>1</c:v>
                </c:pt>
                <c:pt idx="279">
                  <c:v>1</c:v>
                </c:pt>
                <c:pt idx="280">
                  <c:v>0</c:v>
                </c:pt>
                <c:pt idx="281">
                  <c:v>0</c:v>
                </c:pt>
                <c:pt idx="282">
                  <c:v>0</c:v>
                </c:pt>
                <c:pt idx="283">
                  <c:v>0</c:v>
                </c:pt>
                <c:pt idx="284">
                  <c:v>1</c:v>
                </c:pt>
                <c:pt idx="285">
                  <c:v>1</c:v>
                </c:pt>
                <c:pt idx="286">
                  <c:v>1</c:v>
                </c:pt>
                <c:pt idx="287">
                  <c:v>1</c:v>
                </c:pt>
                <c:pt idx="288">
                  <c:v>0</c:v>
                </c:pt>
                <c:pt idx="289">
                  <c:v>0</c:v>
                </c:pt>
                <c:pt idx="290">
                  <c:v>0</c:v>
                </c:pt>
                <c:pt idx="291">
                  <c:v>0</c:v>
                </c:pt>
                <c:pt idx="292">
                  <c:v>1</c:v>
                </c:pt>
                <c:pt idx="293">
                  <c:v>1</c:v>
                </c:pt>
                <c:pt idx="294">
                  <c:v>1</c:v>
                </c:pt>
                <c:pt idx="295">
                  <c:v>1</c:v>
                </c:pt>
                <c:pt idx="296">
                  <c:v>0</c:v>
                </c:pt>
                <c:pt idx="297">
                  <c:v>0</c:v>
                </c:pt>
                <c:pt idx="298">
                  <c:v>0</c:v>
                </c:pt>
                <c:pt idx="299">
                  <c:v>0</c:v>
                </c:pt>
                <c:pt idx="300">
                  <c:v>1</c:v>
                </c:pt>
                <c:pt idx="301">
                  <c:v>1</c:v>
                </c:pt>
                <c:pt idx="302">
                  <c:v>1</c:v>
                </c:pt>
                <c:pt idx="303">
                  <c:v>1</c:v>
                </c:pt>
                <c:pt idx="304">
                  <c:v>1</c:v>
                </c:pt>
                <c:pt idx="305">
                  <c:v>1</c:v>
                </c:pt>
                <c:pt idx="306">
                  <c:v>1</c:v>
                </c:pt>
                <c:pt idx="307">
                  <c:v>1</c:v>
                </c:pt>
                <c:pt idx="308">
                  <c:v>1</c:v>
                </c:pt>
                <c:pt idx="309">
                  <c:v>0</c:v>
                </c:pt>
                <c:pt idx="310">
                  <c:v>0</c:v>
                </c:pt>
                <c:pt idx="311">
                  <c:v>0</c:v>
                </c:pt>
                <c:pt idx="312">
                  <c:v>0</c:v>
                </c:pt>
                <c:pt idx="313">
                  <c:v>0</c:v>
                </c:pt>
                <c:pt idx="314">
                  <c:v>0</c:v>
                </c:pt>
                <c:pt idx="315">
                  <c:v>0</c:v>
                </c:pt>
                <c:pt idx="316">
                  <c:v>0</c:v>
                </c:pt>
                <c:pt idx="317">
                  <c:v>0</c:v>
                </c:pt>
                <c:pt idx="318">
                  <c:v>0</c:v>
                </c:pt>
                <c:pt idx="319">
                  <c:v>0</c:v>
                </c:pt>
                <c:pt idx="320">
                  <c:v>0</c:v>
                </c:pt>
                <c:pt idx="321">
                  <c:v>0</c:v>
                </c:pt>
                <c:pt idx="322">
                  <c:v>0</c:v>
                </c:pt>
                <c:pt idx="323">
                  <c:v>0</c:v>
                </c:pt>
                <c:pt idx="324">
                  <c:v>0</c:v>
                </c:pt>
                <c:pt idx="325">
                  <c:v>0</c:v>
                </c:pt>
                <c:pt idx="326">
                  <c:v>0</c:v>
                </c:pt>
                <c:pt idx="327">
                  <c:v>0</c:v>
                </c:pt>
                <c:pt idx="328">
                  <c:v>0</c:v>
                </c:pt>
                <c:pt idx="329">
                  <c:v>0</c:v>
                </c:pt>
                <c:pt idx="330">
                  <c:v>0</c:v>
                </c:pt>
                <c:pt idx="331">
                  <c:v>0</c:v>
                </c:pt>
                <c:pt idx="332">
                  <c:v>0</c:v>
                </c:pt>
                <c:pt idx="333">
                  <c:v>1</c:v>
                </c:pt>
                <c:pt idx="334">
                  <c:v>1</c:v>
                </c:pt>
                <c:pt idx="335">
                  <c:v>1</c:v>
                </c:pt>
                <c:pt idx="336">
                  <c:v>1</c:v>
                </c:pt>
                <c:pt idx="337">
                  <c:v>1</c:v>
                </c:pt>
                <c:pt idx="338">
                  <c:v>1</c:v>
                </c:pt>
                <c:pt idx="339">
                  <c:v>1</c:v>
                </c:pt>
                <c:pt idx="340">
                  <c:v>1</c:v>
                </c:pt>
                <c:pt idx="341">
                  <c:v>1</c:v>
                </c:pt>
                <c:pt idx="342">
                  <c:v>0</c:v>
                </c:pt>
                <c:pt idx="343">
                  <c:v>0</c:v>
                </c:pt>
                <c:pt idx="344">
                  <c:v>0</c:v>
                </c:pt>
                <c:pt idx="345">
                  <c:v>0</c:v>
                </c:pt>
                <c:pt idx="346">
                  <c:v>0</c:v>
                </c:pt>
                <c:pt idx="347">
                  <c:v>0</c:v>
                </c:pt>
                <c:pt idx="348">
                  <c:v>0</c:v>
                </c:pt>
                <c:pt idx="349">
                  <c:v>0</c:v>
                </c:pt>
                <c:pt idx="350">
                  <c:v>0</c:v>
                </c:pt>
                <c:pt idx="351">
                  <c:v>0</c:v>
                </c:pt>
                <c:pt idx="352">
                  <c:v>0</c:v>
                </c:pt>
                <c:pt idx="353">
                  <c:v>0</c:v>
                </c:pt>
                <c:pt idx="354">
                  <c:v>0</c:v>
                </c:pt>
                <c:pt idx="355">
                  <c:v>0</c:v>
                </c:pt>
                <c:pt idx="356">
                  <c:v>0</c:v>
                </c:pt>
                <c:pt idx="357">
                  <c:v>0</c:v>
                </c:pt>
                <c:pt idx="358">
                  <c:v>0</c:v>
                </c:pt>
                <c:pt idx="359">
                  <c:v>0</c:v>
                </c:pt>
                <c:pt idx="360">
                  <c:v>0</c:v>
                </c:pt>
                <c:pt idx="361">
                  <c:v>0</c:v>
                </c:pt>
                <c:pt idx="362">
                  <c:v>0</c:v>
                </c:pt>
                <c:pt idx="363">
                  <c:v>0</c:v>
                </c:pt>
                <c:pt idx="364">
                  <c:v>0</c:v>
                </c:pt>
                <c:pt idx="365">
                  <c:v>0</c:v>
                </c:pt>
                <c:pt idx="366">
                  <c:v>1</c:v>
                </c:pt>
                <c:pt idx="367">
                  <c:v>1</c:v>
                </c:pt>
                <c:pt idx="368">
                  <c:v>1</c:v>
                </c:pt>
                <c:pt idx="369">
                  <c:v>1</c:v>
                </c:pt>
                <c:pt idx="370">
                  <c:v>1</c:v>
                </c:pt>
                <c:pt idx="371">
                  <c:v>1</c:v>
                </c:pt>
                <c:pt idx="372">
                  <c:v>1</c:v>
                </c:pt>
                <c:pt idx="373">
                  <c:v>1</c:v>
                </c:pt>
                <c:pt idx="374">
                  <c:v>1</c:v>
                </c:pt>
                <c:pt idx="375">
                  <c:v>0</c:v>
                </c:pt>
                <c:pt idx="376">
                  <c:v>0</c:v>
                </c:pt>
                <c:pt idx="377">
                  <c:v>0</c:v>
                </c:pt>
                <c:pt idx="378">
                  <c:v>0</c:v>
                </c:pt>
                <c:pt idx="379">
                  <c:v>0</c:v>
                </c:pt>
                <c:pt idx="380">
                  <c:v>0</c:v>
                </c:pt>
                <c:pt idx="381">
                  <c:v>0</c:v>
                </c:pt>
                <c:pt idx="382">
                  <c:v>0</c:v>
                </c:pt>
                <c:pt idx="383">
                  <c:v>0</c:v>
                </c:pt>
                <c:pt idx="384">
                  <c:v>0</c:v>
                </c:pt>
                <c:pt idx="385">
                  <c:v>0</c:v>
                </c:pt>
                <c:pt idx="386">
                  <c:v>0</c:v>
                </c:pt>
                <c:pt idx="387">
                  <c:v>0</c:v>
                </c:pt>
                <c:pt idx="388">
                  <c:v>0</c:v>
                </c:pt>
                <c:pt idx="389">
                  <c:v>0</c:v>
                </c:pt>
                <c:pt idx="390">
                  <c:v>0</c:v>
                </c:pt>
                <c:pt idx="391">
                  <c:v>0</c:v>
                </c:pt>
                <c:pt idx="392">
                  <c:v>0</c:v>
                </c:pt>
                <c:pt idx="393">
                  <c:v>0</c:v>
                </c:pt>
                <c:pt idx="394">
                  <c:v>0</c:v>
                </c:pt>
                <c:pt idx="395">
                  <c:v>0</c:v>
                </c:pt>
                <c:pt idx="396">
                  <c:v>0</c:v>
                </c:pt>
                <c:pt idx="397">
                  <c:v>0</c:v>
                </c:pt>
                <c:pt idx="398">
                  <c:v>0</c:v>
                </c:pt>
                <c:pt idx="399">
                  <c:v>1</c:v>
                </c:pt>
                <c:pt idx="400">
                  <c:v>1</c:v>
                </c:pt>
                <c:pt idx="401">
                  <c:v>1</c:v>
                </c:pt>
                <c:pt idx="402">
                  <c:v>1</c:v>
                </c:pt>
                <c:pt idx="403">
                  <c:v>1</c:v>
                </c:pt>
                <c:pt idx="404">
                  <c:v>1</c:v>
                </c:pt>
                <c:pt idx="405">
                  <c:v>1</c:v>
                </c:pt>
                <c:pt idx="406">
                  <c:v>1</c:v>
                </c:pt>
                <c:pt idx="407">
                  <c:v>1</c:v>
                </c:pt>
                <c:pt idx="408">
                  <c:v>1</c:v>
                </c:pt>
                <c:pt idx="409">
                  <c:v>1</c:v>
                </c:pt>
                <c:pt idx="410">
                  <c:v>1</c:v>
                </c:pt>
                <c:pt idx="411">
                  <c:v>1</c:v>
                </c:pt>
                <c:pt idx="412">
                  <c:v>1</c:v>
                </c:pt>
                <c:pt idx="413">
                  <c:v>1</c:v>
                </c:pt>
                <c:pt idx="414">
                  <c:v>1</c:v>
                </c:pt>
                <c:pt idx="415">
                  <c:v>1</c:v>
                </c:pt>
                <c:pt idx="416">
                  <c:v>1</c:v>
                </c:pt>
                <c:pt idx="417">
                  <c:v>0</c:v>
                </c:pt>
                <c:pt idx="418">
                  <c:v>0</c:v>
                </c:pt>
                <c:pt idx="419">
                  <c:v>0</c:v>
                </c:pt>
                <c:pt idx="420">
                  <c:v>0</c:v>
                </c:pt>
                <c:pt idx="421">
                  <c:v>0</c:v>
                </c:pt>
                <c:pt idx="422">
                  <c:v>0</c:v>
                </c:pt>
                <c:pt idx="423">
                  <c:v>0</c:v>
                </c:pt>
                <c:pt idx="424">
                  <c:v>0</c:v>
                </c:pt>
                <c:pt idx="425">
                  <c:v>0</c:v>
                </c:pt>
                <c:pt idx="426">
                  <c:v>0</c:v>
                </c:pt>
                <c:pt idx="427">
                  <c:v>0</c:v>
                </c:pt>
                <c:pt idx="428">
                  <c:v>0</c:v>
                </c:pt>
                <c:pt idx="429">
                  <c:v>0</c:v>
                </c:pt>
                <c:pt idx="430">
                  <c:v>0</c:v>
                </c:pt>
                <c:pt idx="431">
                  <c:v>0</c:v>
                </c:pt>
                <c:pt idx="432">
                  <c:v>0</c:v>
                </c:pt>
                <c:pt idx="433">
                  <c:v>1</c:v>
                </c:pt>
                <c:pt idx="434">
                  <c:v>1</c:v>
                </c:pt>
                <c:pt idx="435">
                  <c:v>1</c:v>
                </c:pt>
                <c:pt idx="436">
                  <c:v>1</c:v>
                </c:pt>
                <c:pt idx="437">
                  <c:v>1</c:v>
                </c:pt>
                <c:pt idx="438">
                  <c:v>1</c:v>
                </c:pt>
                <c:pt idx="439">
                  <c:v>1</c:v>
                </c:pt>
                <c:pt idx="440">
                  <c:v>1</c:v>
                </c:pt>
                <c:pt idx="441">
                  <c:v>1</c:v>
                </c:pt>
                <c:pt idx="442">
                  <c:v>1</c:v>
                </c:pt>
                <c:pt idx="443">
                  <c:v>1</c:v>
                </c:pt>
                <c:pt idx="444">
                  <c:v>1</c:v>
                </c:pt>
                <c:pt idx="445">
                  <c:v>1</c:v>
                </c:pt>
                <c:pt idx="446">
                  <c:v>1</c:v>
                </c:pt>
                <c:pt idx="447">
                  <c:v>1</c:v>
                </c:pt>
                <c:pt idx="448">
                  <c:v>1</c:v>
                </c:pt>
                <c:pt idx="449">
                  <c:v>1</c:v>
                </c:pt>
                <c:pt idx="450">
                  <c:v>0</c:v>
                </c:pt>
                <c:pt idx="451">
                  <c:v>0</c:v>
                </c:pt>
                <c:pt idx="452">
                  <c:v>0</c:v>
                </c:pt>
                <c:pt idx="453">
                  <c:v>0</c:v>
                </c:pt>
                <c:pt idx="454">
                  <c:v>0</c:v>
                </c:pt>
                <c:pt idx="455">
                  <c:v>0</c:v>
                </c:pt>
                <c:pt idx="456">
                  <c:v>0</c:v>
                </c:pt>
                <c:pt idx="457">
                  <c:v>0</c:v>
                </c:pt>
                <c:pt idx="458">
                  <c:v>0</c:v>
                </c:pt>
                <c:pt idx="459">
                  <c:v>0</c:v>
                </c:pt>
                <c:pt idx="460">
                  <c:v>0</c:v>
                </c:pt>
                <c:pt idx="461">
                  <c:v>0</c:v>
                </c:pt>
                <c:pt idx="462">
                  <c:v>0</c:v>
                </c:pt>
                <c:pt idx="463">
                  <c:v>0</c:v>
                </c:pt>
                <c:pt idx="464">
                  <c:v>0</c:v>
                </c:pt>
                <c:pt idx="465">
                  <c:v>0</c:v>
                </c:pt>
                <c:pt idx="466">
                  <c:v>1</c:v>
                </c:pt>
                <c:pt idx="467">
                  <c:v>1</c:v>
                </c:pt>
                <c:pt idx="468">
                  <c:v>1</c:v>
                </c:pt>
                <c:pt idx="469">
                  <c:v>1</c:v>
                </c:pt>
                <c:pt idx="470">
                  <c:v>1</c:v>
                </c:pt>
                <c:pt idx="471">
                  <c:v>1</c:v>
                </c:pt>
                <c:pt idx="472">
                  <c:v>1</c:v>
                </c:pt>
                <c:pt idx="473">
                  <c:v>1</c:v>
                </c:pt>
                <c:pt idx="474">
                  <c:v>1</c:v>
                </c:pt>
                <c:pt idx="475">
                  <c:v>1</c:v>
                </c:pt>
                <c:pt idx="476">
                  <c:v>1</c:v>
                </c:pt>
                <c:pt idx="477">
                  <c:v>1</c:v>
                </c:pt>
                <c:pt idx="478">
                  <c:v>1</c:v>
                </c:pt>
                <c:pt idx="479">
                  <c:v>1</c:v>
                </c:pt>
                <c:pt idx="480">
                  <c:v>1</c:v>
                </c:pt>
                <c:pt idx="481">
                  <c:v>1</c:v>
                </c:pt>
                <c:pt idx="482">
                  <c:v>1</c:v>
                </c:pt>
                <c:pt idx="483">
                  <c:v>0</c:v>
                </c:pt>
                <c:pt idx="484">
                  <c:v>0</c:v>
                </c:pt>
                <c:pt idx="485">
                  <c:v>0</c:v>
                </c:pt>
                <c:pt idx="486">
                  <c:v>0</c:v>
                </c:pt>
                <c:pt idx="487">
                  <c:v>0</c:v>
                </c:pt>
                <c:pt idx="488">
                  <c:v>0</c:v>
                </c:pt>
                <c:pt idx="489">
                  <c:v>0</c:v>
                </c:pt>
                <c:pt idx="490">
                  <c:v>0</c:v>
                </c:pt>
                <c:pt idx="491">
                  <c:v>0</c:v>
                </c:pt>
                <c:pt idx="492">
                  <c:v>0</c:v>
                </c:pt>
                <c:pt idx="493">
                  <c:v>0</c:v>
                </c:pt>
                <c:pt idx="494">
                  <c:v>0</c:v>
                </c:pt>
                <c:pt idx="495">
                  <c:v>0</c:v>
                </c:pt>
                <c:pt idx="496">
                  <c:v>0</c:v>
                </c:pt>
                <c:pt idx="497">
                  <c:v>0</c:v>
                </c:pt>
                <c:pt idx="498">
                  <c:v>0</c:v>
                </c:pt>
                <c:pt idx="499">
                  <c:v>1</c:v>
                </c:pt>
                <c:pt idx="500">
                  <c:v>1</c:v>
                </c:pt>
                <c:pt idx="501">
                  <c:v>1</c:v>
                </c:pt>
                <c:pt idx="502">
                  <c:v>1</c:v>
                </c:pt>
                <c:pt idx="503">
                  <c:v>1</c:v>
                </c:pt>
                <c:pt idx="504">
                  <c:v>1</c:v>
                </c:pt>
                <c:pt idx="505">
                  <c:v>1</c:v>
                </c:pt>
                <c:pt idx="506">
                  <c:v>1</c:v>
                </c:pt>
                <c:pt idx="507">
                  <c:v>1</c:v>
                </c:pt>
                <c:pt idx="508">
                  <c:v>1</c:v>
                </c:pt>
                <c:pt idx="509">
                  <c:v>1</c:v>
                </c:pt>
                <c:pt idx="510">
                  <c:v>1</c:v>
                </c:pt>
                <c:pt idx="511">
                  <c:v>1</c:v>
                </c:pt>
                <c:pt idx="512">
                  <c:v>1</c:v>
                </c:pt>
                <c:pt idx="513">
                  <c:v>1</c:v>
                </c:pt>
                <c:pt idx="514">
                  <c:v>1</c:v>
                </c:pt>
                <c:pt idx="515">
                  <c:v>1</c:v>
                </c:pt>
                <c:pt idx="516">
                  <c:v>1</c:v>
                </c:pt>
                <c:pt idx="517">
                  <c:v>1</c:v>
                </c:pt>
                <c:pt idx="518">
                  <c:v>1</c:v>
                </c:pt>
                <c:pt idx="519">
                  <c:v>1</c:v>
                </c:pt>
                <c:pt idx="520">
                  <c:v>1</c:v>
                </c:pt>
                <c:pt idx="521">
                  <c:v>1</c:v>
                </c:pt>
                <c:pt idx="522">
                  <c:v>1</c:v>
                </c:pt>
                <c:pt idx="523">
                  <c:v>1</c:v>
                </c:pt>
                <c:pt idx="524">
                  <c:v>1</c:v>
                </c:pt>
                <c:pt idx="525">
                  <c:v>0</c:v>
                </c:pt>
                <c:pt idx="526">
                  <c:v>0</c:v>
                </c:pt>
                <c:pt idx="527">
                  <c:v>0</c:v>
                </c:pt>
                <c:pt idx="528">
                  <c:v>0</c:v>
                </c:pt>
                <c:pt idx="529">
                  <c:v>0</c:v>
                </c:pt>
                <c:pt idx="530">
                  <c:v>0</c:v>
                </c:pt>
                <c:pt idx="531">
                  <c:v>0</c:v>
                </c:pt>
                <c:pt idx="532">
                  <c:v>0</c:v>
                </c:pt>
                <c:pt idx="533">
                  <c:v>1</c:v>
                </c:pt>
                <c:pt idx="534">
                  <c:v>1</c:v>
                </c:pt>
                <c:pt idx="535">
                  <c:v>1</c:v>
                </c:pt>
                <c:pt idx="536">
                  <c:v>1</c:v>
                </c:pt>
                <c:pt idx="537">
                  <c:v>1</c:v>
                </c:pt>
                <c:pt idx="538">
                  <c:v>1</c:v>
                </c:pt>
                <c:pt idx="539">
                  <c:v>1</c:v>
                </c:pt>
                <c:pt idx="540">
                  <c:v>1</c:v>
                </c:pt>
                <c:pt idx="541">
                  <c:v>1</c:v>
                </c:pt>
                <c:pt idx="542">
                  <c:v>1</c:v>
                </c:pt>
                <c:pt idx="543">
                  <c:v>1</c:v>
                </c:pt>
                <c:pt idx="544">
                  <c:v>1</c:v>
                </c:pt>
                <c:pt idx="545">
                  <c:v>1</c:v>
                </c:pt>
                <c:pt idx="546">
                  <c:v>1</c:v>
                </c:pt>
                <c:pt idx="547">
                  <c:v>1</c:v>
                </c:pt>
                <c:pt idx="548">
                  <c:v>1</c:v>
                </c:pt>
                <c:pt idx="549">
                  <c:v>1</c:v>
                </c:pt>
                <c:pt idx="550">
                  <c:v>1</c:v>
                </c:pt>
                <c:pt idx="551">
                  <c:v>1</c:v>
                </c:pt>
                <c:pt idx="552">
                  <c:v>1</c:v>
                </c:pt>
                <c:pt idx="553">
                  <c:v>1</c:v>
                </c:pt>
                <c:pt idx="554">
                  <c:v>1</c:v>
                </c:pt>
                <c:pt idx="555">
                  <c:v>1</c:v>
                </c:pt>
                <c:pt idx="556">
                  <c:v>1</c:v>
                </c:pt>
                <c:pt idx="557">
                  <c:v>1</c:v>
                </c:pt>
                <c:pt idx="558">
                  <c:v>0</c:v>
                </c:pt>
                <c:pt idx="559">
                  <c:v>0</c:v>
                </c:pt>
                <c:pt idx="560">
                  <c:v>0</c:v>
                </c:pt>
                <c:pt idx="561">
                  <c:v>0</c:v>
                </c:pt>
                <c:pt idx="562">
                  <c:v>0</c:v>
                </c:pt>
                <c:pt idx="563">
                  <c:v>0</c:v>
                </c:pt>
                <c:pt idx="564">
                  <c:v>0</c:v>
                </c:pt>
                <c:pt idx="565">
                  <c:v>0</c:v>
                </c:pt>
                <c:pt idx="566">
                  <c:v>1</c:v>
                </c:pt>
                <c:pt idx="567">
                  <c:v>1</c:v>
                </c:pt>
                <c:pt idx="568">
                  <c:v>1</c:v>
                </c:pt>
                <c:pt idx="569">
                  <c:v>1</c:v>
                </c:pt>
                <c:pt idx="570">
                  <c:v>1</c:v>
                </c:pt>
                <c:pt idx="571">
                  <c:v>1</c:v>
                </c:pt>
                <c:pt idx="572">
                  <c:v>1</c:v>
                </c:pt>
                <c:pt idx="573">
                  <c:v>1</c:v>
                </c:pt>
                <c:pt idx="574">
                  <c:v>1</c:v>
                </c:pt>
                <c:pt idx="575">
                  <c:v>1</c:v>
                </c:pt>
                <c:pt idx="576">
                  <c:v>1</c:v>
                </c:pt>
                <c:pt idx="577">
                  <c:v>1</c:v>
                </c:pt>
                <c:pt idx="578">
                  <c:v>1</c:v>
                </c:pt>
                <c:pt idx="579">
                  <c:v>1</c:v>
                </c:pt>
                <c:pt idx="580">
                  <c:v>1</c:v>
                </c:pt>
                <c:pt idx="581">
                  <c:v>1</c:v>
                </c:pt>
                <c:pt idx="582">
                  <c:v>1</c:v>
                </c:pt>
                <c:pt idx="583">
                  <c:v>1</c:v>
                </c:pt>
                <c:pt idx="584">
                  <c:v>1</c:v>
                </c:pt>
                <c:pt idx="585">
                  <c:v>1</c:v>
                </c:pt>
                <c:pt idx="586">
                  <c:v>1</c:v>
                </c:pt>
                <c:pt idx="587">
                  <c:v>1</c:v>
                </c:pt>
                <c:pt idx="588">
                  <c:v>1</c:v>
                </c:pt>
                <c:pt idx="589">
                  <c:v>1</c:v>
                </c:pt>
                <c:pt idx="590">
                  <c:v>1</c:v>
                </c:pt>
                <c:pt idx="591">
                  <c:v>0</c:v>
                </c:pt>
                <c:pt idx="592">
                  <c:v>0</c:v>
                </c:pt>
                <c:pt idx="593">
                  <c:v>0</c:v>
                </c:pt>
                <c:pt idx="594">
                  <c:v>0</c:v>
                </c:pt>
                <c:pt idx="595">
                  <c:v>0</c:v>
                </c:pt>
                <c:pt idx="596">
                  <c:v>0</c:v>
                </c:pt>
                <c:pt idx="597">
                  <c:v>0</c:v>
                </c:pt>
                <c:pt idx="598">
                  <c:v>0</c:v>
                </c:pt>
                <c:pt idx="599">
                  <c:v>1</c:v>
                </c:pt>
              </c:numCache>
            </c:numRef>
          </c:val>
          <c:smooth val="0"/>
          <c:extLst>
            <c:ext xmlns:c16="http://schemas.microsoft.com/office/drawing/2014/chart" uri="{C3380CC4-5D6E-409C-BE32-E72D297353CC}">
              <c16:uniqueId val="{00000000-7EF2-4CE4-A9EC-784787C8C513}"/>
            </c:ext>
          </c:extLst>
        </c:ser>
        <c:dLbls>
          <c:showLegendKey val="0"/>
          <c:showVal val="0"/>
          <c:showCatName val="0"/>
          <c:showSerName val="0"/>
          <c:showPercent val="0"/>
          <c:showBubbleSize val="0"/>
        </c:dLbls>
        <c:smooth val="0"/>
        <c:axId val="504528504"/>
        <c:axId val="504533208"/>
      </c:lineChart>
      <c:catAx>
        <c:axId val="504528504"/>
        <c:scaling>
          <c:orientation val="minMax"/>
        </c:scaling>
        <c:delete val="1"/>
        <c:axPos val="b"/>
        <c:majorTickMark val="out"/>
        <c:minorTickMark val="none"/>
        <c:tickLblPos val="nextTo"/>
        <c:crossAx val="504533208"/>
        <c:crosses val="autoZero"/>
        <c:auto val="1"/>
        <c:lblAlgn val="ctr"/>
        <c:lblOffset val="100"/>
        <c:tickLblSkip val="50"/>
        <c:noMultiLvlLbl val="0"/>
      </c:catAx>
      <c:valAx>
        <c:axId val="504533208"/>
        <c:scaling>
          <c:orientation val="minMax"/>
        </c:scaling>
        <c:delete val="1"/>
        <c:axPos val="l"/>
        <c:numFmt formatCode="General" sourceLinked="1"/>
        <c:majorTickMark val="out"/>
        <c:minorTickMark val="none"/>
        <c:tickLblPos val="nextTo"/>
        <c:crossAx val="50452850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zh-CN"/>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dLbls>
          <c:showLegendKey val="0"/>
          <c:showVal val="0"/>
          <c:showCatName val="0"/>
          <c:showSerName val="0"/>
          <c:showPercent val="0"/>
          <c:showBubbleSize val="0"/>
        </c:dLbls>
        <c:gapWidth val="219"/>
        <c:overlap val="-27"/>
        <c:axId val="368762672"/>
        <c:axId val="368760712"/>
      </c:barChart>
      <c:catAx>
        <c:axId val="368762672"/>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2800" b="0" i="0" u="none" strike="noStrike" kern="1200" baseline="0">
                <a:solidFill>
                  <a:schemeClr val="tx1">
                    <a:lumMod val="65000"/>
                    <a:lumOff val="35000"/>
                  </a:schemeClr>
                </a:solidFill>
                <a:latin typeface="+mn-lt"/>
                <a:ea typeface="+mn-ea"/>
                <a:cs typeface="+mn-cs"/>
              </a:defRPr>
            </a:pPr>
            <a:endParaRPr lang="zh-CN"/>
          </a:p>
        </c:txPr>
        <c:crossAx val="368760712"/>
        <c:crosses val="autoZero"/>
        <c:auto val="1"/>
        <c:lblAlgn val="ctr"/>
        <c:lblOffset val="100"/>
        <c:noMultiLvlLbl val="0"/>
      </c:catAx>
      <c:valAx>
        <c:axId val="368760712"/>
        <c:scaling>
          <c:orientation val="minMax"/>
        </c:scaling>
        <c:delete val="0"/>
        <c:axPos val="l"/>
        <c:title>
          <c:tx>
            <c:rich>
              <a:bodyPr rot="-5400000" spcFirstLastPara="1" vertOverflow="ellipsis" vert="horz" wrap="square" anchor="ctr" anchorCtr="1"/>
              <a:lstStyle/>
              <a:p>
                <a:pPr>
                  <a:defRPr sz="2800" b="0" i="0" u="none" strike="noStrike" kern="1200" baseline="0">
                    <a:solidFill>
                      <a:schemeClr val="tx1">
                        <a:lumMod val="65000"/>
                        <a:lumOff val="35000"/>
                      </a:schemeClr>
                    </a:solidFill>
                    <a:latin typeface="+mn-lt"/>
                    <a:ea typeface="+mn-ea"/>
                    <a:cs typeface="+mn-cs"/>
                  </a:defRPr>
                </a:pPr>
                <a:r>
                  <a:rPr lang="en-US" dirty="0" smtClean="0"/>
                  <a:t>Accuracy</a:t>
                </a:r>
                <a:endParaRPr lang="en-US" dirty="0"/>
              </a:p>
            </c:rich>
          </c:tx>
          <c:layout/>
          <c:overlay val="0"/>
          <c:spPr>
            <a:noFill/>
            <a:ln>
              <a:noFill/>
            </a:ln>
            <a:effectLst/>
          </c:spPr>
          <c:txPr>
            <a:bodyPr rot="-5400000" spcFirstLastPara="1" vertOverflow="ellipsis" vert="horz" wrap="square" anchor="ctr" anchorCtr="1"/>
            <a:lstStyle/>
            <a:p>
              <a:pPr>
                <a:defRPr sz="2800" b="0" i="0" u="none" strike="noStrike" kern="1200" baseline="0">
                  <a:solidFill>
                    <a:schemeClr val="tx1">
                      <a:lumMod val="65000"/>
                      <a:lumOff val="35000"/>
                    </a:schemeClr>
                  </a:solidFill>
                  <a:latin typeface="+mn-lt"/>
                  <a:ea typeface="+mn-ea"/>
                  <a:cs typeface="+mn-cs"/>
                </a:defRPr>
              </a:pPr>
              <a:endParaRPr lang="zh-CN"/>
            </a:p>
          </c:txPr>
        </c:title>
        <c:numFmt formatCode="General"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2800" b="0" i="0" u="none" strike="noStrike" kern="1200" baseline="0">
                <a:solidFill>
                  <a:schemeClr val="tx1">
                    <a:lumMod val="65000"/>
                    <a:lumOff val="35000"/>
                  </a:schemeClr>
                </a:solidFill>
                <a:latin typeface="+mn-lt"/>
                <a:ea typeface="+mn-ea"/>
                <a:cs typeface="+mn-cs"/>
              </a:defRPr>
            </a:pPr>
            <a:endParaRPr lang="zh-CN"/>
          </a:p>
        </c:txPr>
        <c:crossAx val="368762672"/>
        <c:crosses val="autoZero"/>
        <c:crossBetween val="between"/>
      </c:valAx>
      <c:spPr>
        <a:noFill/>
        <a:ln>
          <a:noFill/>
        </a:ln>
        <a:effectLst/>
      </c:spPr>
    </c:plotArea>
    <c:plotVisOnly val="1"/>
    <c:dispBlanksAs val="gap"/>
    <c:showDLblsOverMax val="0"/>
  </c:chart>
  <c:spPr>
    <a:noFill/>
    <a:ln>
      <a:noFill/>
    </a:ln>
    <a:effectLst/>
  </c:spPr>
  <c:txPr>
    <a:bodyPr/>
    <a:lstStyle/>
    <a:p>
      <a:pPr>
        <a:defRPr sz="2800"/>
      </a:pPr>
      <a:endParaRPr lang="zh-CN"/>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767171"/>
            </a:solidFill>
            <a:ln>
              <a:noFill/>
            </a:ln>
            <a:effectLst/>
          </c:spPr>
          <c:invertIfNegative val="0"/>
          <c:cat>
            <c:strRef>
              <c:f>Sheet1!$B$1:$E$1</c:f>
              <c:strCache>
                <c:ptCount val="4"/>
                <c:pt idx="0">
                  <c:v>No Light On</c:v>
                </c:pt>
                <c:pt idx="1">
                  <c:v>LED light</c:v>
                </c:pt>
                <c:pt idx="2">
                  <c:v>Fluorescence light</c:v>
                </c:pt>
                <c:pt idx="3">
                  <c:v>Sunlight</c:v>
                </c:pt>
              </c:strCache>
            </c:strRef>
          </c:cat>
          <c:val>
            <c:numRef>
              <c:f>Sheet1!$H$19:$K$19</c:f>
              <c:numCache>
                <c:formatCode>General</c:formatCode>
                <c:ptCount val="4"/>
                <c:pt idx="0">
                  <c:v>0.97499999999999998</c:v>
                </c:pt>
                <c:pt idx="1">
                  <c:v>1</c:v>
                </c:pt>
                <c:pt idx="2">
                  <c:v>1</c:v>
                </c:pt>
                <c:pt idx="3">
                  <c:v>0.97499999999999998</c:v>
                </c:pt>
              </c:numCache>
            </c:numRef>
          </c:val>
          <c:extLst>
            <c:ext xmlns:c16="http://schemas.microsoft.com/office/drawing/2014/chart" uri="{C3380CC4-5D6E-409C-BE32-E72D297353CC}">
              <c16:uniqueId val="{00000000-92F1-4DB2-B63C-393A8A7AE0E7}"/>
            </c:ext>
          </c:extLst>
        </c:ser>
        <c:dLbls>
          <c:showLegendKey val="0"/>
          <c:showVal val="0"/>
          <c:showCatName val="0"/>
          <c:showSerName val="0"/>
          <c:showPercent val="0"/>
          <c:showBubbleSize val="0"/>
        </c:dLbls>
        <c:gapWidth val="219"/>
        <c:overlap val="-27"/>
        <c:axId val="368765416"/>
        <c:axId val="368764632"/>
      </c:barChart>
      <c:catAx>
        <c:axId val="368765416"/>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zh-CN"/>
          </a:p>
        </c:txPr>
        <c:crossAx val="368764632"/>
        <c:crosses val="autoZero"/>
        <c:auto val="1"/>
        <c:lblAlgn val="ctr"/>
        <c:lblOffset val="100"/>
        <c:noMultiLvlLbl val="0"/>
      </c:catAx>
      <c:valAx>
        <c:axId val="368764632"/>
        <c:scaling>
          <c:orientation val="minMax"/>
          <c:min val="0"/>
        </c:scaling>
        <c:delete val="0"/>
        <c:axPos val="l"/>
        <c:title>
          <c:tx>
            <c:rich>
              <a:bodyPr rot="-54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r>
                  <a:rPr lang="en-US"/>
                  <a:t>Accuracy</a:t>
                </a:r>
              </a:p>
            </c:rich>
          </c:tx>
          <c:layout/>
          <c:overlay val="0"/>
          <c:spPr>
            <a:noFill/>
            <a:ln>
              <a:noFill/>
            </a:ln>
            <a:effectLst/>
          </c:spPr>
          <c:txPr>
            <a:bodyPr rot="-54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zh-CN"/>
            </a:p>
          </c:txPr>
        </c:title>
        <c:numFmt formatCode="General"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zh-CN"/>
          </a:p>
        </c:txPr>
        <c:crossAx val="368765416"/>
        <c:crosses val="autoZero"/>
        <c:crossBetween val="between"/>
      </c:valAx>
      <c:spPr>
        <a:noFill/>
        <a:ln>
          <a:noFill/>
        </a:ln>
        <a:effectLst/>
      </c:spPr>
    </c:plotArea>
    <c:plotVisOnly val="1"/>
    <c:dispBlanksAs val="gap"/>
    <c:showDLblsOverMax val="0"/>
  </c:chart>
  <c:spPr>
    <a:noFill/>
    <a:ln>
      <a:noFill/>
    </a:ln>
    <a:effectLst/>
  </c:spPr>
  <c:txPr>
    <a:bodyPr/>
    <a:lstStyle/>
    <a:p>
      <a:pPr>
        <a:defRPr sz="2400"/>
      </a:pPr>
      <a:endParaRPr lang="zh-CN"/>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767171"/>
            </a:solidFill>
            <a:ln>
              <a:noFill/>
            </a:ln>
            <a:effectLst/>
          </c:spPr>
          <c:invertIfNegative val="0"/>
          <c:cat>
            <c:strRef>
              <c:f>Sheet1!$H$14:$J$14</c:f>
              <c:strCache>
                <c:ptCount val="3"/>
                <c:pt idx="0">
                  <c:v>Food-Cooled</c:v>
                </c:pt>
                <c:pt idx="1">
                  <c:v>Food-Heated</c:v>
                </c:pt>
                <c:pt idx="2">
                  <c:v>Environment-Cool</c:v>
                </c:pt>
              </c:strCache>
            </c:strRef>
          </c:cat>
          <c:val>
            <c:numRef>
              <c:f>Sheet1!$H$15:$J$15</c:f>
              <c:numCache>
                <c:formatCode>General</c:formatCode>
                <c:ptCount val="3"/>
                <c:pt idx="0">
                  <c:v>0.93333333333333324</c:v>
                </c:pt>
                <c:pt idx="1">
                  <c:v>0.9</c:v>
                </c:pt>
                <c:pt idx="2">
                  <c:v>0.9</c:v>
                </c:pt>
              </c:numCache>
            </c:numRef>
          </c:val>
          <c:extLst>
            <c:ext xmlns:c16="http://schemas.microsoft.com/office/drawing/2014/chart" uri="{C3380CC4-5D6E-409C-BE32-E72D297353CC}">
              <c16:uniqueId val="{00000000-6EAF-489A-8EE2-A8F09215AF71}"/>
            </c:ext>
          </c:extLst>
        </c:ser>
        <c:dLbls>
          <c:showLegendKey val="0"/>
          <c:showVal val="0"/>
          <c:showCatName val="0"/>
          <c:showSerName val="0"/>
          <c:showPercent val="0"/>
          <c:showBubbleSize val="0"/>
        </c:dLbls>
        <c:gapWidth val="219"/>
        <c:overlap val="-27"/>
        <c:axId val="368763456"/>
        <c:axId val="368763848"/>
      </c:barChart>
      <c:catAx>
        <c:axId val="368763456"/>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zh-CN"/>
          </a:p>
        </c:txPr>
        <c:crossAx val="368763848"/>
        <c:crosses val="autoZero"/>
        <c:auto val="1"/>
        <c:lblAlgn val="ctr"/>
        <c:lblOffset val="100"/>
        <c:noMultiLvlLbl val="0"/>
      </c:catAx>
      <c:valAx>
        <c:axId val="368763848"/>
        <c:scaling>
          <c:orientation val="minMax"/>
          <c:max val="1.05"/>
          <c:min val="0"/>
        </c:scaling>
        <c:delete val="0"/>
        <c:axPos val="l"/>
        <c:title>
          <c:tx>
            <c:rich>
              <a:bodyPr rot="-54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r>
                  <a:rPr lang="en-US" sz="2400"/>
                  <a:t>Accuracy</a:t>
                </a:r>
              </a:p>
            </c:rich>
          </c:tx>
          <c:layout/>
          <c:overlay val="0"/>
          <c:spPr>
            <a:noFill/>
            <a:ln>
              <a:noFill/>
            </a:ln>
            <a:effectLst/>
          </c:spPr>
          <c:txPr>
            <a:bodyPr rot="-54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zh-CN"/>
            </a:p>
          </c:txPr>
        </c:title>
        <c:numFmt formatCode="General"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zh-CN"/>
          </a:p>
        </c:txPr>
        <c:crossAx val="368763456"/>
        <c:crosses val="autoZero"/>
        <c:crossBetween val="between"/>
      </c:valAx>
      <c:spPr>
        <a:noFill/>
        <a:ln>
          <a:noFill/>
        </a:ln>
        <a:effectLst/>
      </c:spPr>
    </c:plotArea>
    <c:plotVisOnly val="1"/>
    <c:dispBlanksAs val="gap"/>
    <c:showDLblsOverMax val="0"/>
  </c:chart>
  <c:spPr>
    <a:noFill/>
    <a:ln>
      <a:noFill/>
    </a:ln>
    <a:effectLst/>
  </c:spPr>
  <c:txPr>
    <a:bodyPr/>
    <a:lstStyle/>
    <a:p>
      <a:pPr>
        <a:defRPr sz="1400"/>
      </a:pPr>
      <a:endParaRPr lang="zh-CN"/>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spPr>
            <a:solidFill>
              <a:srgbClr val="767171"/>
            </a:solidFill>
            <a:ln>
              <a:noFill/>
            </a:ln>
            <a:effectLst/>
          </c:spPr>
          <c:invertIfNegative val="0"/>
          <c:errBars>
            <c:errBarType val="both"/>
            <c:errValType val="cust"/>
            <c:noEndCap val="0"/>
            <c:plus>
              <c:numRef>
                <c:f>Sheet1!$B$10:$E$10</c:f>
                <c:numCache>
                  <c:formatCode>General</c:formatCode>
                  <c:ptCount val="4"/>
                </c:numCache>
              </c:numRef>
            </c:plus>
            <c:minus>
              <c:numRef>
                <c:f>Sheet1!$B$11:$E$11</c:f>
                <c:numCache>
                  <c:formatCode>General</c:formatCode>
                  <c:ptCount val="4"/>
                </c:numCache>
              </c:numRef>
            </c:minus>
            <c:spPr>
              <a:noFill/>
              <a:ln w="9525" cap="flat" cmpd="sng" algn="ctr">
                <a:solidFill>
                  <a:schemeClr val="tx1">
                    <a:lumMod val="65000"/>
                    <a:lumOff val="35000"/>
                  </a:schemeClr>
                </a:solidFill>
                <a:round/>
              </a:ln>
              <a:effectLst/>
            </c:spPr>
          </c:errBars>
          <c:cat>
            <c:strRef>
              <c:f>Sheet1!$B$1:$E$1</c:f>
              <c:strCache>
                <c:ptCount val="4"/>
                <c:pt idx="0">
                  <c:v>No Light On</c:v>
                </c:pt>
                <c:pt idx="1">
                  <c:v>LED light</c:v>
                </c:pt>
                <c:pt idx="2">
                  <c:v>Fluorescence light</c:v>
                </c:pt>
                <c:pt idx="3">
                  <c:v>Sunlight</c:v>
                </c:pt>
              </c:strCache>
            </c:strRef>
          </c:cat>
          <c:val>
            <c:numRef>
              <c:f>Sheet1!$B$7:$E$7</c:f>
              <c:numCache>
                <c:formatCode>General</c:formatCode>
                <c:ptCount val="4"/>
                <c:pt idx="0">
                  <c:v>0.96</c:v>
                </c:pt>
                <c:pt idx="1">
                  <c:v>0.91999999999999993</c:v>
                </c:pt>
                <c:pt idx="2">
                  <c:v>1</c:v>
                </c:pt>
                <c:pt idx="3">
                  <c:v>0.88000000000000012</c:v>
                </c:pt>
              </c:numCache>
            </c:numRef>
          </c:val>
          <c:extLst>
            <c:ext xmlns:c16="http://schemas.microsoft.com/office/drawing/2014/chart" uri="{C3380CC4-5D6E-409C-BE32-E72D297353CC}">
              <c16:uniqueId val="{00000000-49F2-4F59-8DD7-4BC5C1E3C44E}"/>
            </c:ext>
          </c:extLst>
        </c:ser>
        <c:dLbls>
          <c:showLegendKey val="0"/>
          <c:showVal val="0"/>
          <c:showCatName val="0"/>
          <c:showSerName val="0"/>
          <c:showPercent val="0"/>
          <c:showBubbleSize val="0"/>
        </c:dLbls>
        <c:gapWidth val="219"/>
        <c:overlap val="-27"/>
        <c:axId val="368767376"/>
        <c:axId val="368765808"/>
      </c:barChart>
      <c:catAx>
        <c:axId val="368767376"/>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zh-CN"/>
          </a:p>
        </c:txPr>
        <c:crossAx val="368765808"/>
        <c:crosses val="autoZero"/>
        <c:auto val="1"/>
        <c:lblAlgn val="ctr"/>
        <c:lblOffset val="100"/>
        <c:noMultiLvlLbl val="0"/>
      </c:catAx>
      <c:valAx>
        <c:axId val="368765808"/>
        <c:scaling>
          <c:orientation val="minMax"/>
          <c:max val="1.05"/>
          <c:min val="0"/>
        </c:scaling>
        <c:delete val="0"/>
        <c:axPos val="l"/>
        <c:title>
          <c:tx>
            <c:rich>
              <a:bodyPr rot="-54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r>
                  <a:rPr lang="en-US" sz="2400"/>
                  <a:t>Accuracy</a:t>
                </a:r>
              </a:p>
            </c:rich>
          </c:tx>
          <c:layout/>
          <c:overlay val="0"/>
          <c:spPr>
            <a:noFill/>
            <a:ln>
              <a:noFill/>
            </a:ln>
            <a:effectLst/>
          </c:spPr>
          <c:txPr>
            <a:bodyPr rot="-54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zh-CN"/>
            </a:p>
          </c:txPr>
        </c:title>
        <c:numFmt formatCode="General"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zh-CN"/>
          </a:p>
        </c:txPr>
        <c:crossAx val="368767376"/>
        <c:crosses val="autoZero"/>
        <c:crossBetween val="between"/>
      </c:valAx>
      <c:spPr>
        <a:noFill/>
        <a:ln>
          <a:noFill/>
        </a:ln>
        <a:effectLst/>
      </c:spPr>
    </c:plotArea>
    <c:plotVisOnly val="1"/>
    <c:dispBlanksAs val="gap"/>
    <c:showDLblsOverMax val="0"/>
  </c:chart>
  <c:spPr>
    <a:noFill/>
    <a:ln>
      <a:noFill/>
    </a:ln>
    <a:effectLst/>
  </c:spPr>
  <c:txPr>
    <a:bodyPr/>
    <a:lstStyle/>
    <a:p>
      <a:pPr>
        <a:defRPr sz="1400"/>
      </a:pPr>
      <a:endParaRPr lang="zh-CN"/>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18BD7E6-157A-4096-81DE-0A42E1F80112}" type="doc">
      <dgm:prSet loTypeId="urn:microsoft.com/office/officeart/2005/8/layout/chart3" loCatId="cycle" qsTypeId="urn:microsoft.com/office/officeart/2005/8/quickstyle/simple1" qsCatId="simple" csTypeId="urn:microsoft.com/office/officeart/2005/8/colors/accent0_1" csCatId="mainScheme" phldr="1"/>
      <dgm:spPr/>
    </dgm:pt>
    <dgm:pt modelId="{5E4A9011-CC15-4460-9C14-21D07495C1B9}">
      <dgm:prSet phldrT="[Text]"/>
      <dgm:spPr/>
      <dgm:t>
        <a:bodyPr/>
        <a:lstStyle/>
        <a:p>
          <a:r>
            <a:rPr lang="en-US" altLang="zh-CN" dirty="0"/>
            <a:t>Eat</a:t>
          </a:r>
          <a:endParaRPr lang="zh-CN" altLang="en-US" dirty="0"/>
        </a:p>
      </dgm:t>
    </dgm:pt>
    <dgm:pt modelId="{DE8B9072-6271-4A23-91EB-CD9A074B9B0D}" type="parTrans" cxnId="{3E01BC08-FC1C-4950-A1D7-D1EB974D0AB6}">
      <dgm:prSet/>
      <dgm:spPr/>
      <dgm:t>
        <a:bodyPr/>
        <a:lstStyle/>
        <a:p>
          <a:endParaRPr lang="zh-CN" altLang="en-US"/>
        </a:p>
      </dgm:t>
    </dgm:pt>
    <dgm:pt modelId="{83692FAC-5184-4298-BEE3-F4539913F8E7}" type="sibTrans" cxnId="{3E01BC08-FC1C-4950-A1D7-D1EB974D0AB6}">
      <dgm:prSet/>
      <dgm:spPr/>
      <dgm:t>
        <a:bodyPr/>
        <a:lstStyle/>
        <a:p>
          <a:endParaRPr lang="zh-CN" altLang="en-US"/>
        </a:p>
      </dgm:t>
    </dgm:pt>
    <dgm:pt modelId="{C0A23D2E-06FB-49D8-943B-9638DD9EE80E}">
      <dgm:prSet phldrT="[Text]"/>
      <dgm:spPr/>
      <dgm:t>
        <a:bodyPr/>
        <a:lstStyle/>
        <a:p>
          <a:r>
            <a:rPr lang="en-US" altLang="zh-CN" dirty="0"/>
            <a:t>Sleep</a:t>
          </a:r>
          <a:endParaRPr lang="zh-CN" altLang="en-US" dirty="0"/>
        </a:p>
      </dgm:t>
    </dgm:pt>
    <dgm:pt modelId="{9428095E-E6A3-47B6-8709-C2615BB2582C}" type="parTrans" cxnId="{E614F9F5-131B-4625-A826-58D18606B7BD}">
      <dgm:prSet/>
      <dgm:spPr/>
      <dgm:t>
        <a:bodyPr/>
        <a:lstStyle/>
        <a:p>
          <a:endParaRPr lang="zh-CN" altLang="en-US"/>
        </a:p>
      </dgm:t>
    </dgm:pt>
    <dgm:pt modelId="{2F51CA09-752E-4D93-8F52-844E6B09BCAF}" type="sibTrans" cxnId="{E614F9F5-131B-4625-A826-58D18606B7BD}">
      <dgm:prSet/>
      <dgm:spPr/>
      <dgm:t>
        <a:bodyPr/>
        <a:lstStyle/>
        <a:p>
          <a:endParaRPr lang="zh-CN" altLang="en-US"/>
        </a:p>
      </dgm:t>
    </dgm:pt>
    <dgm:pt modelId="{02A3DB2C-A4F4-4AE2-8BF9-11A3E9458A89}">
      <dgm:prSet phldrT="[Text]"/>
      <dgm:spPr/>
      <dgm:t>
        <a:bodyPr/>
        <a:lstStyle/>
        <a:p>
          <a:r>
            <a:rPr lang="en-US" altLang="zh-CN" dirty="0"/>
            <a:t>Exercise</a:t>
          </a:r>
          <a:endParaRPr lang="zh-CN" altLang="en-US" dirty="0"/>
        </a:p>
      </dgm:t>
    </dgm:pt>
    <dgm:pt modelId="{E147D23D-06BD-4505-AB8D-ECC2025BCB7F}" type="parTrans" cxnId="{4C8503C9-6D04-4464-972B-854BDB78170D}">
      <dgm:prSet/>
      <dgm:spPr/>
      <dgm:t>
        <a:bodyPr/>
        <a:lstStyle/>
        <a:p>
          <a:endParaRPr lang="zh-CN" altLang="en-US"/>
        </a:p>
      </dgm:t>
    </dgm:pt>
    <dgm:pt modelId="{0C5D7FBF-CD02-4C78-9F7F-337D95DD8D36}" type="sibTrans" cxnId="{4C8503C9-6D04-4464-972B-854BDB78170D}">
      <dgm:prSet/>
      <dgm:spPr/>
      <dgm:t>
        <a:bodyPr/>
        <a:lstStyle/>
        <a:p>
          <a:endParaRPr lang="zh-CN" altLang="en-US"/>
        </a:p>
      </dgm:t>
    </dgm:pt>
    <dgm:pt modelId="{111FB59D-0BFA-413F-B5B1-191E568F0471}" type="pres">
      <dgm:prSet presAssocID="{718BD7E6-157A-4096-81DE-0A42E1F80112}" presName="compositeShape" presStyleCnt="0">
        <dgm:presLayoutVars>
          <dgm:chMax val="7"/>
          <dgm:dir/>
          <dgm:resizeHandles val="exact"/>
        </dgm:presLayoutVars>
      </dgm:prSet>
      <dgm:spPr/>
    </dgm:pt>
    <dgm:pt modelId="{31A67D60-C8F4-46BC-9BDF-65F480071F38}" type="pres">
      <dgm:prSet presAssocID="{718BD7E6-157A-4096-81DE-0A42E1F80112}" presName="wedge1" presStyleLbl="node1" presStyleIdx="0" presStyleCnt="3"/>
      <dgm:spPr/>
      <dgm:t>
        <a:bodyPr/>
        <a:lstStyle/>
        <a:p>
          <a:endParaRPr lang="zh-CN" altLang="en-US"/>
        </a:p>
      </dgm:t>
    </dgm:pt>
    <dgm:pt modelId="{DA1BE561-EE60-4D01-988D-1337B0DD10C9}" type="pres">
      <dgm:prSet presAssocID="{718BD7E6-157A-4096-81DE-0A42E1F80112}" presName="wedge1Tx" presStyleLbl="node1" presStyleIdx="0" presStyleCnt="3">
        <dgm:presLayoutVars>
          <dgm:chMax val="0"/>
          <dgm:chPref val="0"/>
          <dgm:bulletEnabled val="1"/>
        </dgm:presLayoutVars>
      </dgm:prSet>
      <dgm:spPr/>
      <dgm:t>
        <a:bodyPr/>
        <a:lstStyle/>
        <a:p>
          <a:endParaRPr lang="zh-CN" altLang="en-US"/>
        </a:p>
      </dgm:t>
    </dgm:pt>
    <dgm:pt modelId="{BCBDEFA4-6487-4669-8C56-CC2BA94623A9}" type="pres">
      <dgm:prSet presAssocID="{718BD7E6-157A-4096-81DE-0A42E1F80112}" presName="wedge2" presStyleLbl="node1" presStyleIdx="1" presStyleCnt="3"/>
      <dgm:spPr/>
      <dgm:t>
        <a:bodyPr/>
        <a:lstStyle/>
        <a:p>
          <a:endParaRPr lang="zh-CN" altLang="en-US"/>
        </a:p>
      </dgm:t>
    </dgm:pt>
    <dgm:pt modelId="{44C3CD5F-D516-4A95-BB7D-DF6015757B3E}" type="pres">
      <dgm:prSet presAssocID="{718BD7E6-157A-4096-81DE-0A42E1F80112}" presName="wedge2Tx" presStyleLbl="node1" presStyleIdx="1" presStyleCnt="3">
        <dgm:presLayoutVars>
          <dgm:chMax val="0"/>
          <dgm:chPref val="0"/>
          <dgm:bulletEnabled val="1"/>
        </dgm:presLayoutVars>
      </dgm:prSet>
      <dgm:spPr/>
      <dgm:t>
        <a:bodyPr/>
        <a:lstStyle/>
        <a:p>
          <a:endParaRPr lang="zh-CN" altLang="en-US"/>
        </a:p>
      </dgm:t>
    </dgm:pt>
    <dgm:pt modelId="{5A014301-3238-4150-B638-E184A35B8DB0}" type="pres">
      <dgm:prSet presAssocID="{718BD7E6-157A-4096-81DE-0A42E1F80112}" presName="wedge3" presStyleLbl="node1" presStyleIdx="2" presStyleCnt="3"/>
      <dgm:spPr/>
      <dgm:t>
        <a:bodyPr/>
        <a:lstStyle/>
        <a:p>
          <a:endParaRPr lang="zh-CN" altLang="en-US"/>
        </a:p>
      </dgm:t>
    </dgm:pt>
    <dgm:pt modelId="{EA13864A-1ACB-45BB-B23B-7D2DDA314BF6}" type="pres">
      <dgm:prSet presAssocID="{718BD7E6-157A-4096-81DE-0A42E1F80112}" presName="wedge3Tx" presStyleLbl="node1" presStyleIdx="2" presStyleCnt="3">
        <dgm:presLayoutVars>
          <dgm:chMax val="0"/>
          <dgm:chPref val="0"/>
          <dgm:bulletEnabled val="1"/>
        </dgm:presLayoutVars>
      </dgm:prSet>
      <dgm:spPr/>
      <dgm:t>
        <a:bodyPr/>
        <a:lstStyle/>
        <a:p>
          <a:endParaRPr lang="zh-CN" altLang="en-US"/>
        </a:p>
      </dgm:t>
    </dgm:pt>
  </dgm:ptLst>
  <dgm:cxnLst>
    <dgm:cxn modelId="{E062D27B-DBA1-4359-88BB-90C03FBD625E}" type="presOf" srcId="{02A3DB2C-A4F4-4AE2-8BF9-11A3E9458A89}" destId="{EA13864A-1ACB-45BB-B23B-7D2DDA314BF6}" srcOrd="1" destOrd="0" presId="urn:microsoft.com/office/officeart/2005/8/layout/chart3"/>
    <dgm:cxn modelId="{38947557-0062-4664-A75E-6E4E36D6F7D8}" type="presOf" srcId="{C0A23D2E-06FB-49D8-943B-9638DD9EE80E}" destId="{44C3CD5F-D516-4A95-BB7D-DF6015757B3E}" srcOrd="1" destOrd="0" presId="urn:microsoft.com/office/officeart/2005/8/layout/chart3"/>
    <dgm:cxn modelId="{70DCFD57-ECC3-4AF3-A647-00E722BB91A2}" type="presOf" srcId="{5E4A9011-CC15-4460-9C14-21D07495C1B9}" destId="{31A67D60-C8F4-46BC-9BDF-65F480071F38}" srcOrd="0" destOrd="0" presId="urn:microsoft.com/office/officeart/2005/8/layout/chart3"/>
    <dgm:cxn modelId="{E614F9F5-131B-4625-A826-58D18606B7BD}" srcId="{718BD7E6-157A-4096-81DE-0A42E1F80112}" destId="{C0A23D2E-06FB-49D8-943B-9638DD9EE80E}" srcOrd="1" destOrd="0" parTransId="{9428095E-E6A3-47B6-8709-C2615BB2582C}" sibTransId="{2F51CA09-752E-4D93-8F52-844E6B09BCAF}"/>
    <dgm:cxn modelId="{4C8503C9-6D04-4464-972B-854BDB78170D}" srcId="{718BD7E6-157A-4096-81DE-0A42E1F80112}" destId="{02A3DB2C-A4F4-4AE2-8BF9-11A3E9458A89}" srcOrd="2" destOrd="0" parTransId="{E147D23D-06BD-4505-AB8D-ECC2025BCB7F}" sibTransId="{0C5D7FBF-CD02-4C78-9F7F-337D95DD8D36}"/>
    <dgm:cxn modelId="{3E01BC08-FC1C-4950-A1D7-D1EB974D0AB6}" srcId="{718BD7E6-157A-4096-81DE-0A42E1F80112}" destId="{5E4A9011-CC15-4460-9C14-21D07495C1B9}" srcOrd="0" destOrd="0" parTransId="{DE8B9072-6271-4A23-91EB-CD9A074B9B0D}" sibTransId="{83692FAC-5184-4298-BEE3-F4539913F8E7}"/>
    <dgm:cxn modelId="{135B5177-8F71-4F09-A5C7-79D3A37CE3E2}" type="presOf" srcId="{5E4A9011-CC15-4460-9C14-21D07495C1B9}" destId="{DA1BE561-EE60-4D01-988D-1337B0DD10C9}" srcOrd="1" destOrd="0" presId="urn:microsoft.com/office/officeart/2005/8/layout/chart3"/>
    <dgm:cxn modelId="{E1C0DA34-789F-43AB-ADA4-07C7D4411EF3}" type="presOf" srcId="{02A3DB2C-A4F4-4AE2-8BF9-11A3E9458A89}" destId="{5A014301-3238-4150-B638-E184A35B8DB0}" srcOrd="0" destOrd="0" presId="urn:microsoft.com/office/officeart/2005/8/layout/chart3"/>
    <dgm:cxn modelId="{0868F591-E84D-41D8-A2DE-5267E4475E1B}" type="presOf" srcId="{718BD7E6-157A-4096-81DE-0A42E1F80112}" destId="{111FB59D-0BFA-413F-B5B1-191E568F0471}" srcOrd="0" destOrd="0" presId="urn:microsoft.com/office/officeart/2005/8/layout/chart3"/>
    <dgm:cxn modelId="{CDFF2A57-6211-401A-97BB-239F62958AB2}" type="presOf" srcId="{C0A23D2E-06FB-49D8-943B-9638DD9EE80E}" destId="{BCBDEFA4-6487-4669-8C56-CC2BA94623A9}" srcOrd="0" destOrd="0" presId="urn:microsoft.com/office/officeart/2005/8/layout/chart3"/>
    <dgm:cxn modelId="{C7F5133B-686D-4E3C-A30A-67CEE2E61610}" type="presParOf" srcId="{111FB59D-0BFA-413F-B5B1-191E568F0471}" destId="{31A67D60-C8F4-46BC-9BDF-65F480071F38}" srcOrd="0" destOrd="0" presId="urn:microsoft.com/office/officeart/2005/8/layout/chart3"/>
    <dgm:cxn modelId="{AC264231-20D4-48AA-9E1F-894B1D7C9163}" type="presParOf" srcId="{111FB59D-0BFA-413F-B5B1-191E568F0471}" destId="{DA1BE561-EE60-4D01-988D-1337B0DD10C9}" srcOrd="1" destOrd="0" presId="urn:microsoft.com/office/officeart/2005/8/layout/chart3"/>
    <dgm:cxn modelId="{FE5CE15B-503A-40BB-B50A-E7D34E6051A0}" type="presParOf" srcId="{111FB59D-0BFA-413F-B5B1-191E568F0471}" destId="{BCBDEFA4-6487-4669-8C56-CC2BA94623A9}" srcOrd="2" destOrd="0" presId="urn:microsoft.com/office/officeart/2005/8/layout/chart3"/>
    <dgm:cxn modelId="{4EC20753-2CFB-40B4-92C4-825C9532A503}" type="presParOf" srcId="{111FB59D-0BFA-413F-B5B1-191E568F0471}" destId="{44C3CD5F-D516-4A95-BB7D-DF6015757B3E}" srcOrd="3" destOrd="0" presId="urn:microsoft.com/office/officeart/2005/8/layout/chart3"/>
    <dgm:cxn modelId="{05AD5C58-C24B-464E-BE98-7F42F22993AB}" type="presParOf" srcId="{111FB59D-0BFA-413F-B5B1-191E568F0471}" destId="{5A014301-3238-4150-B638-E184A35B8DB0}" srcOrd="4" destOrd="0" presId="urn:microsoft.com/office/officeart/2005/8/layout/chart3"/>
    <dgm:cxn modelId="{8F97D8A8-E496-415E-AFCF-75518915F925}" type="presParOf" srcId="{111FB59D-0BFA-413F-B5B1-191E568F0471}" destId="{EA13864A-1ACB-45BB-B23B-7D2DDA314BF6}" srcOrd="5" destOrd="0" presId="urn:microsoft.com/office/officeart/2005/8/layout/char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A67D60-C8F4-46BC-9BDF-65F480071F38}">
      <dsp:nvSpPr>
        <dsp:cNvPr id="0" name=""/>
        <dsp:cNvSpPr/>
      </dsp:nvSpPr>
      <dsp:spPr>
        <a:xfrm>
          <a:off x="3604150" y="363591"/>
          <a:ext cx="4524696" cy="4524696"/>
        </a:xfrm>
        <a:prstGeom prst="pie">
          <a:avLst>
            <a:gd name="adj1" fmla="val 16200000"/>
            <a:gd name="adj2" fmla="val 180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43180" rIns="43180" bIns="43180" numCol="1" spcCol="1270" anchor="ctr" anchorCtr="0">
          <a:noAutofit/>
        </a:bodyPr>
        <a:lstStyle/>
        <a:p>
          <a:pPr lvl="0" algn="ctr" defTabSz="1511300">
            <a:lnSpc>
              <a:spcPct val="90000"/>
            </a:lnSpc>
            <a:spcBef>
              <a:spcPct val="0"/>
            </a:spcBef>
            <a:spcAft>
              <a:spcPct val="35000"/>
            </a:spcAft>
          </a:pPr>
          <a:r>
            <a:rPr lang="en-US" altLang="zh-CN" sz="3400" kern="1200" dirty="0"/>
            <a:t>Eat</a:t>
          </a:r>
          <a:endParaRPr lang="zh-CN" altLang="en-US" sz="3400" kern="1200" dirty="0"/>
        </a:p>
      </dsp:txBody>
      <dsp:txXfrm>
        <a:off x="6064185" y="1198506"/>
        <a:ext cx="1535165" cy="1508232"/>
      </dsp:txXfrm>
    </dsp:sp>
    <dsp:sp modelId="{BCBDEFA4-6487-4669-8C56-CC2BA94623A9}">
      <dsp:nvSpPr>
        <dsp:cNvPr id="0" name=""/>
        <dsp:cNvSpPr/>
      </dsp:nvSpPr>
      <dsp:spPr>
        <a:xfrm>
          <a:off x="3370913" y="498255"/>
          <a:ext cx="4524696" cy="4524696"/>
        </a:xfrm>
        <a:prstGeom prst="pie">
          <a:avLst>
            <a:gd name="adj1" fmla="val 1800000"/>
            <a:gd name="adj2" fmla="val 900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43180" rIns="43180" bIns="43180" numCol="1" spcCol="1270" anchor="ctr" anchorCtr="0">
          <a:noAutofit/>
        </a:bodyPr>
        <a:lstStyle/>
        <a:p>
          <a:pPr lvl="0" algn="ctr" defTabSz="1511300">
            <a:lnSpc>
              <a:spcPct val="90000"/>
            </a:lnSpc>
            <a:spcBef>
              <a:spcPct val="0"/>
            </a:spcBef>
            <a:spcAft>
              <a:spcPct val="35000"/>
            </a:spcAft>
          </a:pPr>
          <a:r>
            <a:rPr lang="en-US" altLang="zh-CN" sz="3400" kern="1200" dirty="0"/>
            <a:t>Sleep</a:t>
          </a:r>
          <a:endParaRPr lang="zh-CN" altLang="en-US" sz="3400" kern="1200" dirty="0"/>
        </a:p>
      </dsp:txBody>
      <dsp:txXfrm>
        <a:off x="4609818" y="3353123"/>
        <a:ext cx="2046886" cy="1400501"/>
      </dsp:txXfrm>
    </dsp:sp>
    <dsp:sp modelId="{5A014301-3238-4150-B638-E184A35B8DB0}">
      <dsp:nvSpPr>
        <dsp:cNvPr id="0" name=""/>
        <dsp:cNvSpPr/>
      </dsp:nvSpPr>
      <dsp:spPr>
        <a:xfrm>
          <a:off x="3370913" y="498255"/>
          <a:ext cx="4524696" cy="4524696"/>
        </a:xfrm>
        <a:prstGeom prst="pie">
          <a:avLst>
            <a:gd name="adj1" fmla="val 9000000"/>
            <a:gd name="adj2" fmla="val 1620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43180" rIns="43180" bIns="43180" numCol="1" spcCol="1270" anchor="ctr" anchorCtr="0">
          <a:noAutofit/>
        </a:bodyPr>
        <a:lstStyle/>
        <a:p>
          <a:pPr lvl="0" algn="ctr" defTabSz="1511300">
            <a:lnSpc>
              <a:spcPct val="90000"/>
            </a:lnSpc>
            <a:spcBef>
              <a:spcPct val="0"/>
            </a:spcBef>
            <a:spcAft>
              <a:spcPct val="35000"/>
            </a:spcAft>
          </a:pPr>
          <a:r>
            <a:rPr lang="en-US" altLang="zh-CN" sz="3400" kern="1200" dirty="0"/>
            <a:t>Exercise</a:t>
          </a:r>
          <a:endParaRPr lang="zh-CN" altLang="en-US" sz="3400" kern="1200" dirty="0"/>
        </a:p>
      </dsp:txBody>
      <dsp:txXfrm>
        <a:off x="3855702" y="1387035"/>
        <a:ext cx="1535165" cy="1508232"/>
      </dsp:txXfrm>
    </dsp:sp>
  </dsp:spTree>
</dsp:drawing>
</file>

<file path=ppt/diagrams/layout1.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5427"/>
          </a:xfrm>
          <a:prstGeom prst="rect">
            <a:avLst/>
          </a:prstGeom>
        </p:spPr>
        <p:txBody>
          <a:bodyPr vert="horz" lIns="91440" tIns="45720" rIns="91440" bIns="45720" rtlCol="0"/>
          <a:lstStyle>
            <a:lvl1pPr algn="l">
              <a:defRPr sz="1200"/>
            </a:lvl1pPr>
          </a:lstStyle>
          <a:p>
            <a:endParaRPr lang="zh-CN" altLang="en-US"/>
          </a:p>
        </p:txBody>
      </p:sp>
      <p:sp>
        <p:nvSpPr>
          <p:cNvPr id="3" name="Date Placeholder 2"/>
          <p:cNvSpPr>
            <a:spLocks noGrp="1"/>
          </p:cNvSpPr>
          <p:nvPr>
            <p:ph type="dt" idx="1"/>
          </p:nvPr>
        </p:nvSpPr>
        <p:spPr>
          <a:xfrm>
            <a:off x="3850443" y="0"/>
            <a:ext cx="2945659" cy="495427"/>
          </a:xfrm>
          <a:prstGeom prst="rect">
            <a:avLst/>
          </a:prstGeom>
        </p:spPr>
        <p:txBody>
          <a:bodyPr vert="horz" lIns="91440" tIns="45720" rIns="91440" bIns="45720" rtlCol="0"/>
          <a:lstStyle>
            <a:lvl1pPr algn="r">
              <a:defRPr sz="1200"/>
            </a:lvl1pPr>
          </a:lstStyle>
          <a:p>
            <a:fld id="{878F93CF-CFA2-4C66-A5FB-783F2526BA08}" type="datetimeFigureOut">
              <a:rPr lang="zh-CN" altLang="en-US" smtClean="0"/>
              <a:t>2018/4/18</a:t>
            </a:fld>
            <a:endParaRPr lang="zh-CN" altLang="en-US"/>
          </a:p>
        </p:txBody>
      </p:sp>
      <p:sp>
        <p:nvSpPr>
          <p:cNvPr id="4" name="Slide Image Placeholder 3"/>
          <p:cNvSpPr>
            <a:spLocks noGrp="1" noRot="1" noChangeAspect="1"/>
          </p:cNvSpPr>
          <p:nvPr>
            <p:ph type="sldImg" idx="2"/>
          </p:nvPr>
        </p:nvSpPr>
        <p:spPr>
          <a:xfrm>
            <a:off x="436563" y="1233488"/>
            <a:ext cx="5924550" cy="333375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Notes Placeholder 4"/>
          <p:cNvSpPr>
            <a:spLocks noGrp="1"/>
          </p:cNvSpPr>
          <p:nvPr>
            <p:ph type="body" sz="quarter" idx="3"/>
          </p:nvPr>
        </p:nvSpPr>
        <p:spPr>
          <a:xfrm>
            <a:off x="679768" y="4751983"/>
            <a:ext cx="5438140" cy="3887986"/>
          </a:xfrm>
          <a:prstGeom prst="rect">
            <a:avLst/>
          </a:prstGeom>
        </p:spPr>
        <p:txBody>
          <a:bodyPr vert="horz" lIns="91440" tIns="45720" rIns="91440" bIns="45720" rtlCol="0"/>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6" name="Footer Placeholder 5"/>
          <p:cNvSpPr>
            <a:spLocks noGrp="1"/>
          </p:cNvSpPr>
          <p:nvPr>
            <p:ph type="ftr" sz="quarter" idx="4"/>
          </p:nvPr>
        </p:nvSpPr>
        <p:spPr>
          <a:xfrm>
            <a:off x="0" y="9378824"/>
            <a:ext cx="2945659" cy="495426"/>
          </a:xfrm>
          <a:prstGeom prst="rect">
            <a:avLst/>
          </a:prstGeom>
        </p:spPr>
        <p:txBody>
          <a:bodyPr vert="horz" lIns="91440" tIns="45720" rIns="91440" bIns="45720" rtlCol="0" anchor="b"/>
          <a:lstStyle>
            <a:lvl1pPr algn="l">
              <a:defRPr sz="1200"/>
            </a:lvl1pPr>
          </a:lstStyle>
          <a:p>
            <a:endParaRPr lang="zh-CN" altLang="en-US"/>
          </a:p>
        </p:txBody>
      </p:sp>
      <p:sp>
        <p:nvSpPr>
          <p:cNvPr id="7" name="Slide Number Placeholder 6"/>
          <p:cNvSpPr>
            <a:spLocks noGrp="1"/>
          </p:cNvSpPr>
          <p:nvPr>
            <p:ph type="sldNum" sz="quarter" idx="5"/>
          </p:nvPr>
        </p:nvSpPr>
        <p:spPr>
          <a:xfrm>
            <a:off x="3850443" y="9378824"/>
            <a:ext cx="2945659" cy="495426"/>
          </a:xfrm>
          <a:prstGeom prst="rect">
            <a:avLst/>
          </a:prstGeom>
        </p:spPr>
        <p:txBody>
          <a:bodyPr vert="horz" lIns="91440" tIns="45720" rIns="91440" bIns="45720" rtlCol="0" anchor="b"/>
          <a:lstStyle>
            <a:lvl1pPr algn="r">
              <a:defRPr sz="1200"/>
            </a:lvl1pPr>
          </a:lstStyle>
          <a:p>
            <a:fld id="{141D6799-4005-461D-8F0B-793683152301}" type="slidenum">
              <a:rPr lang="zh-CN" altLang="en-US" smtClean="0"/>
              <a:t>‹#›</a:t>
            </a:fld>
            <a:endParaRPr lang="zh-CN" altLang="en-US"/>
          </a:p>
        </p:txBody>
      </p:sp>
    </p:spTree>
    <p:extLst>
      <p:ext uri="{BB962C8B-B14F-4D97-AF65-F5344CB8AC3E}">
        <p14:creationId xmlns:p14="http://schemas.microsoft.com/office/powerpoint/2010/main" val="39768745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sz="1200" dirty="0" smtClean="0"/>
              <a:t>Thanks for the introduction.</a:t>
            </a:r>
          </a:p>
          <a:p>
            <a:endParaRPr lang="en-US" altLang="zh-CN" sz="1200" dirty="0" smtClean="0"/>
          </a:p>
          <a:p>
            <a:r>
              <a:rPr lang="en-US" altLang="zh-CN" sz="1200" dirty="0" smtClean="0"/>
              <a:t>Good afternoon, everyone! Welcome to my presentation. Today</a:t>
            </a:r>
            <a:r>
              <a:rPr lang="en-US" altLang="zh-CN" sz="1200" baseline="0" dirty="0" smtClean="0"/>
              <a:t> I will present our work on smart utensil design to track meal composition. </a:t>
            </a:r>
          </a:p>
          <a:p>
            <a:endParaRPr lang="en-US" altLang="zh-CN" sz="1200" baseline="0" dirty="0" smtClean="0"/>
          </a:p>
          <a:p>
            <a:r>
              <a:rPr lang="en-US" altLang="zh-CN" sz="1200" baseline="0" dirty="0" smtClean="0"/>
              <a:t>This is a joint work with Dr. </a:t>
            </a:r>
            <a:r>
              <a:rPr lang="en-US" altLang="zh-CN" sz="1200" baseline="0" dirty="0" err="1" smtClean="0"/>
              <a:t>Zhice</a:t>
            </a:r>
            <a:r>
              <a:rPr lang="en-US" altLang="zh-CN" sz="1200" baseline="0" dirty="0" smtClean="0"/>
              <a:t> Yang and my supervisor, Prof. Qian Zhang. </a:t>
            </a:r>
            <a:endParaRPr lang="zh-CN" altLang="en-US" sz="1200" dirty="0"/>
          </a:p>
        </p:txBody>
      </p:sp>
      <p:sp>
        <p:nvSpPr>
          <p:cNvPr id="4" name="Slide Number Placeholder 3"/>
          <p:cNvSpPr>
            <a:spLocks noGrp="1"/>
          </p:cNvSpPr>
          <p:nvPr>
            <p:ph type="sldNum" sz="quarter" idx="10"/>
          </p:nvPr>
        </p:nvSpPr>
        <p:spPr/>
        <p:txBody>
          <a:bodyPr/>
          <a:lstStyle/>
          <a:p>
            <a:fld id="{93D3AC12-281F-4036-A0B8-B694A32E9464}" type="slidenum">
              <a:rPr lang="zh-CN" altLang="en-US" smtClean="0"/>
              <a:t>1</a:t>
            </a:fld>
            <a:endParaRPr lang="zh-CN" altLang="en-US"/>
          </a:p>
        </p:txBody>
      </p:sp>
    </p:spTree>
    <p:extLst>
      <p:ext uri="{BB962C8B-B14F-4D97-AF65-F5344CB8AC3E}">
        <p14:creationId xmlns:p14="http://schemas.microsoft.com/office/powerpoint/2010/main" val="2433768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With LED</a:t>
            </a:r>
            <a:r>
              <a:rPr lang="en-US" altLang="zh-CN" baseline="0" dirty="0"/>
              <a:t> arrays, we can reduce the size of the spectroscopy system. However, we lose a lot of information because we cannot get a complete food spectrum. </a:t>
            </a:r>
          </a:p>
          <a:p>
            <a:endParaRPr lang="en-US" altLang="zh-CN" baseline="0" dirty="0"/>
          </a:p>
          <a:p>
            <a:r>
              <a:rPr lang="en-US" altLang="zh-CN" baseline="0" dirty="0" smtClean="0"/>
              <a:t>As LED </a:t>
            </a:r>
            <a:r>
              <a:rPr lang="en-US" altLang="zh-CN" baseline="0" dirty="0"/>
              <a:t>light can be modulated by different frequencies and duty </a:t>
            </a:r>
            <a:r>
              <a:rPr lang="en-US" altLang="zh-CN" baseline="0" dirty="0" smtClean="0"/>
              <a:t>cycles, in order to get more information out of the 12 LEDs, </a:t>
            </a:r>
            <a:r>
              <a:rPr lang="en-US" altLang="zh-CN" baseline="0" dirty="0"/>
              <a:t>for each LED, we will first change its lighting frequencies and then change its duty cycle</a:t>
            </a:r>
            <a:r>
              <a:rPr lang="en-US" altLang="zh-CN" baseline="0" dirty="0" smtClean="0"/>
              <a:t>.</a:t>
            </a:r>
            <a:endParaRPr lang="en-US" altLang="zh-CN" baseline="0" dirty="0"/>
          </a:p>
        </p:txBody>
      </p:sp>
      <p:sp>
        <p:nvSpPr>
          <p:cNvPr id="4" name="Slide Number Placeholder 3"/>
          <p:cNvSpPr>
            <a:spLocks noGrp="1"/>
          </p:cNvSpPr>
          <p:nvPr>
            <p:ph type="sldNum" sz="quarter" idx="10"/>
          </p:nvPr>
        </p:nvSpPr>
        <p:spPr/>
        <p:txBody>
          <a:bodyPr/>
          <a:lstStyle/>
          <a:p>
            <a:fld id="{93D3AC12-281F-4036-A0B8-B694A32E9464}" type="slidenum">
              <a:rPr lang="zh-CN" altLang="en-US" smtClean="0"/>
              <a:t>10</a:t>
            </a:fld>
            <a:endParaRPr lang="zh-CN" altLang="en-US"/>
          </a:p>
        </p:txBody>
      </p:sp>
    </p:spTree>
    <p:extLst>
      <p:ext uri="{BB962C8B-B14F-4D97-AF65-F5344CB8AC3E}">
        <p14:creationId xmlns:p14="http://schemas.microsoft.com/office/powerpoint/2010/main" val="11933630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smtClean="0"/>
              <a:t>As for receiver, we use </a:t>
            </a:r>
            <a:r>
              <a:rPr lang="en-US" altLang="zh-CN" sz="1200" b="0" i="0" u="none" strike="noStrike" kern="1200" baseline="0" dirty="0" smtClean="0">
                <a:solidFill>
                  <a:schemeClr val="tx1"/>
                </a:solidFill>
                <a:latin typeface="+mn-lt"/>
                <a:ea typeface="+mn-ea"/>
                <a:cs typeface="+mn-cs"/>
              </a:rPr>
              <a:t>photodiodes. Photodiodes absorb photons and convert light into electrical current. As photodiodes usually produce a tiny amount of current, we need an amplifier circuit to amplify the current so that we can get useful readings. Here we use the photodiode in the unbiased mode, as it is more sensitive</a:t>
            </a:r>
          </a:p>
          <a:p>
            <a:r>
              <a:rPr lang="en-US" altLang="zh-CN" sz="1200" b="0" i="0" u="none" strike="noStrike" kern="1200" baseline="0" dirty="0" smtClean="0">
                <a:solidFill>
                  <a:schemeClr val="tx1"/>
                </a:solidFill>
                <a:latin typeface="+mn-lt"/>
                <a:ea typeface="+mn-ea"/>
                <a:cs typeface="+mn-cs"/>
              </a:rPr>
              <a:t>in the unbiased mode than in the reverse biased mode.</a:t>
            </a:r>
          </a:p>
          <a:p>
            <a:endParaRPr lang="en-US" altLang="zh-CN" sz="1200" b="0" i="0" u="none" strike="noStrike" kern="1200" baseline="0" dirty="0" smtClean="0">
              <a:solidFill>
                <a:schemeClr val="tx1"/>
              </a:solidFill>
              <a:latin typeface="+mn-lt"/>
              <a:ea typeface="+mn-ea"/>
              <a:cs typeface="+mn-cs"/>
            </a:endParaRPr>
          </a:p>
          <a:p>
            <a:r>
              <a:rPr lang="en-US" altLang="zh-CN" sz="1200" b="0" i="0" u="none" strike="noStrike" kern="1200" baseline="0" dirty="0" smtClean="0">
                <a:solidFill>
                  <a:schemeClr val="tx1"/>
                </a:solidFill>
                <a:latin typeface="+mn-lt"/>
                <a:ea typeface="+mn-ea"/>
                <a:cs typeface="+mn-cs"/>
              </a:rPr>
              <a:t>The output of the amplifier is connected to the ADC of the Microprocessor. </a:t>
            </a:r>
            <a:endParaRPr lang="zh-CN" altLang="en-US" dirty="0"/>
          </a:p>
        </p:txBody>
      </p:sp>
      <p:sp>
        <p:nvSpPr>
          <p:cNvPr id="4" name="Slide Number Placeholder 3"/>
          <p:cNvSpPr>
            <a:spLocks noGrp="1"/>
          </p:cNvSpPr>
          <p:nvPr>
            <p:ph type="sldNum" sz="quarter" idx="10"/>
          </p:nvPr>
        </p:nvSpPr>
        <p:spPr/>
        <p:txBody>
          <a:bodyPr/>
          <a:lstStyle/>
          <a:p>
            <a:fld id="{141D6799-4005-461D-8F0B-793683152301}" type="slidenum">
              <a:rPr lang="zh-CN" altLang="en-US" smtClean="0"/>
              <a:t>11</a:t>
            </a:fld>
            <a:endParaRPr lang="zh-CN" altLang="en-US"/>
          </a:p>
        </p:txBody>
      </p:sp>
    </p:spTree>
    <p:extLst>
      <p:ext uri="{BB962C8B-B14F-4D97-AF65-F5344CB8AC3E}">
        <p14:creationId xmlns:p14="http://schemas.microsoft.com/office/powerpoint/2010/main" val="13328315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smtClean="0"/>
              <a:t>Now</a:t>
            </a:r>
            <a:r>
              <a:rPr lang="en-US" altLang="zh-CN" baseline="0" dirty="0" smtClean="0"/>
              <a:t> let me introduce how we recognize food using these hardware components. </a:t>
            </a:r>
          </a:p>
          <a:p>
            <a:endParaRPr lang="en-US" altLang="zh-CN" baseline="0" dirty="0" smtClean="0"/>
          </a:p>
          <a:p>
            <a:r>
              <a:rPr lang="en-US" altLang="zh-CN" sz="1200" b="0" i="0" u="none" strike="noStrike" kern="1200" baseline="0" dirty="0" smtClean="0">
                <a:solidFill>
                  <a:schemeClr val="tx1"/>
                </a:solidFill>
                <a:latin typeface="+mn-lt"/>
                <a:ea typeface="+mn-ea"/>
                <a:cs typeface="+mn-cs"/>
              </a:rPr>
              <a:t>When there is food on the utensil, the light intensity received by the photodiodes, indeed comes from four sources. First is the direct path between the LEDs and the photodiode; second is the LED light reflected by the circuit board, surface of the utensils, and other instances (excluding food); third is the ambient light that penetrate through the food and reaches the receiver side; last is the LED light reflected by the food, which is the information that we intend to get. </a:t>
            </a:r>
          </a:p>
          <a:p>
            <a:endParaRPr lang="en-US" altLang="zh-CN" sz="1200" b="0" i="0" u="none" strike="noStrike" kern="1200" baseline="0" dirty="0" smtClean="0">
              <a:solidFill>
                <a:schemeClr val="tx1"/>
              </a:solidFill>
              <a:latin typeface="+mn-lt"/>
              <a:ea typeface="+mn-ea"/>
              <a:cs typeface="+mn-cs"/>
            </a:endParaRPr>
          </a:p>
          <a:p>
            <a:r>
              <a:rPr lang="en-US" altLang="zh-CN" sz="1200" b="0" i="0" u="none" strike="noStrike" kern="1200" baseline="0" dirty="0" smtClean="0">
                <a:solidFill>
                  <a:schemeClr val="tx1"/>
                </a:solidFill>
                <a:latin typeface="+mn-lt"/>
                <a:ea typeface="+mn-ea"/>
                <a:cs typeface="+mn-cs"/>
              </a:rPr>
              <a:t>When we have settled down the hardware components, the first and second components are constant. However, ambient light could be changing and we need to cancel it from the photodiode readings.</a:t>
            </a:r>
            <a:endParaRPr lang="en-US" altLang="zh-CN" baseline="0" dirty="0" smtClean="0"/>
          </a:p>
          <a:p>
            <a:endParaRPr lang="en-US" altLang="zh-CN" baseline="0" dirty="0" smtClean="0"/>
          </a:p>
          <a:p>
            <a:endParaRPr lang="zh-CN" altLang="en-US" dirty="0"/>
          </a:p>
        </p:txBody>
      </p:sp>
      <p:sp>
        <p:nvSpPr>
          <p:cNvPr id="4" name="Slide Number Placeholder 3"/>
          <p:cNvSpPr>
            <a:spLocks noGrp="1"/>
          </p:cNvSpPr>
          <p:nvPr>
            <p:ph type="sldNum" sz="quarter" idx="10"/>
          </p:nvPr>
        </p:nvSpPr>
        <p:spPr/>
        <p:txBody>
          <a:bodyPr/>
          <a:lstStyle/>
          <a:p>
            <a:fld id="{141D6799-4005-461D-8F0B-793683152301}" type="slidenum">
              <a:rPr lang="zh-CN" altLang="en-US" smtClean="0"/>
              <a:t>12</a:t>
            </a:fld>
            <a:endParaRPr lang="zh-CN" altLang="en-US"/>
          </a:p>
        </p:txBody>
      </p:sp>
    </p:spTree>
    <p:extLst>
      <p:ext uri="{BB962C8B-B14F-4D97-AF65-F5344CB8AC3E}">
        <p14:creationId xmlns:p14="http://schemas.microsoft.com/office/powerpoint/2010/main" val="3734986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sz="1200" b="0" i="0" u="none" strike="noStrike" kern="1200" baseline="0" dirty="0" smtClean="0">
                <a:solidFill>
                  <a:schemeClr val="tx1"/>
                </a:solidFill>
                <a:latin typeface="+mn-lt"/>
                <a:ea typeface="+mn-ea"/>
                <a:cs typeface="+mn-cs"/>
              </a:rPr>
              <a:t>To study how ambient light affects foods’ light spectra, we use a </a:t>
            </a:r>
            <a:r>
              <a:rPr lang="en-US" altLang="zh-CN" sz="1200" b="0" i="0" u="none" strike="noStrike" kern="1200" baseline="0" dirty="0" err="1" smtClean="0">
                <a:solidFill>
                  <a:schemeClr val="tx1"/>
                </a:solidFill>
                <a:latin typeface="+mn-lt"/>
                <a:ea typeface="+mn-ea"/>
                <a:cs typeface="+mn-cs"/>
              </a:rPr>
              <a:t>Yeelight</a:t>
            </a:r>
            <a:r>
              <a:rPr lang="en-US" altLang="zh-CN" sz="1200" b="0" i="0" u="none" strike="noStrike" kern="1200" baseline="0" dirty="0" smtClean="0">
                <a:solidFill>
                  <a:schemeClr val="tx1"/>
                </a:solidFill>
                <a:latin typeface="+mn-lt"/>
                <a:ea typeface="+mn-ea"/>
                <a:cs typeface="+mn-cs"/>
              </a:rPr>
              <a:t> Bulb from </a:t>
            </a:r>
            <a:r>
              <a:rPr lang="en-US" altLang="zh-CN" sz="1200" b="0" i="0" u="none" strike="noStrike" kern="1200" baseline="0" dirty="0" err="1" smtClean="0">
                <a:solidFill>
                  <a:schemeClr val="tx1"/>
                </a:solidFill>
                <a:latin typeface="+mn-lt"/>
                <a:ea typeface="+mn-ea"/>
                <a:cs typeface="+mn-cs"/>
              </a:rPr>
              <a:t>XiaoMi</a:t>
            </a:r>
            <a:r>
              <a:rPr lang="en-US" altLang="zh-CN" sz="1200" b="0" i="0" u="none" strike="noStrike" kern="1200" baseline="0" dirty="0" smtClean="0">
                <a:solidFill>
                  <a:schemeClr val="tx1"/>
                </a:solidFill>
                <a:latin typeface="+mn-lt"/>
                <a:ea typeface="+mn-ea"/>
                <a:cs typeface="+mn-cs"/>
              </a:rPr>
              <a:t> to mimic various lighting conditions. We change the light intensity of bulb from 0 to 100%.  We put a slice of beef on the utensil and see how the readings change with ambient light intensity. </a:t>
            </a:r>
          </a:p>
          <a:p>
            <a:endParaRPr lang="en-US" altLang="zh-CN" sz="1200" b="0" i="0" u="none" strike="noStrike" kern="1200" baseline="0" dirty="0" smtClean="0">
              <a:solidFill>
                <a:schemeClr val="tx1"/>
              </a:solidFill>
              <a:latin typeface="+mn-lt"/>
              <a:ea typeface="+mn-ea"/>
              <a:cs typeface="+mn-cs"/>
            </a:endParaRPr>
          </a:p>
          <a:p>
            <a:r>
              <a:rPr lang="en-US" altLang="zh-CN" sz="1200" b="0" i="0" u="none" strike="noStrike" kern="1200" baseline="0" dirty="0" smtClean="0">
                <a:solidFill>
                  <a:schemeClr val="tx1"/>
                </a:solidFill>
                <a:latin typeface="+mn-lt"/>
                <a:ea typeface="+mn-ea"/>
                <a:cs typeface="+mn-cs"/>
              </a:rPr>
              <a:t>We can see that when there is only ambient light, the readings increase almost linearly with the ambient light. When we turn on the LEDs, the readings increase by a certain amount. This is due to the fact that LED light is reflected by the food on the utensil. We denote it by NF.  We can see that no matter how the intensity of ambient light changes, NF is almost constant. It means that we can treat the ambient light as background noise. Each time before food recognition, we will first get the intensity of ambient light and then turn on the LEDs and subtract the intensity of ambient light from the photodiode readings. </a:t>
            </a:r>
            <a:endParaRPr lang="zh-CN" altLang="en-US" dirty="0"/>
          </a:p>
        </p:txBody>
      </p:sp>
      <p:sp>
        <p:nvSpPr>
          <p:cNvPr id="4" name="Slide Number Placeholder 3"/>
          <p:cNvSpPr>
            <a:spLocks noGrp="1"/>
          </p:cNvSpPr>
          <p:nvPr>
            <p:ph type="sldNum" sz="quarter" idx="10"/>
          </p:nvPr>
        </p:nvSpPr>
        <p:spPr/>
        <p:txBody>
          <a:bodyPr/>
          <a:lstStyle/>
          <a:p>
            <a:fld id="{141D6799-4005-461D-8F0B-793683152301}" type="slidenum">
              <a:rPr lang="zh-CN" altLang="en-US" smtClean="0"/>
              <a:t>13</a:t>
            </a:fld>
            <a:endParaRPr lang="zh-CN" altLang="en-US"/>
          </a:p>
        </p:txBody>
      </p:sp>
    </p:spTree>
    <p:extLst>
      <p:ext uri="{BB962C8B-B14F-4D97-AF65-F5344CB8AC3E}">
        <p14:creationId xmlns:p14="http://schemas.microsoft.com/office/powerpoint/2010/main" val="9171276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sz="1200" b="0" i="0" u="none" strike="noStrike" kern="1200" baseline="0" dirty="0" smtClean="0">
                <a:solidFill>
                  <a:schemeClr val="tx1"/>
                </a:solidFill>
                <a:latin typeface="+mn-lt"/>
                <a:ea typeface="+mn-ea"/>
                <a:cs typeface="+mn-cs"/>
              </a:rPr>
              <a:t>The second step is to detect whether there is food on top of the utensil.</a:t>
            </a:r>
          </a:p>
          <a:p>
            <a:endParaRPr lang="en-US" altLang="zh-CN" sz="1200" b="0" i="0" u="none" strike="noStrike" kern="1200" baseline="0" dirty="0" smtClean="0">
              <a:solidFill>
                <a:schemeClr val="tx1"/>
              </a:solidFill>
              <a:latin typeface="+mn-lt"/>
              <a:ea typeface="+mn-ea"/>
              <a:cs typeface="+mn-cs"/>
            </a:endParaRPr>
          </a:p>
          <a:p>
            <a:r>
              <a:rPr lang="en-US" altLang="zh-CN" sz="1200" b="0" i="0" u="none" strike="noStrike" kern="1200" baseline="0" dirty="0" smtClean="0">
                <a:solidFill>
                  <a:schemeClr val="tx1"/>
                </a:solidFill>
                <a:latin typeface="+mn-lt"/>
                <a:ea typeface="+mn-ea"/>
                <a:cs typeface="+mn-cs"/>
              </a:rPr>
              <a:t>We rely on NIR LEDs and photodiode for food detection. We turn on a NIR LED and continuously tracks how much light is reflected. When there is no food on the utensil, the majority of light emits into the air and little amount is reflected back to the receiver. Thus, the intensity of reflected light is low. As human eyes cannot perceive near infrared light, it will not cause any uncomfortable user experience.  When there is food on the utensil, a large portion of emitted light is reflected. Thus, the intensity of reflected light is high. </a:t>
            </a:r>
          </a:p>
          <a:p>
            <a:endParaRPr lang="en-US" altLang="zh-CN" sz="1200" b="0" i="0" u="none" strike="noStrike" kern="1200" baseline="0" dirty="0" smtClean="0">
              <a:solidFill>
                <a:schemeClr val="tx1"/>
              </a:solidFill>
              <a:latin typeface="+mn-lt"/>
              <a:ea typeface="+mn-ea"/>
              <a:cs typeface="+mn-cs"/>
            </a:endParaRPr>
          </a:p>
          <a:p>
            <a:endParaRPr lang="zh-CN" altLang="en-US" dirty="0"/>
          </a:p>
        </p:txBody>
      </p:sp>
      <p:sp>
        <p:nvSpPr>
          <p:cNvPr id="4" name="Slide Number Placeholder 3"/>
          <p:cNvSpPr>
            <a:spLocks noGrp="1"/>
          </p:cNvSpPr>
          <p:nvPr>
            <p:ph type="sldNum" sz="quarter" idx="10"/>
          </p:nvPr>
        </p:nvSpPr>
        <p:spPr/>
        <p:txBody>
          <a:bodyPr/>
          <a:lstStyle/>
          <a:p>
            <a:fld id="{141D6799-4005-461D-8F0B-793683152301}" type="slidenum">
              <a:rPr lang="zh-CN" altLang="en-US" smtClean="0"/>
              <a:t>14</a:t>
            </a:fld>
            <a:endParaRPr lang="zh-CN" altLang="en-US"/>
          </a:p>
        </p:txBody>
      </p:sp>
    </p:spTree>
    <p:extLst>
      <p:ext uri="{BB962C8B-B14F-4D97-AF65-F5344CB8AC3E}">
        <p14:creationId xmlns:p14="http://schemas.microsoft.com/office/powerpoint/2010/main" val="35673604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smtClean="0"/>
              <a:t>To validate this, w</a:t>
            </a:r>
            <a:r>
              <a:rPr lang="en-US" altLang="zh-CN" sz="1200" b="0" i="0" u="none" strike="noStrike" kern="1200" baseline="0" dirty="0" smtClean="0">
                <a:solidFill>
                  <a:schemeClr val="tx1"/>
                </a:solidFill>
                <a:latin typeface="+mn-lt"/>
                <a:ea typeface="+mn-ea"/>
                <a:cs typeface="+mn-cs"/>
              </a:rPr>
              <a:t>e test under three ambient light conditions: indoor environment with no light, indoor environment with fluorescent lights on, and under sunlight. We keep the utensil empty. As we have canceled the interference of ambient light, the reading is rather stable. The values fall within a small range. </a:t>
            </a:r>
          </a:p>
          <a:p>
            <a:endParaRPr lang="en-US" altLang="zh-CN" sz="1200" b="0" i="0" u="none" strike="noStrike" kern="1200" baseline="0" dirty="0" smtClean="0">
              <a:solidFill>
                <a:schemeClr val="tx1"/>
              </a:solidFill>
              <a:latin typeface="+mn-lt"/>
              <a:ea typeface="+mn-ea"/>
              <a:cs typeface="+mn-cs"/>
            </a:endParaRPr>
          </a:p>
          <a:p>
            <a:r>
              <a:rPr lang="en-US" altLang="zh-CN" sz="1200" b="0" i="0" u="none" strike="noStrike" kern="1200" baseline="0" dirty="0" smtClean="0">
                <a:solidFill>
                  <a:schemeClr val="tx1"/>
                </a:solidFill>
                <a:latin typeface="+mn-lt"/>
                <a:ea typeface="+mn-ea"/>
                <a:cs typeface="+mn-cs"/>
              </a:rPr>
              <a:t>We also put 20 types of foods on the utensil and conduct the test under the same environments. In this case, the values spread out over the range and are dependent on the food ingredients. </a:t>
            </a:r>
          </a:p>
          <a:p>
            <a:endParaRPr lang="en-US" altLang="zh-CN" sz="1200" b="0" i="0" u="none" strike="noStrike" kern="1200" baseline="0" dirty="0" smtClean="0">
              <a:solidFill>
                <a:schemeClr val="tx1"/>
              </a:solidFill>
              <a:latin typeface="+mn-lt"/>
              <a:ea typeface="+mn-ea"/>
              <a:cs typeface="+mn-cs"/>
            </a:endParaRPr>
          </a:p>
          <a:p>
            <a:r>
              <a:rPr lang="en-US" altLang="zh-CN" sz="1200" b="0" i="0" u="none" strike="noStrike" kern="1200" baseline="0" dirty="0" smtClean="0">
                <a:solidFill>
                  <a:schemeClr val="tx1"/>
                </a:solidFill>
                <a:latin typeface="+mn-lt"/>
                <a:ea typeface="+mn-ea"/>
                <a:cs typeface="+mn-cs"/>
              </a:rPr>
              <a:t>We further perform t-test on these two sets of data. We get P &lt; 0:001, indicating statistically highly significant difference between the two data sets. Thus, we can set a threshold Tl to discriminate these two cases.</a:t>
            </a:r>
            <a:endParaRPr lang="zh-CN" altLang="en-US" dirty="0"/>
          </a:p>
        </p:txBody>
      </p:sp>
      <p:sp>
        <p:nvSpPr>
          <p:cNvPr id="4" name="Slide Number Placeholder 3"/>
          <p:cNvSpPr>
            <a:spLocks noGrp="1"/>
          </p:cNvSpPr>
          <p:nvPr>
            <p:ph type="sldNum" sz="quarter" idx="10"/>
          </p:nvPr>
        </p:nvSpPr>
        <p:spPr/>
        <p:txBody>
          <a:bodyPr/>
          <a:lstStyle/>
          <a:p>
            <a:fld id="{141D6799-4005-461D-8F0B-793683152301}" type="slidenum">
              <a:rPr lang="zh-CN" altLang="en-US" smtClean="0"/>
              <a:t>15</a:t>
            </a:fld>
            <a:endParaRPr lang="zh-CN" altLang="en-US"/>
          </a:p>
        </p:txBody>
      </p:sp>
    </p:spTree>
    <p:extLst>
      <p:ext uri="{BB962C8B-B14F-4D97-AF65-F5344CB8AC3E}">
        <p14:creationId xmlns:p14="http://schemas.microsoft.com/office/powerpoint/2010/main" val="11741732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Here we show</a:t>
            </a:r>
            <a:r>
              <a:rPr lang="en-US" altLang="zh-CN" baseline="0" dirty="0"/>
              <a:t> the overall processing steps.</a:t>
            </a:r>
          </a:p>
          <a:p>
            <a:endParaRPr lang="en-US" altLang="zh-CN" baseline="0" dirty="0"/>
          </a:p>
          <a:p>
            <a:r>
              <a:rPr lang="en-US" altLang="zh-CN" baseline="0" dirty="0"/>
              <a:t>The spoon will continuously detect whether there is food on top. When it detects food, it will start turning on the LED one by one. Under every lighting condition, we will extract features and then build Random Forest model for food recognition. </a:t>
            </a:r>
            <a:r>
              <a:rPr lang="en-US" altLang="zh-CN" baseline="0" dirty="0" smtClean="0"/>
              <a:t> We choose Random Forest model because it outperforms other popular classification models in our task. </a:t>
            </a:r>
            <a:endParaRPr lang="zh-CN" altLang="en-US" dirty="0"/>
          </a:p>
        </p:txBody>
      </p:sp>
      <p:sp>
        <p:nvSpPr>
          <p:cNvPr id="4" name="Slide Number Placeholder 3"/>
          <p:cNvSpPr>
            <a:spLocks noGrp="1"/>
          </p:cNvSpPr>
          <p:nvPr>
            <p:ph type="sldNum" sz="quarter" idx="10"/>
          </p:nvPr>
        </p:nvSpPr>
        <p:spPr/>
        <p:txBody>
          <a:bodyPr/>
          <a:lstStyle/>
          <a:p>
            <a:fld id="{93D3AC12-281F-4036-A0B8-B694A32E9464}" type="slidenum">
              <a:rPr lang="zh-CN" altLang="en-US" smtClean="0"/>
              <a:t>16</a:t>
            </a:fld>
            <a:endParaRPr lang="zh-CN" altLang="en-US"/>
          </a:p>
        </p:txBody>
      </p:sp>
    </p:spTree>
    <p:extLst>
      <p:ext uri="{BB962C8B-B14F-4D97-AF65-F5344CB8AC3E}">
        <p14:creationId xmlns:p14="http://schemas.microsoft.com/office/powerpoint/2010/main" val="35491672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This slide shows the prototype we build. We use 3D print to fabricate a transparent</a:t>
            </a:r>
            <a:r>
              <a:rPr lang="en-US" altLang="zh-CN" baseline="0" dirty="0"/>
              <a:t> spoon. Its size is close to a normal spoon that we use everyday. </a:t>
            </a:r>
          </a:p>
          <a:p>
            <a:endParaRPr lang="en-US" altLang="zh-CN"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baseline="0" dirty="0"/>
              <a:t>We design a PCB board with 12 LEDs. The total size</a:t>
            </a:r>
            <a:r>
              <a:rPr lang="zh-CN" altLang="en-US" baseline="0" dirty="0"/>
              <a:t> </a:t>
            </a:r>
            <a:r>
              <a:rPr lang="en-US" altLang="zh-CN" baseline="0" dirty="0"/>
              <a:t>of the PCB is 2 cm^2. Among the 12 LEDs, 4 are in visible light bands and 8 are in near-infrared bands. We attach the PCB underneath the spoon.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baseline="0" dirty="0"/>
              <a:t>We show the spoon prototype, actually, it is not limited to this. The PCB can be attached to any utensils, such as glass, dishes, etc. </a:t>
            </a:r>
            <a:r>
              <a:rPr lang="en-US" altLang="zh-CN" baseline="0" dirty="0" smtClean="0"/>
              <a:t> We also build a glass prototype by attaching the PCB directly to a transparent glass. </a:t>
            </a:r>
            <a:endParaRPr lang="zh-CN" altLang="en-US" dirty="0"/>
          </a:p>
        </p:txBody>
      </p:sp>
      <p:sp>
        <p:nvSpPr>
          <p:cNvPr id="4" name="Slide Number Placeholder 3"/>
          <p:cNvSpPr>
            <a:spLocks noGrp="1"/>
          </p:cNvSpPr>
          <p:nvPr>
            <p:ph type="sldNum" sz="quarter" idx="10"/>
          </p:nvPr>
        </p:nvSpPr>
        <p:spPr/>
        <p:txBody>
          <a:bodyPr/>
          <a:lstStyle/>
          <a:p>
            <a:fld id="{93D3AC12-281F-4036-A0B8-B694A32E9464}" type="slidenum">
              <a:rPr lang="zh-CN" altLang="en-US" smtClean="0"/>
              <a:t>17</a:t>
            </a:fld>
            <a:endParaRPr lang="zh-CN" altLang="en-US"/>
          </a:p>
        </p:txBody>
      </p:sp>
    </p:spTree>
    <p:extLst>
      <p:ext uri="{BB962C8B-B14F-4D97-AF65-F5344CB8AC3E}">
        <p14:creationId xmlns:p14="http://schemas.microsoft.com/office/powerpoint/2010/main" val="30024413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smtClean="0"/>
              <a:t>Here</a:t>
            </a:r>
            <a:r>
              <a:rPr lang="en-US" altLang="zh-CN" baseline="0" dirty="0" smtClean="0"/>
              <a:t> we give the outline of our evaluation parts. We first show that the prototype we build can detect food very accurately and then show that it can recognize up to 20 types of foods. We also try to predict the nutrients in milk. Then we test the performance of the prototype in various environment and finally, we show the results for recognizing drinks using the glass prototype. </a:t>
            </a:r>
            <a:endParaRPr lang="zh-CN" altLang="en-US" dirty="0"/>
          </a:p>
        </p:txBody>
      </p:sp>
      <p:sp>
        <p:nvSpPr>
          <p:cNvPr id="4" name="Slide Number Placeholder 3"/>
          <p:cNvSpPr>
            <a:spLocks noGrp="1"/>
          </p:cNvSpPr>
          <p:nvPr>
            <p:ph type="sldNum" sz="quarter" idx="10"/>
          </p:nvPr>
        </p:nvSpPr>
        <p:spPr/>
        <p:txBody>
          <a:bodyPr/>
          <a:lstStyle/>
          <a:p>
            <a:fld id="{141D6799-4005-461D-8F0B-793683152301}" type="slidenum">
              <a:rPr lang="zh-CN" altLang="en-US" smtClean="0"/>
              <a:t>18</a:t>
            </a:fld>
            <a:endParaRPr lang="zh-CN" altLang="en-US"/>
          </a:p>
        </p:txBody>
      </p:sp>
    </p:spTree>
    <p:extLst>
      <p:ext uri="{BB962C8B-B14F-4D97-AF65-F5344CB8AC3E}">
        <p14:creationId xmlns:p14="http://schemas.microsoft.com/office/powerpoint/2010/main" val="13851374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sz="1200" b="0" i="0" u="none" strike="noStrike" kern="1200" baseline="0" dirty="0" smtClean="0">
                <a:solidFill>
                  <a:schemeClr val="tx1"/>
                </a:solidFill>
                <a:latin typeface="+mn-lt"/>
                <a:ea typeface="+mn-ea"/>
                <a:cs typeface="+mn-cs"/>
              </a:rPr>
              <a:t>We do the experiments under four lighting conditions: indoor environment with lights off on a rainy day, indoor environment with a fluorescent light on, indoor environment with an LED lamp on, natural sunlight on a sunny day.</a:t>
            </a:r>
          </a:p>
          <a:p>
            <a:endParaRPr lang="en-US" altLang="zh-CN" sz="1200" b="0" i="0" u="none" strike="noStrike" kern="1200" baseline="0" dirty="0" smtClean="0">
              <a:solidFill>
                <a:schemeClr val="tx1"/>
              </a:solidFill>
              <a:latin typeface="+mn-lt"/>
              <a:ea typeface="+mn-ea"/>
              <a:cs typeface="+mn-cs"/>
            </a:endParaRPr>
          </a:p>
          <a:p>
            <a:r>
              <a:rPr lang="en-US" altLang="zh-CN" sz="1200" b="0" i="0" u="none" strike="noStrike" kern="1200" baseline="0" dirty="0" smtClean="0">
                <a:solidFill>
                  <a:schemeClr val="tx1"/>
                </a:solidFill>
                <a:latin typeface="+mn-lt"/>
                <a:ea typeface="+mn-ea"/>
                <a:cs typeface="+mn-cs"/>
              </a:rPr>
              <a:t>We put the food on the spoon and see whether the prototype can detect the presence of food. We can see that the detection rates are very high.  </a:t>
            </a:r>
          </a:p>
          <a:p>
            <a:endParaRPr lang="en-US" altLang="zh-CN" sz="1200" b="0" i="0" u="none" strike="noStrike" kern="1200" baseline="0" dirty="0" smtClean="0">
              <a:solidFill>
                <a:schemeClr val="tx1"/>
              </a:solidFill>
              <a:latin typeface="+mn-lt"/>
              <a:ea typeface="+mn-ea"/>
              <a:cs typeface="+mn-cs"/>
            </a:endParaRPr>
          </a:p>
          <a:p>
            <a:r>
              <a:rPr lang="en-US" altLang="zh-CN" sz="1200" b="0" i="0" u="none" strike="noStrike" kern="1200" baseline="0" dirty="0" smtClean="0">
                <a:solidFill>
                  <a:schemeClr val="tx1"/>
                </a:solidFill>
                <a:latin typeface="+mn-lt"/>
                <a:ea typeface="+mn-ea"/>
                <a:cs typeface="+mn-cs"/>
              </a:rPr>
              <a:t>We also want to see whether Smart-U would give false positives. We put the empty spoon in each environment. During a total duration of two hours, there is no false positive. We also swing our hands over Smart-U to see whether it would trigger false alarms. We notice that only when hands are about 1 cm above the spoon, it will give the false alarm. When hands rise to 2-3cm above the spoon, Smart-U will not trigger false alarms.</a:t>
            </a:r>
            <a:endParaRPr lang="zh-CN" altLang="en-US" dirty="0"/>
          </a:p>
        </p:txBody>
      </p:sp>
      <p:sp>
        <p:nvSpPr>
          <p:cNvPr id="4" name="Slide Number Placeholder 3"/>
          <p:cNvSpPr>
            <a:spLocks noGrp="1"/>
          </p:cNvSpPr>
          <p:nvPr>
            <p:ph type="sldNum" sz="quarter" idx="10"/>
          </p:nvPr>
        </p:nvSpPr>
        <p:spPr/>
        <p:txBody>
          <a:bodyPr/>
          <a:lstStyle/>
          <a:p>
            <a:fld id="{141D6799-4005-461D-8F0B-793683152301}" type="slidenum">
              <a:rPr lang="zh-CN" altLang="en-US" smtClean="0"/>
              <a:t>19</a:t>
            </a:fld>
            <a:endParaRPr lang="zh-CN" altLang="en-US"/>
          </a:p>
        </p:txBody>
      </p:sp>
    </p:spTree>
    <p:extLst>
      <p:ext uri="{BB962C8B-B14F-4D97-AF65-F5344CB8AC3E}">
        <p14:creationId xmlns:p14="http://schemas.microsoft.com/office/powerpoint/2010/main" val="14777961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a:t>
            </a:r>
            <a:r>
              <a:rPr lang="en-US" altLang="zh-CN" dirty="0" smtClean="0"/>
              <a:t>Script]</a:t>
            </a:r>
            <a:r>
              <a:rPr lang="en-US" altLang="zh-CN" baseline="0" dirty="0" smtClean="0"/>
              <a:t> Technology has changed the way we manage our health. </a:t>
            </a:r>
          </a:p>
          <a:p>
            <a:endParaRPr lang="en-US" altLang="zh-CN" baseline="0" dirty="0"/>
          </a:p>
          <a:p>
            <a:r>
              <a:rPr lang="en-US" altLang="zh-CN" baseline="0" dirty="0"/>
              <a:t>Eat, exercise and sleep are the three important dimensions in health-care. For exercise, now we have fitness trackers that can track our activity. It can tell us our exercise intensity and heart rate during exercise. For sleep, there is wearable EEG trackers that can tell us how well we sleep and the ratio in different sleep stages.</a:t>
            </a:r>
          </a:p>
          <a:p>
            <a:endParaRPr lang="en-US" altLang="zh-CN" baseline="0" dirty="0"/>
          </a:p>
          <a:p>
            <a:r>
              <a:rPr lang="en-US" altLang="zh-CN" baseline="0" dirty="0"/>
              <a:t>However, for eating, there is no satisfactory solution yet. The common practice is to ask the users to manually input what he/she has ate. This is a very tedious process and is often inaccurate.  </a:t>
            </a:r>
          </a:p>
          <a:p>
            <a:endParaRPr lang="en-US" altLang="zh-CN" baseline="0" dirty="0"/>
          </a:p>
          <a:p>
            <a:r>
              <a:rPr lang="en-US" altLang="zh-CN" baseline="0" dirty="0"/>
              <a:t>How to achieve automatic dietary monitoring is also an opening issue in health-care.</a:t>
            </a:r>
            <a:endParaRPr lang="zh-CN" altLang="en-US" dirty="0"/>
          </a:p>
        </p:txBody>
      </p:sp>
      <p:sp>
        <p:nvSpPr>
          <p:cNvPr id="4" name="Slide Number Placeholder 3"/>
          <p:cNvSpPr>
            <a:spLocks noGrp="1"/>
          </p:cNvSpPr>
          <p:nvPr>
            <p:ph type="sldNum" sz="quarter" idx="10"/>
          </p:nvPr>
        </p:nvSpPr>
        <p:spPr/>
        <p:txBody>
          <a:bodyPr/>
          <a:lstStyle/>
          <a:p>
            <a:fld id="{93D3AC12-281F-4036-A0B8-B694A32E9464}" type="slidenum">
              <a:rPr lang="zh-CN" altLang="en-US" smtClean="0">
                <a:solidFill>
                  <a:prstClr val="black"/>
                </a:solidFill>
              </a:rPr>
              <a:pPr/>
              <a:t>2</a:t>
            </a:fld>
            <a:endParaRPr lang="zh-CN" altLang="en-US">
              <a:solidFill>
                <a:prstClr val="black"/>
              </a:solidFill>
            </a:endParaRPr>
          </a:p>
        </p:txBody>
      </p:sp>
    </p:spTree>
    <p:extLst>
      <p:ext uri="{BB962C8B-B14F-4D97-AF65-F5344CB8AC3E}">
        <p14:creationId xmlns:p14="http://schemas.microsoft.com/office/powerpoint/2010/main" val="29581103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smtClean="0"/>
              <a:t>To test the performance</a:t>
            </a:r>
            <a:r>
              <a:rPr lang="en-US" altLang="zh-CN" baseline="0" dirty="0" smtClean="0"/>
              <a:t> of food recognition</a:t>
            </a:r>
            <a:r>
              <a:rPr lang="en-US" altLang="zh-CN" dirty="0" smtClean="0"/>
              <a:t>, </a:t>
            </a:r>
            <a:r>
              <a:rPr lang="en-US" altLang="zh-CN" dirty="0"/>
              <a:t>we </a:t>
            </a:r>
            <a:r>
              <a:rPr lang="en-US" altLang="zh-CN" dirty="0" smtClean="0"/>
              <a:t>select </a:t>
            </a:r>
            <a:r>
              <a:rPr lang="en-US" altLang="zh-CN" baseline="0" dirty="0" smtClean="0"/>
              <a:t>20 </a:t>
            </a:r>
            <a:r>
              <a:rPr lang="en-US" altLang="zh-CN" baseline="0" dirty="0"/>
              <a:t>types of food </a:t>
            </a:r>
            <a:r>
              <a:rPr lang="en-US" altLang="zh-CN" sz="1200" b="0" i="0" u="none" strike="noStrike" kern="1200" baseline="0" dirty="0" smtClean="0">
                <a:solidFill>
                  <a:schemeClr val="tx1"/>
                </a:solidFill>
                <a:latin typeface="+mn-lt"/>
                <a:ea typeface="+mn-ea"/>
                <a:cs typeface="+mn-cs"/>
              </a:rPr>
              <a:t>according to the Australian Guide to Healthy Eating</a:t>
            </a:r>
            <a:r>
              <a:rPr lang="en-US" altLang="zh-CN" baseline="0" dirty="0" smtClean="0"/>
              <a:t>. </a:t>
            </a:r>
            <a:r>
              <a:rPr lang="en-US" altLang="zh-CN" baseline="0" dirty="0"/>
              <a:t>It covers the five </a:t>
            </a:r>
            <a:r>
              <a:rPr lang="en-US" altLang="zh-CN" baseline="0" dirty="0" smtClean="0"/>
              <a:t>categories </a:t>
            </a:r>
            <a:r>
              <a:rPr lang="en-US" altLang="zh-CN" sz="1200" b="0" i="0" u="none" strike="noStrike" kern="1200" baseline="0" dirty="0" smtClean="0">
                <a:solidFill>
                  <a:schemeClr val="tx1"/>
                </a:solidFill>
                <a:latin typeface="+mn-lt"/>
                <a:ea typeface="+mn-ea"/>
                <a:cs typeface="+mn-cs"/>
              </a:rPr>
              <a:t>in the food selection guide</a:t>
            </a:r>
            <a:r>
              <a:rPr lang="en-US" altLang="zh-CN" baseline="0" dirty="0" smtClean="0"/>
              <a:t>. </a:t>
            </a:r>
            <a:endParaRPr lang="en-US" altLang="zh-CN" dirty="0"/>
          </a:p>
          <a:p>
            <a:endParaRPr lang="en-US" altLang="zh-CN" dirty="0"/>
          </a:p>
          <a:p>
            <a:r>
              <a:rPr lang="en-US" altLang="zh-CN" dirty="0" smtClean="0"/>
              <a:t>The</a:t>
            </a:r>
            <a:r>
              <a:rPr lang="en-US" altLang="zh-CN" baseline="0" dirty="0" smtClean="0"/>
              <a:t> confusion matrix shows the overall accuracy. </a:t>
            </a:r>
            <a:r>
              <a:rPr lang="en-US" altLang="zh-CN" dirty="0" smtClean="0"/>
              <a:t>The</a:t>
            </a:r>
            <a:r>
              <a:rPr lang="en-US" altLang="zh-CN" baseline="0" dirty="0" smtClean="0"/>
              <a:t> </a:t>
            </a:r>
            <a:r>
              <a:rPr lang="en-US" altLang="zh-CN" baseline="0" dirty="0"/>
              <a:t>spoon can recognize foods with above 93% accuracy. The confusion comes from very similar food pairs, such as pork and </a:t>
            </a:r>
            <a:r>
              <a:rPr lang="en-US" altLang="zh-CN" baseline="0" dirty="0" smtClean="0"/>
              <a:t>beef. Here we show a picture of the food samples we used in the experiment. They </a:t>
            </a:r>
            <a:r>
              <a:rPr lang="en-US" altLang="zh-CN" baseline="0" dirty="0"/>
              <a:t>are from the same food category and have a lot of similarities in both appearance and nutrition. </a:t>
            </a:r>
            <a:endParaRPr lang="zh-CN" altLang="en-US" dirty="0"/>
          </a:p>
        </p:txBody>
      </p:sp>
      <p:sp>
        <p:nvSpPr>
          <p:cNvPr id="4" name="Slide Number Placeholder 3"/>
          <p:cNvSpPr>
            <a:spLocks noGrp="1"/>
          </p:cNvSpPr>
          <p:nvPr>
            <p:ph type="sldNum" sz="quarter" idx="10"/>
          </p:nvPr>
        </p:nvSpPr>
        <p:spPr/>
        <p:txBody>
          <a:bodyPr/>
          <a:lstStyle/>
          <a:p>
            <a:fld id="{93D3AC12-281F-4036-A0B8-B694A32E9464}" type="slidenum">
              <a:rPr lang="zh-CN" altLang="en-US" smtClean="0"/>
              <a:t>20</a:t>
            </a:fld>
            <a:endParaRPr lang="zh-CN" altLang="en-US"/>
          </a:p>
        </p:txBody>
      </p:sp>
    </p:spTree>
    <p:extLst>
      <p:ext uri="{BB962C8B-B14F-4D97-AF65-F5344CB8AC3E}">
        <p14:creationId xmlns:p14="http://schemas.microsoft.com/office/powerpoint/2010/main" val="19024169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We also test the performance under different lighting condition</a:t>
            </a:r>
            <a:r>
              <a:rPr lang="en-US" altLang="zh-CN" baseline="0" dirty="0"/>
              <a:t>s and different room/food temperatures.  Results show that its performance is robust across different testing conditions. </a:t>
            </a:r>
            <a:endParaRPr lang="zh-CN" altLang="en-US" dirty="0"/>
          </a:p>
        </p:txBody>
      </p:sp>
      <p:sp>
        <p:nvSpPr>
          <p:cNvPr id="4" name="Slide Number Placeholder 3"/>
          <p:cNvSpPr>
            <a:spLocks noGrp="1"/>
          </p:cNvSpPr>
          <p:nvPr>
            <p:ph type="sldNum" sz="quarter" idx="10"/>
          </p:nvPr>
        </p:nvSpPr>
        <p:spPr/>
        <p:txBody>
          <a:bodyPr/>
          <a:lstStyle/>
          <a:p>
            <a:fld id="{93D3AC12-281F-4036-A0B8-B694A32E9464}" type="slidenum">
              <a:rPr lang="zh-CN" altLang="en-US" smtClean="0"/>
              <a:t>21</a:t>
            </a:fld>
            <a:endParaRPr lang="zh-CN" altLang="en-US"/>
          </a:p>
        </p:txBody>
      </p:sp>
    </p:spTree>
    <p:extLst>
      <p:ext uri="{BB962C8B-B14F-4D97-AF65-F5344CB8AC3E}">
        <p14:creationId xmlns:p14="http://schemas.microsoft.com/office/powerpoint/2010/main" val="16924198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smtClean="0"/>
              <a:t>Finally, we show the performance to recognize</a:t>
            </a:r>
            <a:r>
              <a:rPr lang="en-US" altLang="zh-CN" baseline="0" dirty="0" smtClean="0"/>
              <a:t> drinks. We </a:t>
            </a:r>
            <a:r>
              <a:rPr lang="en-US" altLang="zh-CN" sz="1200" b="0" i="0" u="none" strike="noStrike" kern="1200" baseline="0" dirty="0" smtClean="0">
                <a:solidFill>
                  <a:schemeClr val="tx1"/>
                </a:solidFill>
                <a:latin typeface="+mn-lt"/>
                <a:ea typeface="+mn-ea"/>
                <a:cs typeface="+mn-cs"/>
              </a:rPr>
              <a:t>prepare 6 types of drinks. All the drinks are correctly classified except that some samples of tea are confused with water. This is because that we prepare the tea samples using a tea bag. As time goes on, the concentration of tea becomes lower and lower and finally, it is confused with water. </a:t>
            </a:r>
            <a:endParaRPr lang="zh-CN" altLang="en-US" dirty="0"/>
          </a:p>
        </p:txBody>
      </p:sp>
      <p:sp>
        <p:nvSpPr>
          <p:cNvPr id="4" name="Slide Number Placeholder 3"/>
          <p:cNvSpPr>
            <a:spLocks noGrp="1"/>
          </p:cNvSpPr>
          <p:nvPr>
            <p:ph type="sldNum" sz="quarter" idx="10"/>
          </p:nvPr>
        </p:nvSpPr>
        <p:spPr/>
        <p:txBody>
          <a:bodyPr/>
          <a:lstStyle/>
          <a:p>
            <a:fld id="{141D6799-4005-461D-8F0B-793683152301}" type="slidenum">
              <a:rPr lang="zh-CN" altLang="en-US" smtClean="0"/>
              <a:t>22</a:t>
            </a:fld>
            <a:endParaRPr lang="zh-CN" altLang="en-US"/>
          </a:p>
        </p:txBody>
      </p:sp>
    </p:spTree>
    <p:extLst>
      <p:ext uri="{BB962C8B-B14F-4D97-AF65-F5344CB8AC3E}">
        <p14:creationId xmlns:p14="http://schemas.microsoft.com/office/powerpoint/2010/main" val="118564204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We also try</a:t>
            </a:r>
            <a:r>
              <a:rPr lang="en-US" altLang="zh-CN" baseline="0" dirty="0"/>
              <a:t> to go further to look at the nutrition facts in milk. </a:t>
            </a:r>
            <a:endParaRPr lang="en-US" altLang="zh-CN"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baseline="0" dirty="0" smtClean="0"/>
          </a:p>
          <a:p>
            <a:r>
              <a:rPr lang="en-US" altLang="zh-CN" sz="1200" b="0" i="0" u="none" strike="noStrike" kern="1200" baseline="0" dirty="0" smtClean="0">
                <a:solidFill>
                  <a:schemeClr val="tx1"/>
                </a:solidFill>
                <a:latin typeface="+mn-lt"/>
                <a:ea typeface="+mn-ea"/>
                <a:cs typeface="+mn-cs"/>
              </a:rPr>
              <a:t>We buy five types of milk from a local supermarket and read their nutrition information from food package. </a:t>
            </a:r>
            <a:r>
              <a:rPr lang="en-US" altLang="zh-CN" baseline="0" dirty="0" smtClean="0"/>
              <a:t>We </a:t>
            </a:r>
            <a:r>
              <a:rPr lang="en-US" altLang="zh-CN" baseline="0" dirty="0"/>
              <a:t>build a regression model to predict protein, fat and carbohydrate /</a:t>
            </a:r>
            <a:r>
              <a:rPr lang="en-US" altLang="zh-CN" sz="1200" b="0" i="0" kern="1200" dirty="0">
                <a:solidFill>
                  <a:schemeClr val="tx1"/>
                </a:solidFill>
                <a:effectLst/>
                <a:latin typeface="+mn-lt"/>
                <a:ea typeface="+mn-ea"/>
                <a:cs typeface="+mn-cs"/>
              </a:rPr>
              <a:t>,kɑrbo'haɪdret/ </a:t>
            </a:r>
            <a:r>
              <a:rPr lang="en-US" altLang="zh-CN" baseline="0" dirty="0"/>
              <a:t>concentration </a:t>
            </a:r>
            <a:r>
              <a:rPr lang="en-US" altLang="zh-CN" baseline="0" dirty="0" smtClean="0"/>
              <a:t>in the milk. </a:t>
            </a:r>
          </a:p>
          <a:p>
            <a:endParaRPr lang="en-US" altLang="zh-CN" baseline="0" dirty="0"/>
          </a:p>
          <a:p>
            <a:r>
              <a:rPr lang="en-US" altLang="zh-CN" baseline="0" dirty="0"/>
              <a:t>The predicted value show high correlation with the ground truth. The error for protein and carbohydrate is less than 3% while the error for fat is about 8%. </a:t>
            </a:r>
            <a:endParaRPr lang="zh-CN" altLang="en-US" dirty="0"/>
          </a:p>
        </p:txBody>
      </p:sp>
      <p:sp>
        <p:nvSpPr>
          <p:cNvPr id="4" name="Slide Number Placeholder 3"/>
          <p:cNvSpPr>
            <a:spLocks noGrp="1"/>
          </p:cNvSpPr>
          <p:nvPr>
            <p:ph type="sldNum" sz="quarter" idx="10"/>
          </p:nvPr>
        </p:nvSpPr>
        <p:spPr/>
        <p:txBody>
          <a:bodyPr/>
          <a:lstStyle/>
          <a:p>
            <a:fld id="{93D3AC12-281F-4036-A0B8-B694A32E9464}" type="slidenum">
              <a:rPr lang="zh-CN" altLang="en-US" smtClean="0"/>
              <a:t>23</a:t>
            </a:fld>
            <a:endParaRPr lang="zh-CN" altLang="en-US"/>
          </a:p>
        </p:txBody>
      </p:sp>
    </p:spTree>
    <p:extLst>
      <p:ext uri="{BB962C8B-B14F-4D97-AF65-F5344CB8AC3E}">
        <p14:creationId xmlns:p14="http://schemas.microsoft.com/office/powerpoint/2010/main" val="51537671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smtClean="0"/>
              <a:t>Last,</a:t>
            </a:r>
            <a:r>
              <a:rPr lang="en-US" altLang="zh-CN" baseline="0" dirty="0" smtClean="0"/>
              <a:t> I want to discuss some remaining issues. </a:t>
            </a:r>
          </a:p>
          <a:p>
            <a:endParaRPr lang="en-US" altLang="zh-CN" baseline="0" dirty="0" smtClean="0"/>
          </a:p>
          <a:p>
            <a:r>
              <a:rPr lang="en-US" altLang="zh-CN" sz="1200" b="0" i="0" u="none" strike="noStrike" kern="1200" baseline="0" dirty="0" smtClean="0">
                <a:solidFill>
                  <a:schemeClr val="tx1"/>
                </a:solidFill>
                <a:latin typeface="+mn-lt"/>
                <a:ea typeface="+mn-ea"/>
                <a:cs typeface="+mn-cs"/>
              </a:rPr>
              <a:t>This paper mainly discuss how to recognize meal composition. We did not discuss how to estimate food amount. We note that there are two possible ways that Smart-U can be enhanced to estimate food amount. First, as Smart-U can detect whether there is food on top of the utensil, it will detect interleaving positive and negative</a:t>
            </a:r>
          </a:p>
          <a:p>
            <a:r>
              <a:rPr lang="en-US" altLang="zh-CN" sz="1200" b="0" i="0" u="none" strike="noStrike" kern="1200" baseline="0" dirty="0" smtClean="0">
                <a:solidFill>
                  <a:schemeClr val="tx1"/>
                </a:solidFill>
                <a:latin typeface="+mn-lt"/>
                <a:ea typeface="+mn-ea"/>
                <a:cs typeface="+mn-cs"/>
              </a:rPr>
              <a:t>results during the meal consumption. In the case of our spoon prototype, Smart-U can infer the number of spoon servings, which is directly related to the amount of food consumed. If Smart-U wants to be more accurate, the second approach it can take is to integrate some additional sensors. For example, it can include 3-axis accelerometer or gyroscope to track the food serving motion.</a:t>
            </a:r>
          </a:p>
          <a:p>
            <a:endParaRPr lang="en-US" altLang="zh-CN" sz="1200" b="0" i="0" u="none" strike="noStrike" kern="1200" baseline="0" dirty="0" smtClean="0">
              <a:solidFill>
                <a:schemeClr val="tx1"/>
              </a:solidFill>
              <a:latin typeface="+mn-lt"/>
              <a:ea typeface="+mn-ea"/>
              <a:cs typeface="+mn-cs"/>
            </a:endParaRPr>
          </a:p>
          <a:p>
            <a:r>
              <a:rPr lang="en-US" altLang="zh-CN" sz="1200" b="0" i="0" u="none" strike="noStrike" kern="1200" baseline="0" dirty="0" smtClean="0">
                <a:solidFill>
                  <a:schemeClr val="tx1"/>
                </a:solidFill>
                <a:latin typeface="+mn-lt"/>
                <a:ea typeface="+mn-ea"/>
                <a:cs typeface="+mn-cs"/>
              </a:rPr>
              <a:t>As for utensils, we may be concerned about whether Smart-U is safe. We require that the bottom of the utensil to be transparent. Nowadays there are many transparent and secure materials. They can be used to build the utensil prototype. As for waterproof, some utensils on the market can be washed under the water. </a:t>
            </a:r>
            <a:r>
              <a:rPr lang="en-US" altLang="zh-CN" sz="1200" b="0" i="0" u="none" strike="noStrike" kern="1200" baseline="0" dirty="0" err="1" smtClean="0">
                <a:solidFill>
                  <a:schemeClr val="tx1"/>
                </a:solidFill>
                <a:latin typeface="+mn-lt"/>
                <a:ea typeface="+mn-ea"/>
                <a:cs typeface="+mn-cs"/>
              </a:rPr>
              <a:t>SmartU</a:t>
            </a:r>
            <a:r>
              <a:rPr lang="en-US" altLang="zh-CN" sz="1200" b="0" i="0" u="none" strike="noStrike" kern="1200" baseline="0" dirty="0" smtClean="0">
                <a:solidFill>
                  <a:schemeClr val="tx1"/>
                </a:solidFill>
                <a:latin typeface="+mn-lt"/>
                <a:ea typeface="+mn-ea"/>
                <a:cs typeface="+mn-cs"/>
              </a:rPr>
              <a:t> can use the similar techniques to make it waterproof and durable. </a:t>
            </a:r>
            <a:endParaRPr lang="zh-CN" altLang="en-US" dirty="0"/>
          </a:p>
        </p:txBody>
      </p:sp>
      <p:sp>
        <p:nvSpPr>
          <p:cNvPr id="4" name="Slide Number Placeholder 3"/>
          <p:cNvSpPr>
            <a:spLocks noGrp="1"/>
          </p:cNvSpPr>
          <p:nvPr>
            <p:ph type="sldNum" sz="quarter" idx="10"/>
          </p:nvPr>
        </p:nvSpPr>
        <p:spPr/>
        <p:txBody>
          <a:bodyPr/>
          <a:lstStyle/>
          <a:p>
            <a:fld id="{141D6799-4005-461D-8F0B-793683152301}" type="slidenum">
              <a:rPr lang="zh-CN" altLang="en-US" smtClean="0"/>
              <a:t>24</a:t>
            </a:fld>
            <a:endParaRPr lang="zh-CN" altLang="en-US"/>
          </a:p>
        </p:txBody>
      </p:sp>
    </p:spTree>
    <p:extLst>
      <p:ext uri="{BB962C8B-B14F-4D97-AF65-F5344CB8AC3E}">
        <p14:creationId xmlns:p14="http://schemas.microsoft.com/office/powerpoint/2010/main" val="115085838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CN" altLang="en-US" dirty="0"/>
          </a:p>
        </p:txBody>
      </p:sp>
      <p:sp>
        <p:nvSpPr>
          <p:cNvPr id="4" name="Slide Number Placeholder 3"/>
          <p:cNvSpPr>
            <a:spLocks noGrp="1"/>
          </p:cNvSpPr>
          <p:nvPr>
            <p:ph type="sldNum" sz="quarter" idx="10"/>
          </p:nvPr>
        </p:nvSpPr>
        <p:spPr/>
        <p:txBody>
          <a:bodyPr/>
          <a:lstStyle/>
          <a:p>
            <a:fld id="{141D6799-4005-461D-8F0B-793683152301}" type="slidenum">
              <a:rPr lang="zh-CN" altLang="en-US" smtClean="0"/>
              <a:t>25</a:t>
            </a:fld>
            <a:endParaRPr lang="zh-CN" altLang="en-US"/>
          </a:p>
        </p:txBody>
      </p:sp>
    </p:spTree>
    <p:extLst>
      <p:ext uri="{BB962C8B-B14F-4D97-AF65-F5344CB8AC3E}">
        <p14:creationId xmlns:p14="http://schemas.microsoft.com/office/powerpoint/2010/main" val="424590835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CN" altLang="en-US"/>
          </a:p>
        </p:txBody>
      </p:sp>
      <p:sp>
        <p:nvSpPr>
          <p:cNvPr id="4" name="Slide Number Placeholder 3"/>
          <p:cNvSpPr>
            <a:spLocks noGrp="1"/>
          </p:cNvSpPr>
          <p:nvPr>
            <p:ph type="sldNum" sz="quarter" idx="10"/>
          </p:nvPr>
        </p:nvSpPr>
        <p:spPr/>
        <p:txBody>
          <a:bodyPr/>
          <a:lstStyle/>
          <a:p>
            <a:fld id="{93D3AC12-281F-4036-A0B8-B694A32E9464}" type="slidenum">
              <a:rPr lang="zh-CN" altLang="en-US" smtClean="0"/>
              <a:t>26</a:t>
            </a:fld>
            <a:endParaRPr lang="zh-CN" altLang="en-US"/>
          </a:p>
        </p:txBody>
      </p:sp>
    </p:spTree>
    <p:extLst>
      <p:ext uri="{BB962C8B-B14F-4D97-AF65-F5344CB8AC3E}">
        <p14:creationId xmlns:p14="http://schemas.microsoft.com/office/powerpoint/2010/main" val="3105144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Dietary</a:t>
            </a:r>
            <a:r>
              <a:rPr lang="en-US" altLang="zh-CN" baseline="0" dirty="0"/>
              <a:t> monitoring is actually to answer three questions. That is, when do we eat, how much do we eat and what do we eat</a:t>
            </a:r>
            <a:r>
              <a:rPr lang="en-US" altLang="zh-CN" baseline="0" dirty="0" smtClean="0"/>
              <a:t>.</a:t>
            </a:r>
          </a:p>
          <a:p>
            <a:endParaRPr lang="en-US" altLang="zh-CN" baseline="0" dirty="0" smtClean="0"/>
          </a:p>
          <a:p>
            <a:r>
              <a:rPr lang="en-US" altLang="zh-CN" sz="1200" b="0" i="0" u="none" strike="noStrike" kern="1200" baseline="0" dirty="0" smtClean="0">
                <a:solidFill>
                  <a:schemeClr val="tx1"/>
                </a:solidFill>
                <a:latin typeface="+mn-lt"/>
                <a:ea typeface="+mn-ea"/>
                <a:cs typeface="+mn-cs"/>
              </a:rPr>
              <a:t>With this dietary information, we can answer questions like “Does my child get enough nutrients today?” or “How much exercise is needed to burn the calories I  consumed?” Furthermore, if we can monitor food intake over a long term, it could enable doctors and nutritionists to study how chronic diseases are related to dietary habits and provide food suggestions for the population.</a:t>
            </a:r>
          </a:p>
          <a:p>
            <a:endParaRPr lang="en-US" altLang="zh-CN" sz="1200" b="0" i="0" u="none" strike="noStrike" kern="1200" baseline="0" dirty="0" smtClean="0">
              <a:solidFill>
                <a:schemeClr val="tx1"/>
              </a:solidFill>
              <a:latin typeface="+mn-lt"/>
              <a:ea typeface="+mn-ea"/>
              <a:cs typeface="+mn-cs"/>
            </a:endParaRPr>
          </a:p>
          <a:p>
            <a:r>
              <a:rPr lang="en-US" altLang="zh-CN" sz="1200" b="0" i="0" u="none" strike="noStrike" kern="1200" baseline="0" dirty="0" smtClean="0">
                <a:solidFill>
                  <a:schemeClr val="tx1"/>
                </a:solidFill>
                <a:latin typeface="+mn-lt"/>
                <a:ea typeface="+mn-ea"/>
                <a:cs typeface="+mn-cs"/>
              </a:rPr>
              <a:t>Unfortunately, it is not easy to answer these three questions, especially what the user is eating. </a:t>
            </a:r>
            <a:endParaRPr lang="en-US" altLang="zh-CN" baseline="0" dirty="0"/>
          </a:p>
          <a:p>
            <a:endParaRPr lang="en-US" altLang="zh-CN" baseline="0" dirty="0"/>
          </a:p>
        </p:txBody>
      </p:sp>
      <p:sp>
        <p:nvSpPr>
          <p:cNvPr id="4" name="Slide Number Placeholder 3"/>
          <p:cNvSpPr>
            <a:spLocks noGrp="1"/>
          </p:cNvSpPr>
          <p:nvPr>
            <p:ph type="sldNum" sz="quarter" idx="10"/>
          </p:nvPr>
        </p:nvSpPr>
        <p:spPr/>
        <p:txBody>
          <a:bodyPr/>
          <a:lstStyle/>
          <a:p>
            <a:fld id="{93D3AC12-281F-4036-A0B8-B694A32E9464}" type="slidenum">
              <a:rPr lang="zh-CN" altLang="en-US" smtClean="0"/>
              <a:t>3</a:t>
            </a:fld>
            <a:endParaRPr lang="zh-CN" altLang="en-US"/>
          </a:p>
        </p:txBody>
      </p:sp>
    </p:spTree>
    <p:extLst>
      <p:ext uri="{BB962C8B-B14F-4D97-AF65-F5344CB8AC3E}">
        <p14:creationId xmlns:p14="http://schemas.microsoft.com/office/powerpoint/2010/main" val="12615197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sz="1200" b="0" i="0" u="none" strike="noStrike" kern="1200" baseline="0" dirty="0" smtClean="0">
                <a:solidFill>
                  <a:schemeClr val="tx1"/>
                </a:solidFill>
                <a:latin typeface="+mn-lt"/>
                <a:ea typeface="+mn-ea"/>
                <a:cs typeface="+mn-cs"/>
              </a:rPr>
              <a:t>Although there are existing methods to address this issue, all of them are limited in some certain way.</a:t>
            </a:r>
          </a:p>
          <a:p>
            <a:endParaRPr lang="en-US" altLang="zh-CN" sz="1200" b="0" i="0" u="none" strike="noStrike" kern="1200" baseline="0" dirty="0" smtClean="0">
              <a:solidFill>
                <a:schemeClr val="tx1"/>
              </a:solidFill>
              <a:latin typeface="+mn-lt"/>
              <a:ea typeface="+mn-ea"/>
              <a:cs typeface="+mn-cs"/>
            </a:endParaRPr>
          </a:p>
          <a:p>
            <a:r>
              <a:rPr lang="en-US" altLang="zh-CN" sz="1200" b="0" i="0" u="none" strike="noStrike" kern="1200" baseline="0" dirty="0" smtClean="0">
                <a:solidFill>
                  <a:schemeClr val="tx1"/>
                </a:solidFill>
                <a:latin typeface="+mn-lt"/>
                <a:ea typeface="+mn-ea"/>
                <a:cs typeface="+mn-cs"/>
              </a:rPr>
              <a:t>The most popular approach is to take a photo of the food before eating. However, computer vision based approach cannot handle occlusion. In this example, it cannot tell what is inside the hamburger. Furthermore, they cannot distinguish food with similar appearance, such as they cannot distinguish between whole</a:t>
            </a:r>
          </a:p>
          <a:p>
            <a:r>
              <a:rPr lang="en-US" altLang="zh-CN" sz="1200" b="0" i="0" u="none" strike="noStrike" kern="1200" baseline="0" dirty="0" smtClean="0">
                <a:solidFill>
                  <a:schemeClr val="tx1"/>
                </a:solidFill>
                <a:latin typeface="+mn-lt"/>
                <a:ea typeface="+mn-ea"/>
                <a:cs typeface="+mn-cs"/>
              </a:rPr>
              <a:t>milk or skimmed milk.</a:t>
            </a:r>
          </a:p>
        </p:txBody>
      </p:sp>
      <p:sp>
        <p:nvSpPr>
          <p:cNvPr id="4" name="Slide Number Placeholder 3"/>
          <p:cNvSpPr>
            <a:spLocks noGrp="1"/>
          </p:cNvSpPr>
          <p:nvPr>
            <p:ph type="sldNum" sz="quarter" idx="10"/>
          </p:nvPr>
        </p:nvSpPr>
        <p:spPr/>
        <p:txBody>
          <a:bodyPr/>
          <a:lstStyle/>
          <a:p>
            <a:fld id="{141D6799-4005-461D-8F0B-793683152301}" type="slidenum">
              <a:rPr lang="zh-CN" altLang="en-US" smtClean="0"/>
              <a:t>4</a:t>
            </a:fld>
            <a:endParaRPr lang="zh-CN" altLang="en-US"/>
          </a:p>
        </p:txBody>
      </p:sp>
    </p:spTree>
    <p:extLst>
      <p:ext uri="{BB962C8B-B14F-4D97-AF65-F5344CB8AC3E}">
        <p14:creationId xmlns:p14="http://schemas.microsoft.com/office/powerpoint/2010/main" val="2462048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sz="1200" b="0" i="0" u="none" strike="noStrike" kern="1200" baseline="0" dirty="0" smtClean="0">
                <a:solidFill>
                  <a:schemeClr val="tx1"/>
                </a:solidFill>
                <a:latin typeface="+mn-lt"/>
                <a:ea typeface="+mn-ea"/>
                <a:cs typeface="+mn-cs"/>
              </a:rPr>
              <a:t>Another way to monitor food intake is to exploit the on-body sensors to track food intake gestures.  They typically detect eating-related actions (</a:t>
            </a:r>
            <a:r>
              <a:rPr lang="en-US" altLang="zh-CN" sz="1200" b="0" i="1" u="none" strike="noStrike" kern="1200" baseline="0" dirty="0" smtClean="0">
                <a:solidFill>
                  <a:schemeClr val="tx1"/>
                </a:solidFill>
                <a:latin typeface="+mn-lt"/>
                <a:ea typeface="+mn-ea"/>
                <a:cs typeface="+mn-cs"/>
              </a:rPr>
              <a:t>e.g.</a:t>
            </a:r>
            <a:r>
              <a:rPr lang="en-US" altLang="zh-CN" sz="1200" b="0" i="0" u="none" strike="noStrike" kern="1200" baseline="0" dirty="0" smtClean="0">
                <a:solidFill>
                  <a:schemeClr val="tx1"/>
                </a:solidFill>
                <a:latin typeface="+mn-lt"/>
                <a:ea typeface="+mn-ea"/>
                <a:cs typeface="+mn-cs"/>
              </a:rPr>
              <a:t>, stirring and cutting). It could detect general meal types, such as whether the user is having pizza or soup, but it is very hard to provide the detailed meal composition. </a:t>
            </a:r>
            <a:endParaRPr lang="zh-CN" altLang="en-US" dirty="0"/>
          </a:p>
        </p:txBody>
      </p:sp>
      <p:sp>
        <p:nvSpPr>
          <p:cNvPr id="4" name="Slide Number Placeholder 3"/>
          <p:cNvSpPr>
            <a:spLocks noGrp="1"/>
          </p:cNvSpPr>
          <p:nvPr>
            <p:ph type="sldNum" sz="quarter" idx="10"/>
          </p:nvPr>
        </p:nvSpPr>
        <p:spPr/>
        <p:txBody>
          <a:bodyPr/>
          <a:lstStyle/>
          <a:p>
            <a:fld id="{141D6799-4005-461D-8F0B-793683152301}" type="slidenum">
              <a:rPr lang="zh-CN" altLang="en-US" smtClean="0"/>
              <a:t>5</a:t>
            </a:fld>
            <a:endParaRPr lang="zh-CN" altLang="en-US"/>
          </a:p>
        </p:txBody>
      </p:sp>
    </p:spTree>
    <p:extLst>
      <p:ext uri="{BB962C8B-B14F-4D97-AF65-F5344CB8AC3E}">
        <p14:creationId xmlns:p14="http://schemas.microsoft.com/office/powerpoint/2010/main" val="41109575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sz="1200" b="0" i="0" u="none" strike="noStrike" kern="1200" baseline="0" dirty="0" smtClean="0">
                <a:solidFill>
                  <a:schemeClr val="tx1"/>
                </a:solidFill>
                <a:latin typeface="+mn-lt"/>
                <a:ea typeface="+mn-ea"/>
                <a:cs typeface="+mn-cs"/>
              </a:rPr>
              <a:t>In this work, we introduce Smart-U, a new method for tracking meal composition. Smart-U are utensils with food recognition capability. Smart-U does not require the users to wear any on-body devices or perform any extra actions. It recognizes what foods are consumed by the users during the intake process. Furthermore, Smart-U can work with many types of utensils, such as spoons, glasses, and dishes. It can recognize both solid and liquid foods.</a:t>
            </a:r>
            <a:endParaRPr lang="zh-CN" altLang="en-US" dirty="0"/>
          </a:p>
        </p:txBody>
      </p:sp>
      <p:sp>
        <p:nvSpPr>
          <p:cNvPr id="4" name="Slide Number Placeholder 3"/>
          <p:cNvSpPr>
            <a:spLocks noGrp="1"/>
          </p:cNvSpPr>
          <p:nvPr>
            <p:ph type="sldNum" sz="quarter" idx="10"/>
          </p:nvPr>
        </p:nvSpPr>
        <p:spPr/>
        <p:txBody>
          <a:bodyPr/>
          <a:lstStyle/>
          <a:p>
            <a:fld id="{141D6799-4005-461D-8F0B-793683152301}" type="slidenum">
              <a:rPr lang="zh-CN" altLang="en-US" smtClean="0"/>
              <a:t>6</a:t>
            </a:fld>
            <a:endParaRPr lang="zh-CN" altLang="en-US"/>
          </a:p>
        </p:txBody>
      </p:sp>
    </p:spTree>
    <p:extLst>
      <p:ext uri="{BB962C8B-B14F-4D97-AF65-F5344CB8AC3E}">
        <p14:creationId xmlns:p14="http://schemas.microsoft.com/office/powerpoint/2010/main" val="21617514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smtClean="0"/>
              <a:t>Before</a:t>
            </a:r>
            <a:r>
              <a:rPr lang="en-US" altLang="zh-CN" baseline="0" dirty="0" smtClean="0"/>
              <a:t> introducing the design details, l</a:t>
            </a:r>
            <a:r>
              <a:rPr lang="en-US" altLang="zh-CN" dirty="0" smtClean="0"/>
              <a:t>et</a:t>
            </a:r>
            <a:r>
              <a:rPr lang="en-US" altLang="zh-CN" baseline="0" dirty="0" smtClean="0"/>
              <a:t> me briefly introduce the working principle underlying the design of </a:t>
            </a:r>
            <a:r>
              <a:rPr lang="en-US" altLang="zh-CN" baseline="0" dirty="0" err="1" smtClean="0"/>
              <a:t>SmartU</a:t>
            </a:r>
            <a:r>
              <a:rPr lang="en-US" altLang="zh-CN" baseline="0" dirty="0" smtClean="0"/>
              <a:t>. </a:t>
            </a:r>
          </a:p>
          <a:p>
            <a:endParaRPr lang="en-US" altLang="zh-CN" baseline="0" dirty="0" smtClean="0"/>
          </a:p>
          <a:p>
            <a:r>
              <a:rPr lang="en-US" altLang="zh-CN" baseline="0" dirty="0" smtClean="0"/>
              <a:t>Atoms in a molecular </a:t>
            </a:r>
            <a:r>
              <a:rPr lang="en-US" altLang="zh-CN" sz="1200" b="0" i="0" kern="1200" dirty="0" smtClean="0">
                <a:solidFill>
                  <a:schemeClr val="tx1"/>
                </a:solidFill>
                <a:effectLst/>
                <a:latin typeface="+mn-lt"/>
                <a:ea typeface="+mn-ea"/>
                <a:cs typeface="+mn-cs"/>
              </a:rPr>
              <a:t>/</a:t>
            </a:r>
            <a:r>
              <a:rPr lang="en-US" altLang="zh-CN" sz="1200" b="0" i="0" kern="1200" dirty="0" err="1" smtClean="0">
                <a:solidFill>
                  <a:schemeClr val="tx1"/>
                </a:solidFill>
                <a:effectLst/>
                <a:latin typeface="+mn-lt"/>
                <a:ea typeface="+mn-ea"/>
                <a:cs typeface="+mn-cs"/>
              </a:rPr>
              <a:t>məˈlekjʊlə</a:t>
            </a:r>
            <a:r>
              <a:rPr lang="en-US" altLang="zh-CN" sz="1200" b="0" i="0" kern="1200" dirty="0" smtClean="0">
                <a:solidFill>
                  <a:schemeClr val="tx1"/>
                </a:solidFill>
                <a:effectLst/>
                <a:latin typeface="+mn-lt"/>
                <a:ea typeface="+mn-ea"/>
                <a:cs typeface="+mn-cs"/>
              </a:rPr>
              <a:t>(r)/</a:t>
            </a:r>
            <a:r>
              <a:rPr lang="en-US" altLang="zh-CN" sz="1200" b="0" i="0" u="none" strike="noStrike" kern="1200" baseline="0" dirty="0" smtClean="0">
                <a:solidFill>
                  <a:schemeClr val="tx1"/>
                </a:solidFill>
                <a:latin typeface="+mn-lt"/>
                <a:ea typeface="+mn-ea"/>
                <a:cs typeface="+mn-cs"/>
              </a:rPr>
              <a:t> </a:t>
            </a:r>
            <a:r>
              <a:rPr lang="en-US" altLang="zh-CN" baseline="0" dirty="0" smtClean="0"/>
              <a:t>is connected by chemical bonds. They can be regarded as two masses vibrating on a spring. </a:t>
            </a:r>
            <a:r>
              <a:rPr lang="en-US" altLang="zh-CN" sz="1200" b="0" i="0" u="none" strike="noStrike" kern="1200" baseline="0" dirty="0" smtClean="0">
                <a:solidFill>
                  <a:schemeClr val="tx1"/>
                </a:solidFill>
                <a:latin typeface="+mn-lt"/>
                <a:ea typeface="+mn-ea"/>
                <a:cs typeface="+mn-cs"/>
              </a:rPr>
              <a:t>Its vibration energy is defined as a quadratic function of the displacement from the equilibrium distance.  As we know that the energy of the molecular is not continuous. It can be categorized into several discrete levels. When it absorbs energy from outside world, it will transmit among these levels, jumping from one level to another level. </a:t>
            </a:r>
          </a:p>
          <a:p>
            <a:endParaRPr lang="en-US" altLang="zh-CN" sz="1200" b="0" i="0" u="none" strike="noStrike" kern="1200" baseline="0" dirty="0" smtClean="0">
              <a:solidFill>
                <a:schemeClr val="tx1"/>
              </a:solidFill>
              <a:latin typeface="+mn-lt"/>
              <a:ea typeface="+mn-ea"/>
              <a:cs typeface="+mn-cs"/>
            </a:endParaRPr>
          </a:p>
          <a:p>
            <a:r>
              <a:rPr lang="en-US" altLang="zh-CN" sz="1200" b="0" i="0" u="none" strike="noStrike" kern="1200" baseline="0" dirty="0" smtClean="0">
                <a:solidFill>
                  <a:schemeClr val="tx1"/>
                </a:solidFill>
                <a:latin typeface="+mn-lt"/>
                <a:ea typeface="+mn-ea"/>
                <a:cs typeface="+mn-cs"/>
              </a:rPr>
              <a:t>Light can be thought of as a stream of photons. The energy of a photon is inversely proportional to its wavelength. When the energy of the photon matches the differences between two levels, the molecular will absorb the energy and escalate from one level to another level. We can say that the light of this particular wavelength is absorbed by the molecular. Whether the light would be absorbed by the molecular depends both on the wavelength of light and the chemical structure of the molecular. This is the working principle of spectroscopy. </a:t>
            </a:r>
            <a:endParaRPr lang="zh-CN" altLang="en-US" dirty="0"/>
          </a:p>
        </p:txBody>
      </p:sp>
      <p:sp>
        <p:nvSpPr>
          <p:cNvPr id="4" name="Slide Number Placeholder 3"/>
          <p:cNvSpPr>
            <a:spLocks noGrp="1"/>
          </p:cNvSpPr>
          <p:nvPr>
            <p:ph type="sldNum" sz="quarter" idx="10"/>
          </p:nvPr>
        </p:nvSpPr>
        <p:spPr/>
        <p:txBody>
          <a:bodyPr/>
          <a:lstStyle/>
          <a:p>
            <a:fld id="{141D6799-4005-461D-8F0B-793683152301}" type="slidenum">
              <a:rPr lang="zh-CN" altLang="en-US" smtClean="0"/>
              <a:t>7</a:t>
            </a:fld>
            <a:endParaRPr lang="zh-CN" altLang="en-US"/>
          </a:p>
        </p:txBody>
      </p:sp>
    </p:spTree>
    <p:extLst>
      <p:ext uri="{BB962C8B-B14F-4D97-AF65-F5344CB8AC3E}">
        <p14:creationId xmlns:p14="http://schemas.microsoft.com/office/powerpoint/2010/main" val="25023956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smtClean="0"/>
              <a:t>The big advantage of spectroscopy is that </a:t>
            </a:r>
            <a:r>
              <a:rPr lang="en-US" altLang="zh-CN" baseline="0" dirty="0" smtClean="0"/>
              <a:t>it </a:t>
            </a:r>
            <a:r>
              <a:rPr lang="en-US" altLang="zh-CN" baseline="0" dirty="0"/>
              <a:t>can analyze food without damaging it. </a:t>
            </a:r>
          </a:p>
          <a:p>
            <a:endParaRPr lang="en-US" altLang="zh-CN" baseline="0" dirty="0"/>
          </a:p>
          <a:p>
            <a:r>
              <a:rPr lang="en-US" altLang="zh-CN" baseline="0" dirty="0"/>
              <a:t>In a conventional spectroscopy system,  the light is dispersed by a grating. After the grating, we use a slit to let only one wavelength of light pass at each time. By either rotating the grating or move the slit, we can let different wavelengths of light pass through the food sample. In this way, we can get a light spectrum. The x-axis is the light wavelength, the y-axis represents how much light is absorbed at this wavelength. </a:t>
            </a:r>
          </a:p>
          <a:p>
            <a:endParaRPr lang="en-US" altLang="zh-CN" baseline="0" dirty="0"/>
          </a:p>
          <a:p>
            <a:r>
              <a:rPr lang="en-US" altLang="zh-CN" baseline="0" dirty="0"/>
              <a:t>However, the conventional spectroscopy system is usually bulky. It can not be fit into a daily utensil. To make it small, we replace the light source with an LED array. On the LED array, there are a number of LEDs. Each time, we will turn on one LED. By </a:t>
            </a:r>
            <a:r>
              <a:rPr lang="en-US" altLang="zh-CN" baseline="0" dirty="0" smtClean="0"/>
              <a:t>switching </a:t>
            </a:r>
            <a:r>
              <a:rPr lang="en-US" altLang="zh-CN" baseline="0" dirty="0"/>
              <a:t>over all the LEDs, we can get a discrete light </a:t>
            </a:r>
            <a:r>
              <a:rPr lang="en-US" altLang="zh-CN" baseline="0" dirty="0" smtClean="0"/>
              <a:t>spectrum in this way.</a:t>
            </a:r>
            <a:endParaRPr lang="zh-CN" altLang="en-US" dirty="0"/>
          </a:p>
        </p:txBody>
      </p:sp>
      <p:sp>
        <p:nvSpPr>
          <p:cNvPr id="4" name="Slide Number Placeholder 3"/>
          <p:cNvSpPr>
            <a:spLocks noGrp="1"/>
          </p:cNvSpPr>
          <p:nvPr>
            <p:ph type="sldNum" sz="quarter" idx="10"/>
          </p:nvPr>
        </p:nvSpPr>
        <p:spPr/>
        <p:txBody>
          <a:bodyPr/>
          <a:lstStyle/>
          <a:p>
            <a:fld id="{93D3AC12-281F-4036-A0B8-B694A32E9464}" type="slidenum">
              <a:rPr lang="zh-CN" altLang="en-US" smtClean="0"/>
              <a:t>8</a:t>
            </a:fld>
            <a:endParaRPr lang="zh-CN" altLang="en-US"/>
          </a:p>
        </p:txBody>
      </p:sp>
    </p:spTree>
    <p:extLst>
      <p:ext uri="{BB962C8B-B14F-4D97-AF65-F5344CB8AC3E}">
        <p14:creationId xmlns:p14="http://schemas.microsoft.com/office/powerpoint/2010/main" val="9892167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smtClean="0"/>
              <a:t>Now let me introduce</a:t>
            </a:r>
            <a:r>
              <a:rPr lang="en-US" altLang="zh-CN" baseline="0" dirty="0" smtClean="0"/>
              <a:t> the design details of </a:t>
            </a:r>
            <a:r>
              <a:rPr lang="en-US" altLang="zh-CN" baseline="0" dirty="0" err="1" smtClean="0"/>
              <a:t>SmartU</a:t>
            </a:r>
            <a:r>
              <a:rPr lang="en-US" altLang="zh-CN" baseline="0" dirty="0" smtClean="0"/>
              <a:t>.</a:t>
            </a:r>
          </a:p>
          <a:p>
            <a:endParaRPr lang="en-US" altLang="zh-CN" baseline="0" dirty="0" smtClean="0"/>
          </a:p>
          <a:p>
            <a:r>
              <a:rPr lang="en-US" altLang="zh-CN" baseline="0" dirty="0" smtClean="0"/>
              <a:t>On a two square centimeter PCB, we place 12 LEDs. We include four visible light LEDs. </a:t>
            </a:r>
            <a:r>
              <a:rPr lang="en-US" altLang="zh-CN" sz="1200" b="0" i="0" u="none" strike="noStrike" kern="1200" baseline="0" dirty="0" smtClean="0">
                <a:solidFill>
                  <a:schemeClr val="tx1"/>
                </a:solidFill>
                <a:latin typeface="+mn-lt"/>
                <a:ea typeface="+mn-ea"/>
                <a:cs typeface="+mn-cs"/>
              </a:rPr>
              <a:t>They are red, blue, green and amber. As many commercial NIR spectrometers cover the wavelength ranging from 900 to 1700 nm, we select 8 off-the-shelf LEDs spreading out in this range.</a:t>
            </a:r>
            <a:endParaRPr lang="zh-CN" altLang="en-US" dirty="0"/>
          </a:p>
        </p:txBody>
      </p:sp>
      <p:sp>
        <p:nvSpPr>
          <p:cNvPr id="4" name="Slide Number Placeholder 3"/>
          <p:cNvSpPr>
            <a:spLocks noGrp="1"/>
          </p:cNvSpPr>
          <p:nvPr>
            <p:ph type="sldNum" sz="quarter" idx="10"/>
          </p:nvPr>
        </p:nvSpPr>
        <p:spPr/>
        <p:txBody>
          <a:bodyPr/>
          <a:lstStyle/>
          <a:p>
            <a:fld id="{141D6799-4005-461D-8F0B-793683152301}" type="slidenum">
              <a:rPr lang="zh-CN" altLang="en-US" smtClean="0"/>
              <a:t>9</a:t>
            </a:fld>
            <a:endParaRPr lang="zh-CN" altLang="en-US"/>
          </a:p>
        </p:txBody>
      </p:sp>
    </p:spTree>
    <p:extLst>
      <p:ext uri="{BB962C8B-B14F-4D97-AF65-F5344CB8AC3E}">
        <p14:creationId xmlns:p14="http://schemas.microsoft.com/office/powerpoint/2010/main" val="30103222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ltLang="zh-CN" smtClean="0"/>
              <a:t>Click to edit Master title style</a:t>
            </a:r>
            <a:endParaRPr lang="zh-CN" alt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ltLang="zh-CN" smtClean="0"/>
              <a:t>Click to edit Master subtitle style</a:t>
            </a:r>
            <a:endParaRPr lang="zh-CN" altLang="en-US"/>
          </a:p>
        </p:txBody>
      </p:sp>
      <p:sp>
        <p:nvSpPr>
          <p:cNvPr id="4" name="Date Placeholder 3"/>
          <p:cNvSpPr>
            <a:spLocks noGrp="1"/>
          </p:cNvSpPr>
          <p:nvPr>
            <p:ph type="dt" sz="half" idx="10"/>
          </p:nvPr>
        </p:nvSpPr>
        <p:spPr/>
        <p:txBody>
          <a:bodyPr/>
          <a:lstStyle/>
          <a:p>
            <a:fld id="{9CCB2E5D-93F2-4242-8348-B8D8E444A111}" type="datetimeFigureOut">
              <a:rPr lang="zh-CN" altLang="en-US" smtClean="0"/>
              <a:t>2018/4/18</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E40BBF95-F4FB-483E-95EC-7F22CCF5C029}" type="slidenum">
              <a:rPr lang="zh-CN" altLang="en-US" smtClean="0"/>
              <a:t>‹#›</a:t>
            </a:fld>
            <a:endParaRPr lang="zh-CN" altLang="en-US"/>
          </a:p>
        </p:txBody>
      </p:sp>
    </p:spTree>
    <p:extLst>
      <p:ext uri="{BB962C8B-B14F-4D97-AF65-F5344CB8AC3E}">
        <p14:creationId xmlns:p14="http://schemas.microsoft.com/office/powerpoint/2010/main" val="204813502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ltLang="zh-CN" smtClean="0"/>
              <a:t>Click to edit Master title style</a:t>
            </a:r>
            <a:endParaRPr lang="zh-CN" alt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smtClean="0"/>
              <a:t>Click to edit Master text styles</a:t>
            </a:r>
          </a:p>
        </p:txBody>
      </p:sp>
      <p:sp>
        <p:nvSpPr>
          <p:cNvPr id="5" name="Date Placeholder 4"/>
          <p:cNvSpPr>
            <a:spLocks noGrp="1"/>
          </p:cNvSpPr>
          <p:nvPr>
            <p:ph type="dt" sz="half" idx="10"/>
          </p:nvPr>
        </p:nvSpPr>
        <p:spPr/>
        <p:txBody>
          <a:bodyPr/>
          <a:lstStyle/>
          <a:p>
            <a:fld id="{9CCB2E5D-93F2-4242-8348-B8D8E444A111}" type="datetimeFigureOut">
              <a:rPr lang="zh-CN" altLang="en-US" smtClean="0"/>
              <a:t>2018/4/18</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E40BBF95-F4FB-483E-95EC-7F22CCF5C029}" type="slidenum">
              <a:rPr lang="zh-CN" altLang="en-US" smtClean="0"/>
              <a:t>‹#›</a:t>
            </a:fld>
            <a:endParaRPr lang="zh-CN" altLang="en-US"/>
          </a:p>
        </p:txBody>
      </p:sp>
    </p:spTree>
    <p:extLst>
      <p:ext uri="{BB962C8B-B14F-4D97-AF65-F5344CB8AC3E}">
        <p14:creationId xmlns:p14="http://schemas.microsoft.com/office/powerpoint/2010/main" val="10588051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zh-CN" altLang="en-US"/>
          </a:p>
        </p:txBody>
      </p:sp>
      <p:sp>
        <p:nvSpPr>
          <p:cNvPr id="3" name="Vertical Text Placeholder 2"/>
          <p:cNvSpPr>
            <a:spLocks noGrp="1"/>
          </p:cNvSpPr>
          <p:nvPr>
            <p:ph type="body" orient="vert" idx="1"/>
          </p:nvPr>
        </p:nvSpPr>
        <p:spPr/>
        <p:txBody>
          <a:bodyPr vert="eaVert"/>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Date Placeholder 3"/>
          <p:cNvSpPr>
            <a:spLocks noGrp="1"/>
          </p:cNvSpPr>
          <p:nvPr>
            <p:ph type="dt" sz="half" idx="10"/>
          </p:nvPr>
        </p:nvSpPr>
        <p:spPr/>
        <p:txBody>
          <a:bodyPr/>
          <a:lstStyle/>
          <a:p>
            <a:fld id="{9CCB2E5D-93F2-4242-8348-B8D8E444A111}" type="datetimeFigureOut">
              <a:rPr lang="zh-CN" altLang="en-US" smtClean="0"/>
              <a:t>2018/4/18</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E40BBF95-F4FB-483E-95EC-7F22CCF5C029}" type="slidenum">
              <a:rPr lang="zh-CN" altLang="en-US" smtClean="0"/>
              <a:t>‹#›</a:t>
            </a:fld>
            <a:endParaRPr lang="zh-CN" altLang="en-US"/>
          </a:p>
        </p:txBody>
      </p:sp>
    </p:spTree>
    <p:extLst>
      <p:ext uri="{BB962C8B-B14F-4D97-AF65-F5344CB8AC3E}">
        <p14:creationId xmlns:p14="http://schemas.microsoft.com/office/powerpoint/2010/main" val="1493540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ltLang="zh-CN" smtClean="0"/>
              <a:t>Click to edit Master title style</a:t>
            </a:r>
            <a:endParaRPr lang="zh-CN" alt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Date Placeholder 3"/>
          <p:cNvSpPr>
            <a:spLocks noGrp="1"/>
          </p:cNvSpPr>
          <p:nvPr>
            <p:ph type="dt" sz="half" idx="10"/>
          </p:nvPr>
        </p:nvSpPr>
        <p:spPr/>
        <p:txBody>
          <a:bodyPr/>
          <a:lstStyle/>
          <a:p>
            <a:fld id="{9CCB2E5D-93F2-4242-8348-B8D8E444A111}" type="datetimeFigureOut">
              <a:rPr lang="zh-CN" altLang="en-US" smtClean="0"/>
              <a:t>2018/4/18</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E40BBF95-F4FB-483E-95EC-7F22CCF5C029}" type="slidenum">
              <a:rPr lang="zh-CN" altLang="en-US" smtClean="0"/>
              <a:t>‹#›</a:t>
            </a:fld>
            <a:endParaRPr lang="zh-CN" altLang="en-US"/>
          </a:p>
        </p:txBody>
      </p:sp>
    </p:spTree>
    <p:extLst>
      <p:ext uri="{BB962C8B-B14F-4D97-AF65-F5344CB8AC3E}">
        <p14:creationId xmlns:p14="http://schemas.microsoft.com/office/powerpoint/2010/main" val="869269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ltLang="zh-CN"/>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ltLang="zh-CN"/>
              <a:t>Click to edit Master subtitle style</a:t>
            </a:r>
            <a:endParaRPr lang="en-US" dirty="0"/>
          </a:p>
        </p:txBody>
      </p:sp>
      <p:sp>
        <p:nvSpPr>
          <p:cNvPr id="4" name="Date Placeholder 3"/>
          <p:cNvSpPr>
            <a:spLocks noGrp="1"/>
          </p:cNvSpPr>
          <p:nvPr>
            <p:ph type="dt" sz="half" idx="10"/>
          </p:nvPr>
        </p:nvSpPr>
        <p:spPr/>
        <p:txBody>
          <a:bodyPr/>
          <a:lstStyle/>
          <a:p>
            <a:fld id="{61A77632-25E8-4A8D-B590-D279CC847194}" type="datetime1">
              <a:rPr lang="zh-CN" altLang="en-US" smtClean="0">
                <a:solidFill>
                  <a:prstClr val="black">
                    <a:tint val="75000"/>
                  </a:prstClr>
                </a:solidFill>
              </a:rPr>
              <a:pPr/>
              <a:t>2018/4/18</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A2676D7-CC2F-472F-A839-7628BC4F150E}"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568877891"/>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863029"/>
          </a:xfrm>
          <a:solidFill>
            <a:schemeClr val="bg2">
              <a:lumMod val="50000"/>
            </a:schemeClr>
          </a:solidFill>
        </p:spPr>
        <p:txBody>
          <a:bodyPr/>
          <a:lstStyle>
            <a:lvl1pPr algn="ctr">
              <a:defRPr>
                <a:solidFill>
                  <a:schemeClr val="bg1"/>
                </a:solidFill>
              </a:defRPr>
            </a:lvl1pPr>
          </a:lstStyle>
          <a:p>
            <a:r>
              <a:rPr lang="en-US" altLang="zh-CN" dirty="0"/>
              <a:t>Click to edit Master title style</a:t>
            </a:r>
            <a:endParaRPr lang="en-US" dirty="0"/>
          </a:p>
        </p:txBody>
      </p:sp>
      <p:sp>
        <p:nvSpPr>
          <p:cNvPr id="3" name="Content Placeholder 2"/>
          <p:cNvSpPr>
            <a:spLocks noGrp="1"/>
          </p:cNvSpPr>
          <p:nvPr>
            <p:ph idx="1"/>
          </p:nvPr>
        </p:nvSpPr>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dirty="0"/>
          </a:p>
        </p:txBody>
      </p:sp>
      <p:sp>
        <p:nvSpPr>
          <p:cNvPr id="4" name="Date Placeholder 3"/>
          <p:cNvSpPr>
            <a:spLocks noGrp="1"/>
          </p:cNvSpPr>
          <p:nvPr>
            <p:ph type="dt" sz="half" idx="10"/>
          </p:nvPr>
        </p:nvSpPr>
        <p:spPr/>
        <p:txBody>
          <a:bodyPr/>
          <a:lstStyle/>
          <a:p>
            <a:fld id="{115F0102-937C-4029-95F8-B00D7217387E}" type="datetime1">
              <a:rPr lang="zh-CN" altLang="en-US" smtClean="0">
                <a:solidFill>
                  <a:prstClr val="black">
                    <a:tint val="75000"/>
                  </a:prstClr>
                </a:solidFill>
              </a:rPr>
              <a:pPr/>
              <a:t>2018/4/18</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a:xfrm>
            <a:off x="8610600" y="6228123"/>
            <a:ext cx="2743200" cy="365125"/>
          </a:xfrm>
        </p:spPr>
        <p:txBody>
          <a:bodyPr/>
          <a:lstStyle>
            <a:lvl1pPr>
              <a:defRPr sz="1800">
                <a:latin typeface="+mn-lt"/>
                <a:ea typeface="Arial Unicode MS" panose="020B0604020202020204" pitchFamily="34" charset="-122"/>
                <a:cs typeface="Arial Unicode MS" panose="020B0604020202020204" pitchFamily="34" charset="-122"/>
              </a:defRPr>
            </a:lvl1pPr>
          </a:lstStyle>
          <a:p>
            <a:fld id="{BA2676D7-CC2F-472F-A839-7628BC4F150E}" type="slidenum">
              <a:rPr lang="zh-CN" altLang="en-US" smtClean="0">
                <a:solidFill>
                  <a:prstClr val="black">
                    <a:tint val="75000"/>
                  </a:prstClr>
                </a:solidFill>
              </a:rPr>
              <a:pPr/>
              <a:t>‹#›</a:t>
            </a:fld>
            <a:endParaRPr lang="zh-CN" altLang="en-US" dirty="0">
              <a:solidFill>
                <a:prstClr val="black">
                  <a:tint val="75000"/>
                </a:prstClr>
              </a:solidFill>
            </a:endParaRPr>
          </a:p>
        </p:txBody>
      </p:sp>
      <p:sp>
        <p:nvSpPr>
          <p:cNvPr id="8" name="Title 1"/>
          <p:cNvSpPr txBox="1">
            <a:spLocks/>
          </p:cNvSpPr>
          <p:nvPr userDrawn="1"/>
        </p:nvSpPr>
        <p:spPr>
          <a:xfrm>
            <a:off x="0" y="6580909"/>
            <a:ext cx="12192000" cy="277091"/>
          </a:xfrm>
          <a:prstGeom prst="rect">
            <a:avLst/>
          </a:prstGeom>
          <a:solidFill>
            <a:schemeClr val="bg2">
              <a:lumMod val="50000"/>
            </a:schemeClr>
          </a:solidFill>
        </p:spPr>
        <p:txBody>
          <a:bodyPr vert="horz" lIns="91440" tIns="45720" rIns="91440" bIns="45720" rtlCol="0" anchor="ctr">
            <a:normAutofit fontScale="32500" lnSpcReduction="20000"/>
          </a:bodyPr>
          <a:lstStyle>
            <a:lvl1pPr algn="ctr" defTabSz="914400" rtl="0" eaLnBrk="1" latinLnBrk="0" hangingPunct="1">
              <a:lnSpc>
                <a:spcPct val="90000"/>
              </a:lnSpc>
              <a:spcBef>
                <a:spcPct val="0"/>
              </a:spcBef>
              <a:buNone/>
              <a:defRPr sz="4400" kern="1200">
                <a:solidFill>
                  <a:schemeClr val="bg1"/>
                </a:solidFill>
                <a:latin typeface="+mj-lt"/>
                <a:ea typeface="+mj-ea"/>
                <a:cs typeface="+mj-cs"/>
              </a:defRPr>
            </a:lvl1pPr>
          </a:lstStyle>
          <a:p>
            <a:endParaRPr lang="zh-CN" altLang="en-US" dirty="0">
              <a:solidFill>
                <a:prstClr val="white"/>
              </a:solidFill>
            </a:endParaRPr>
          </a:p>
        </p:txBody>
      </p:sp>
    </p:spTree>
    <p:extLst>
      <p:ext uri="{BB962C8B-B14F-4D97-AF65-F5344CB8AC3E}">
        <p14:creationId xmlns:p14="http://schemas.microsoft.com/office/powerpoint/2010/main" val="2441837495"/>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863029"/>
          </a:xfrm>
          <a:solidFill>
            <a:schemeClr val="bg2">
              <a:lumMod val="50000"/>
            </a:schemeClr>
          </a:solidFill>
        </p:spPr>
        <p:txBody>
          <a:bodyPr/>
          <a:lstStyle>
            <a:lvl1pPr algn="ctr">
              <a:defRPr>
                <a:solidFill>
                  <a:schemeClr val="bg1"/>
                </a:solidFill>
              </a:defRPr>
            </a:lvl1pPr>
          </a:lstStyle>
          <a:p>
            <a:r>
              <a:rPr lang="en-US" altLang="zh-CN" dirty="0"/>
              <a:t>Click to edit Master title style</a:t>
            </a:r>
            <a:endParaRPr lang="en-US" dirty="0"/>
          </a:p>
        </p:txBody>
      </p:sp>
      <p:sp>
        <p:nvSpPr>
          <p:cNvPr id="3" name="Content Placeholder 2"/>
          <p:cNvSpPr>
            <a:spLocks noGrp="1"/>
          </p:cNvSpPr>
          <p:nvPr>
            <p:ph idx="1"/>
          </p:nvPr>
        </p:nvSpPr>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dirty="0"/>
          </a:p>
        </p:txBody>
      </p:sp>
      <p:sp>
        <p:nvSpPr>
          <p:cNvPr id="4" name="Date Placeholder 3"/>
          <p:cNvSpPr>
            <a:spLocks noGrp="1"/>
          </p:cNvSpPr>
          <p:nvPr>
            <p:ph type="dt" sz="half" idx="10"/>
          </p:nvPr>
        </p:nvSpPr>
        <p:spPr/>
        <p:txBody>
          <a:bodyPr/>
          <a:lstStyle/>
          <a:p>
            <a:fld id="{374416DE-44FE-4C34-9B42-0E7A49436A50}" type="datetime1">
              <a:rPr lang="zh-CN" altLang="en-US" smtClean="0">
                <a:solidFill>
                  <a:prstClr val="black">
                    <a:tint val="75000"/>
                  </a:prstClr>
                </a:solidFill>
              </a:rPr>
              <a:pPr/>
              <a:t>2018/4/18</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sz="1800"/>
            </a:lvl1pPr>
          </a:lstStyle>
          <a:p>
            <a:fld id="{BA2676D7-CC2F-472F-A839-7628BC4F150E}"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516507994"/>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ltLang="zh-CN"/>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ltLang="zh-CN"/>
              <a:t>Click to edit Master text styles</a:t>
            </a:r>
          </a:p>
        </p:txBody>
      </p:sp>
      <p:sp>
        <p:nvSpPr>
          <p:cNvPr id="4" name="Date Placeholder 3"/>
          <p:cNvSpPr>
            <a:spLocks noGrp="1"/>
          </p:cNvSpPr>
          <p:nvPr>
            <p:ph type="dt" sz="half" idx="10"/>
          </p:nvPr>
        </p:nvSpPr>
        <p:spPr/>
        <p:txBody>
          <a:bodyPr/>
          <a:lstStyle/>
          <a:p>
            <a:fld id="{F68C0482-3AF1-40E1-BEFF-7B67131627E8}" type="datetime1">
              <a:rPr lang="zh-CN" altLang="en-US" smtClean="0">
                <a:solidFill>
                  <a:prstClr val="black">
                    <a:tint val="75000"/>
                  </a:prstClr>
                </a:solidFill>
              </a:rPr>
              <a:pPr/>
              <a:t>2018/4/18</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A2676D7-CC2F-472F-A839-7628BC4F150E}"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6085111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dirty="0"/>
          </a:p>
        </p:txBody>
      </p:sp>
      <p:sp>
        <p:nvSpPr>
          <p:cNvPr id="5" name="Date Placeholder 4"/>
          <p:cNvSpPr>
            <a:spLocks noGrp="1"/>
          </p:cNvSpPr>
          <p:nvPr>
            <p:ph type="dt" sz="half" idx="10"/>
          </p:nvPr>
        </p:nvSpPr>
        <p:spPr/>
        <p:txBody>
          <a:bodyPr/>
          <a:lstStyle/>
          <a:p>
            <a:fld id="{87FCA22C-E7DE-43F9-A4B3-634FC26E9A0C}" type="datetime1">
              <a:rPr lang="zh-CN" altLang="en-US" smtClean="0">
                <a:solidFill>
                  <a:prstClr val="black">
                    <a:tint val="75000"/>
                  </a:prstClr>
                </a:solidFill>
              </a:rPr>
              <a:pPr/>
              <a:t>2018/4/18</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A2676D7-CC2F-472F-A839-7628BC4F150E}"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4772523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ltLang="zh-CN"/>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dirty="0"/>
          </a:p>
        </p:txBody>
      </p:sp>
      <p:sp>
        <p:nvSpPr>
          <p:cNvPr id="7" name="Date Placeholder 6"/>
          <p:cNvSpPr>
            <a:spLocks noGrp="1"/>
          </p:cNvSpPr>
          <p:nvPr>
            <p:ph type="dt" sz="half" idx="10"/>
          </p:nvPr>
        </p:nvSpPr>
        <p:spPr/>
        <p:txBody>
          <a:bodyPr/>
          <a:lstStyle/>
          <a:p>
            <a:fld id="{E84970AF-1174-4841-A060-5FCAAD2F374C}" type="datetime1">
              <a:rPr lang="zh-CN" altLang="en-US" smtClean="0">
                <a:solidFill>
                  <a:prstClr val="black">
                    <a:tint val="75000"/>
                  </a:prstClr>
                </a:solidFill>
              </a:rPr>
              <a:pPr/>
              <a:t>2018/4/18</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A2676D7-CC2F-472F-A839-7628BC4F150E}"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1636875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a:t>Click to edit Master title style</a:t>
            </a:r>
            <a:endParaRPr lang="en-US" dirty="0"/>
          </a:p>
        </p:txBody>
      </p:sp>
      <p:sp>
        <p:nvSpPr>
          <p:cNvPr id="3" name="Date Placeholder 2"/>
          <p:cNvSpPr>
            <a:spLocks noGrp="1"/>
          </p:cNvSpPr>
          <p:nvPr>
            <p:ph type="dt" sz="half" idx="10"/>
          </p:nvPr>
        </p:nvSpPr>
        <p:spPr/>
        <p:txBody>
          <a:bodyPr/>
          <a:lstStyle/>
          <a:p>
            <a:fld id="{B17D4DEA-78CB-46A2-8ED7-BEA36310AF44}" type="datetime1">
              <a:rPr lang="zh-CN" altLang="en-US" smtClean="0">
                <a:solidFill>
                  <a:prstClr val="black">
                    <a:tint val="75000"/>
                  </a:prstClr>
                </a:solidFill>
              </a:rPr>
              <a:pPr/>
              <a:t>2018/4/18</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A2676D7-CC2F-472F-A839-7628BC4F150E}"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8456416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863029"/>
          </a:xfrm>
          <a:solidFill>
            <a:schemeClr val="bg2">
              <a:lumMod val="50000"/>
            </a:schemeClr>
          </a:solidFill>
        </p:spPr>
        <p:txBody>
          <a:bodyPr/>
          <a:lstStyle>
            <a:lvl1pPr algn="ctr">
              <a:defRPr>
                <a:solidFill>
                  <a:schemeClr val="bg1"/>
                </a:solidFill>
              </a:defRPr>
            </a:lvl1pPr>
          </a:lstStyle>
          <a:p>
            <a:r>
              <a:rPr lang="en-US" altLang="zh-CN" dirty="0"/>
              <a:t>Click to edit Master title style</a:t>
            </a:r>
            <a:endParaRPr lang="en-US" dirty="0"/>
          </a:p>
        </p:txBody>
      </p:sp>
      <p:sp>
        <p:nvSpPr>
          <p:cNvPr id="3" name="Content Placeholder 2"/>
          <p:cNvSpPr>
            <a:spLocks noGrp="1"/>
          </p:cNvSpPr>
          <p:nvPr>
            <p:ph idx="1"/>
          </p:nvPr>
        </p:nvSpPr>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dirty="0"/>
          </a:p>
        </p:txBody>
      </p:sp>
      <p:sp>
        <p:nvSpPr>
          <p:cNvPr id="4" name="Date Placeholder 3"/>
          <p:cNvSpPr>
            <a:spLocks noGrp="1"/>
          </p:cNvSpPr>
          <p:nvPr>
            <p:ph type="dt" sz="half" idx="10"/>
          </p:nvPr>
        </p:nvSpPr>
        <p:spPr/>
        <p:txBody>
          <a:bodyPr/>
          <a:lstStyle/>
          <a:p>
            <a:fld id="{115F0102-937C-4029-95F8-B00D7217387E}" type="datetime1">
              <a:rPr lang="zh-CN" altLang="en-US" smtClean="0"/>
              <a:t>2018/4/18</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a:xfrm>
            <a:off x="8610600" y="6228123"/>
            <a:ext cx="2743200" cy="365125"/>
          </a:xfrm>
        </p:spPr>
        <p:txBody>
          <a:bodyPr/>
          <a:lstStyle>
            <a:lvl1pPr>
              <a:defRPr sz="1800">
                <a:latin typeface="+mn-lt"/>
                <a:ea typeface="Arial Unicode MS" panose="020B0604020202020204" pitchFamily="34" charset="-122"/>
                <a:cs typeface="Arial Unicode MS" panose="020B0604020202020204" pitchFamily="34" charset="-122"/>
              </a:defRPr>
            </a:lvl1pPr>
          </a:lstStyle>
          <a:p>
            <a:fld id="{BA2676D7-CC2F-472F-A839-7628BC4F150E}" type="slidenum">
              <a:rPr lang="zh-CN" altLang="en-US" smtClean="0"/>
              <a:pPr/>
              <a:t>‹#›</a:t>
            </a:fld>
            <a:endParaRPr lang="zh-CN" altLang="en-US" dirty="0"/>
          </a:p>
        </p:txBody>
      </p:sp>
      <p:sp>
        <p:nvSpPr>
          <p:cNvPr id="8" name="Title 1"/>
          <p:cNvSpPr txBox="1">
            <a:spLocks/>
          </p:cNvSpPr>
          <p:nvPr userDrawn="1"/>
        </p:nvSpPr>
        <p:spPr>
          <a:xfrm>
            <a:off x="0" y="6580909"/>
            <a:ext cx="12192000" cy="277091"/>
          </a:xfrm>
          <a:prstGeom prst="rect">
            <a:avLst/>
          </a:prstGeom>
          <a:solidFill>
            <a:schemeClr val="bg2">
              <a:lumMod val="50000"/>
            </a:schemeClr>
          </a:solidFill>
        </p:spPr>
        <p:txBody>
          <a:bodyPr vert="horz" lIns="91440" tIns="45720" rIns="91440" bIns="45720" rtlCol="0" anchor="ctr">
            <a:normAutofit fontScale="32500" lnSpcReduction="20000"/>
          </a:bodyPr>
          <a:lstStyle>
            <a:lvl1pPr algn="ctr" defTabSz="914400" rtl="0" eaLnBrk="1" latinLnBrk="0" hangingPunct="1">
              <a:lnSpc>
                <a:spcPct val="90000"/>
              </a:lnSpc>
              <a:spcBef>
                <a:spcPct val="0"/>
              </a:spcBef>
              <a:buNone/>
              <a:defRPr sz="4400" kern="1200">
                <a:solidFill>
                  <a:schemeClr val="bg1"/>
                </a:solidFill>
                <a:latin typeface="+mj-lt"/>
                <a:ea typeface="+mj-ea"/>
                <a:cs typeface="+mj-cs"/>
              </a:defRPr>
            </a:lvl1pPr>
          </a:lstStyle>
          <a:p>
            <a:endParaRPr lang="zh-CN" altLang="en-US" dirty="0"/>
          </a:p>
        </p:txBody>
      </p:sp>
    </p:spTree>
    <p:extLst>
      <p:ext uri="{BB962C8B-B14F-4D97-AF65-F5344CB8AC3E}">
        <p14:creationId xmlns:p14="http://schemas.microsoft.com/office/powerpoint/2010/main" val="927229239"/>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410711-F678-4B5D-85E1-C2832739E994}" type="datetime1">
              <a:rPr lang="zh-CN" altLang="en-US" smtClean="0">
                <a:solidFill>
                  <a:prstClr val="black">
                    <a:tint val="75000"/>
                  </a:prstClr>
                </a:solidFill>
              </a:rPr>
              <a:pPr/>
              <a:t>2018/4/18</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A2676D7-CC2F-472F-A839-7628BC4F150E}"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4726942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ltLang="zh-CN"/>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a:t>Click to edit Master text styles</a:t>
            </a:r>
          </a:p>
        </p:txBody>
      </p:sp>
      <p:sp>
        <p:nvSpPr>
          <p:cNvPr id="5" name="Date Placeholder 4"/>
          <p:cNvSpPr>
            <a:spLocks noGrp="1"/>
          </p:cNvSpPr>
          <p:nvPr>
            <p:ph type="dt" sz="half" idx="10"/>
          </p:nvPr>
        </p:nvSpPr>
        <p:spPr/>
        <p:txBody>
          <a:bodyPr/>
          <a:lstStyle/>
          <a:p>
            <a:fld id="{F30F2771-B241-4D79-94F8-F3429B119FC3}" type="datetime1">
              <a:rPr lang="zh-CN" altLang="en-US" smtClean="0">
                <a:solidFill>
                  <a:prstClr val="black">
                    <a:tint val="75000"/>
                  </a:prstClr>
                </a:solidFill>
              </a:rPr>
              <a:pPr/>
              <a:t>2018/4/18</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A2676D7-CC2F-472F-A839-7628BC4F150E}"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7367493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ltLang="zh-CN"/>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zh-CN"/>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a:t>Click to edit Master text styles</a:t>
            </a:r>
          </a:p>
        </p:txBody>
      </p:sp>
      <p:sp>
        <p:nvSpPr>
          <p:cNvPr id="5" name="Date Placeholder 4"/>
          <p:cNvSpPr>
            <a:spLocks noGrp="1"/>
          </p:cNvSpPr>
          <p:nvPr>
            <p:ph type="dt" sz="half" idx="10"/>
          </p:nvPr>
        </p:nvSpPr>
        <p:spPr/>
        <p:txBody>
          <a:bodyPr/>
          <a:lstStyle/>
          <a:p>
            <a:fld id="{9AE1F48F-9EC0-47C5-87A8-9BC742C5A164}" type="datetime1">
              <a:rPr lang="zh-CN" altLang="en-US" smtClean="0">
                <a:solidFill>
                  <a:prstClr val="black">
                    <a:tint val="75000"/>
                  </a:prstClr>
                </a:solidFill>
              </a:rPr>
              <a:pPr/>
              <a:t>2018/4/18</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A2676D7-CC2F-472F-A839-7628BC4F150E}"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7474126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dirty="0"/>
          </a:p>
        </p:txBody>
      </p:sp>
      <p:sp>
        <p:nvSpPr>
          <p:cNvPr id="4" name="Date Placeholder 3"/>
          <p:cNvSpPr>
            <a:spLocks noGrp="1"/>
          </p:cNvSpPr>
          <p:nvPr>
            <p:ph type="dt" sz="half" idx="10"/>
          </p:nvPr>
        </p:nvSpPr>
        <p:spPr/>
        <p:txBody>
          <a:bodyPr/>
          <a:lstStyle/>
          <a:p>
            <a:fld id="{6F86B5BC-E3ED-4C25-9BEF-4820AA14A9C8}" type="datetime1">
              <a:rPr lang="zh-CN" altLang="en-US" smtClean="0">
                <a:solidFill>
                  <a:prstClr val="black">
                    <a:tint val="75000"/>
                  </a:prstClr>
                </a:solidFill>
              </a:rPr>
              <a:pPr/>
              <a:t>2018/4/18</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A2676D7-CC2F-472F-A839-7628BC4F150E}"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13241737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ltLang="zh-CN"/>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dirty="0"/>
          </a:p>
        </p:txBody>
      </p:sp>
      <p:sp>
        <p:nvSpPr>
          <p:cNvPr id="4" name="Date Placeholder 3"/>
          <p:cNvSpPr>
            <a:spLocks noGrp="1"/>
          </p:cNvSpPr>
          <p:nvPr>
            <p:ph type="dt" sz="half" idx="10"/>
          </p:nvPr>
        </p:nvSpPr>
        <p:spPr/>
        <p:txBody>
          <a:bodyPr/>
          <a:lstStyle/>
          <a:p>
            <a:fld id="{65770EB3-05F1-49E6-BEAA-C8C18E557F67}" type="datetime1">
              <a:rPr lang="zh-CN" altLang="en-US" smtClean="0">
                <a:solidFill>
                  <a:prstClr val="black">
                    <a:tint val="75000"/>
                  </a:prstClr>
                </a:solidFill>
              </a:rPr>
              <a:pPr/>
              <a:t>2018/4/18</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A2676D7-CC2F-472F-A839-7628BC4F150E}"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2089086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zh-CN" altLang="en-US"/>
          </a:p>
        </p:txBody>
      </p:sp>
      <p:sp>
        <p:nvSpPr>
          <p:cNvPr id="3" name="Content Placeholder 2"/>
          <p:cNvSpPr>
            <a:spLocks noGrp="1"/>
          </p:cNvSpPr>
          <p:nvPr>
            <p:ph idx="1"/>
          </p:nvPr>
        </p:nvSpPr>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Date Placeholder 3"/>
          <p:cNvSpPr>
            <a:spLocks noGrp="1"/>
          </p:cNvSpPr>
          <p:nvPr>
            <p:ph type="dt" sz="half" idx="10"/>
          </p:nvPr>
        </p:nvSpPr>
        <p:spPr/>
        <p:txBody>
          <a:bodyPr/>
          <a:lstStyle/>
          <a:p>
            <a:fld id="{9CCB2E5D-93F2-4242-8348-B8D8E444A111}" type="datetimeFigureOut">
              <a:rPr lang="zh-CN" altLang="en-US" smtClean="0"/>
              <a:t>2018/4/18</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E40BBF95-F4FB-483E-95EC-7F22CCF5C029}" type="slidenum">
              <a:rPr lang="zh-CN" altLang="en-US" smtClean="0"/>
              <a:t>‹#›</a:t>
            </a:fld>
            <a:endParaRPr lang="zh-CN" altLang="en-US"/>
          </a:p>
        </p:txBody>
      </p:sp>
    </p:spTree>
    <p:extLst>
      <p:ext uri="{BB962C8B-B14F-4D97-AF65-F5344CB8AC3E}">
        <p14:creationId xmlns:p14="http://schemas.microsoft.com/office/powerpoint/2010/main" val="97340051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ltLang="zh-CN" smtClean="0"/>
              <a:t>Click to edit Master title style</a:t>
            </a:r>
            <a:endParaRPr lang="zh-CN" alt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ltLang="zh-CN" smtClean="0"/>
              <a:t>Click to edit Master text styles</a:t>
            </a:r>
          </a:p>
        </p:txBody>
      </p:sp>
      <p:sp>
        <p:nvSpPr>
          <p:cNvPr id="4" name="Date Placeholder 3"/>
          <p:cNvSpPr>
            <a:spLocks noGrp="1"/>
          </p:cNvSpPr>
          <p:nvPr>
            <p:ph type="dt" sz="half" idx="10"/>
          </p:nvPr>
        </p:nvSpPr>
        <p:spPr/>
        <p:txBody>
          <a:bodyPr/>
          <a:lstStyle/>
          <a:p>
            <a:fld id="{9CCB2E5D-93F2-4242-8348-B8D8E444A111}" type="datetimeFigureOut">
              <a:rPr lang="zh-CN" altLang="en-US" smtClean="0"/>
              <a:t>2018/4/18</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E40BBF95-F4FB-483E-95EC-7F22CCF5C029}" type="slidenum">
              <a:rPr lang="zh-CN" altLang="en-US" smtClean="0"/>
              <a:t>‹#›</a:t>
            </a:fld>
            <a:endParaRPr lang="zh-CN" altLang="en-US"/>
          </a:p>
        </p:txBody>
      </p:sp>
    </p:spTree>
    <p:extLst>
      <p:ext uri="{BB962C8B-B14F-4D97-AF65-F5344CB8AC3E}">
        <p14:creationId xmlns:p14="http://schemas.microsoft.com/office/powerpoint/2010/main" val="264490361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zh-CN" altLang="en-US"/>
          </a:p>
        </p:txBody>
      </p:sp>
      <p:sp>
        <p:nvSpPr>
          <p:cNvPr id="3" name="Content Placeholder 2"/>
          <p:cNvSpPr>
            <a:spLocks noGrp="1"/>
          </p:cNvSpPr>
          <p:nvPr>
            <p:ph sz="half" idx="1"/>
          </p:nvPr>
        </p:nvSpPr>
        <p:spPr>
          <a:xfrm>
            <a:off x="838200" y="1825625"/>
            <a:ext cx="5181600" cy="4351338"/>
          </a:xfrm>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Content Placeholder 3"/>
          <p:cNvSpPr>
            <a:spLocks noGrp="1"/>
          </p:cNvSpPr>
          <p:nvPr>
            <p:ph sz="half" idx="2"/>
          </p:nvPr>
        </p:nvSpPr>
        <p:spPr>
          <a:xfrm>
            <a:off x="6172200" y="1825625"/>
            <a:ext cx="5181600" cy="4351338"/>
          </a:xfrm>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5" name="Date Placeholder 4"/>
          <p:cNvSpPr>
            <a:spLocks noGrp="1"/>
          </p:cNvSpPr>
          <p:nvPr>
            <p:ph type="dt" sz="half" idx="10"/>
          </p:nvPr>
        </p:nvSpPr>
        <p:spPr/>
        <p:txBody>
          <a:bodyPr/>
          <a:lstStyle/>
          <a:p>
            <a:fld id="{9CCB2E5D-93F2-4242-8348-B8D8E444A111}" type="datetimeFigureOut">
              <a:rPr lang="zh-CN" altLang="en-US" smtClean="0"/>
              <a:t>2018/4/18</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E40BBF95-F4FB-483E-95EC-7F22CCF5C029}" type="slidenum">
              <a:rPr lang="zh-CN" altLang="en-US" smtClean="0"/>
              <a:t>‹#›</a:t>
            </a:fld>
            <a:endParaRPr lang="zh-CN" altLang="en-US"/>
          </a:p>
        </p:txBody>
      </p:sp>
    </p:spTree>
    <p:extLst>
      <p:ext uri="{BB962C8B-B14F-4D97-AF65-F5344CB8AC3E}">
        <p14:creationId xmlns:p14="http://schemas.microsoft.com/office/powerpoint/2010/main" val="12121979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ltLang="zh-CN" smtClean="0"/>
              <a:t>Click to edit Master title style</a:t>
            </a:r>
            <a:endParaRPr lang="zh-CN" alt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7" name="Date Placeholder 6"/>
          <p:cNvSpPr>
            <a:spLocks noGrp="1"/>
          </p:cNvSpPr>
          <p:nvPr>
            <p:ph type="dt" sz="half" idx="10"/>
          </p:nvPr>
        </p:nvSpPr>
        <p:spPr/>
        <p:txBody>
          <a:bodyPr/>
          <a:lstStyle/>
          <a:p>
            <a:fld id="{9CCB2E5D-93F2-4242-8348-B8D8E444A111}" type="datetimeFigureOut">
              <a:rPr lang="zh-CN" altLang="en-US" smtClean="0"/>
              <a:t>2018/4/18</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E40BBF95-F4FB-483E-95EC-7F22CCF5C029}" type="slidenum">
              <a:rPr lang="zh-CN" altLang="en-US" smtClean="0"/>
              <a:t>‹#›</a:t>
            </a:fld>
            <a:endParaRPr lang="zh-CN" altLang="en-US"/>
          </a:p>
        </p:txBody>
      </p:sp>
    </p:spTree>
    <p:extLst>
      <p:ext uri="{BB962C8B-B14F-4D97-AF65-F5344CB8AC3E}">
        <p14:creationId xmlns:p14="http://schemas.microsoft.com/office/powerpoint/2010/main" val="108210831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zh-CN" altLang="en-US"/>
          </a:p>
        </p:txBody>
      </p:sp>
      <p:sp>
        <p:nvSpPr>
          <p:cNvPr id="3" name="Date Placeholder 2"/>
          <p:cNvSpPr>
            <a:spLocks noGrp="1"/>
          </p:cNvSpPr>
          <p:nvPr>
            <p:ph type="dt" sz="half" idx="10"/>
          </p:nvPr>
        </p:nvSpPr>
        <p:spPr/>
        <p:txBody>
          <a:bodyPr/>
          <a:lstStyle/>
          <a:p>
            <a:fld id="{9CCB2E5D-93F2-4242-8348-B8D8E444A111}" type="datetimeFigureOut">
              <a:rPr lang="zh-CN" altLang="en-US" smtClean="0"/>
              <a:t>2018/4/18</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E40BBF95-F4FB-483E-95EC-7F22CCF5C029}" type="slidenum">
              <a:rPr lang="zh-CN" altLang="en-US" smtClean="0"/>
              <a:t>‹#›</a:t>
            </a:fld>
            <a:endParaRPr lang="zh-CN" altLang="en-US"/>
          </a:p>
        </p:txBody>
      </p:sp>
    </p:spTree>
    <p:extLst>
      <p:ext uri="{BB962C8B-B14F-4D97-AF65-F5344CB8AC3E}">
        <p14:creationId xmlns:p14="http://schemas.microsoft.com/office/powerpoint/2010/main" val="2663443065"/>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CB2E5D-93F2-4242-8348-B8D8E444A111}" type="datetimeFigureOut">
              <a:rPr lang="zh-CN" altLang="en-US" smtClean="0"/>
              <a:t>2018/4/18</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E40BBF95-F4FB-483E-95EC-7F22CCF5C029}" type="slidenum">
              <a:rPr lang="zh-CN" altLang="en-US" smtClean="0"/>
              <a:t>‹#›</a:t>
            </a:fld>
            <a:endParaRPr lang="zh-CN" altLang="en-US"/>
          </a:p>
        </p:txBody>
      </p:sp>
    </p:spTree>
    <p:extLst>
      <p:ext uri="{BB962C8B-B14F-4D97-AF65-F5344CB8AC3E}">
        <p14:creationId xmlns:p14="http://schemas.microsoft.com/office/powerpoint/2010/main" val="34129238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ltLang="zh-CN" smtClean="0"/>
              <a:t>Click to edit Master title style</a:t>
            </a:r>
            <a:endParaRPr lang="zh-CN" alt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smtClean="0"/>
              <a:t>Click to edit Master text styles</a:t>
            </a:r>
          </a:p>
        </p:txBody>
      </p:sp>
      <p:sp>
        <p:nvSpPr>
          <p:cNvPr id="5" name="Date Placeholder 4"/>
          <p:cNvSpPr>
            <a:spLocks noGrp="1"/>
          </p:cNvSpPr>
          <p:nvPr>
            <p:ph type="dt" sz="half" idx="10"/>
          </p:nvPr>
        </p:nvSpPr>
        <p:spPr/>
        <p:txBody>
          <a:bodyPr/>
          <a:lstStyle/>
          <a:p>
            <a:fld id="{9CCB2E5D-93F2-4242-8348-B8D8E444A111}" type="datetimeFigureOut">
              <a:rPr lang="zh-CN" altLang="en-US" smtClean="0"/>
              <a:t>2018/4/18</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E40BBF95-F4FB-483E-95EC-7F22CCF5C029}" type="slidenum">
              <a:rPr lang="zh-CN" altLang="en-US" smtClean="0"/>
              <a:t>‹#›</a:t>
            </a:fld>
            <a:endParaRPr lang="zh-CN" altLang="en-US"/>
          </a:p>
        </p:txBody>
      </p:sp>
    </p:spTree>
    <p:extLst>
      <p:ext uri="{BB962C8B-B14F-4D97-AF65-F5344CB8AC3E}">
        <p14:creationId xmlns:p14="http://schemas.microsoft.com/office/powerpoint/2010/main" val="16737513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ltLang="zh-CN" smtClean="0"/>
              <a:t>Click to edit Master title style</a:t>
            </a:r>
            <a:endParaRPr lang="zh-CN" alt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CB2E5D-93F2-4242-8348-B8D8E444A111}" type="datetimeFigureOut">
              <a:rPr lang="zh-CN" altLang="en-US" smtClean="0"/>
              <a:t>2018/4/18</a:t>
            </a:fld>
            <a:endParaRPr lang="zh-CN"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0BBF95-F4FB-483E-95EC-7F22CCF5C029}" type="slidenum">
              <a:rPr lang="zh-CN" altLang="en-US" smtClean="0"/>
              <a:t>‹#›</a:t>
            </a:fld>
            <a:endParaRPr lang="zh-CN" altLang="en-US"/>
          </a:p>
        </p:txBody>
      </p:sp>
    </p:spTree>
    <p:extLst>
      <p:ext uri="{BB962C8B-B14F-4D97-AF65-F5344CB8AC3E}">
        <p14:creationId xmlns:p14="http://schemas.microsoft.com/office/powerpoint/2010/main" val="3735116638"/>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ltLang="zh-CN"/>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527394-43B8-4F9B-924B-4348E059D45C}" type="datetime1">
              <a:rPr lang="zh-CN" altLang="en-US" smtClean="0">
                <a:solidFill>
                  <a:prstClr val="black">
                    <a:tint val="75000"/>
                  </a:prstClr>
                </a:solidFill>
              </a:rPr>
              <a:pPr/>
              <a:t>2018/4/18</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2676D7-CC2F-472F-A839-7628BC4F150E}"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378818453"/>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0.tmp"/><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4.tmp"/><Relationship Id="rId5" Type="http://schemas.openxmlformats.org/officeDocument/2006/relationships/image" Target="../media/image23.tmp"/><Relationship Id="rId4" Type="http://schemas.openxmlformats.org/officeDocument/2006/relationships/image" Target="../media/image22.tmp"/></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6.emf"/></Relationships>
</file>

<file path=ppt/slides/_rels/slide1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17.xml.rels><?xml version="1.0" encoding="UTF-8" standalone="yes"?>
<Relationships xmlns="http://schemas.openxmlformats.org/package/2006/relationships"><Relationship Id="rId3" Type="http://schemas.openxmlformats.org/officeDocument/2006/relationships/image" Target="../media/image29.tmp"/><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chart" Target="../charts/chart5.xml"/></Relationships>
</file>

<file path=ppt/slides/_rels/slide2.xml.rels><?xml version="1.0" encoding="UTF-8" standalone="yes"?>
<Relationships xmlns="http://schemas.openxmlformats.org/package/2006/relationships"><Relationship Id="rId8" Type="http://schemas.openxmlformats.org/officeDocument/2006/relationships/image" Target="../media/image3.png"/><Relationship Id="rId13" Type="http://schemas.openxmlformats.org/officeDocument/2006/relationships/image" Target="../media/image8.pn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diagramColors" Target="../diagrams/colors1.xml"/><Relationship Id="rId11" Type="http://schemas.openxmlformats.org/officeDocument/2006/relationships/image" Target="../media/image6.png"/><Relationship Id="rId5" Type="http://schemas.openxmlformats.org/officeDocument/2006/relationships/diagramQuickStyle" Target="../diagrams/quickStyle1.xml"/><Relationship Id="rId10" Type="http://schemas.openxmlformats.org/officeDocument/2006/relationships/image" Target="../media/image5.png"/><Relationship Id="rId4" Type="http://schemas.openxmlformats.org/officeDocument/2006/relationships/diagramLayout" Target="../diagrams/layout1.xml"/><Relationship Id="rId9" Type="http://schemas.openxmlformats.org/officeDocument/2006/relationships/image" Target="../media/image4.png"/><Relationship Id="rId14"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image" Target="../media/image30.tmp"/><Relationship Id="rId2" Type="http://schemas.openxmlformats.org/officeDocument/2006/relationships/notesSlide" Target="../notesSlides/notesSlide20.xml"/><Relationship Id="rId1" Type="http://schemas.openxmlformats.org/officeDocument/2006/relationships/slideLayout" Target="../slideLayouts/slideLayout15.xml"/><Relationship Id="rId4" Type="http://schemas.openxmlformats.org/officeDocument/2006/relationships/image" Target="../media/image31.tmp"/></Relationships>
</file>

<file path=ppt/slides/_rels/slide21.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chart" Target="../charts/chart7.xml"/></Relationships>
</file>

<file path=ppt/slides/_rels/slide22.xml.rels><?xml version="1.0" encoding="UTF-8" standalone="yes"?>
<Relationships xmlns="http://schemas.openxmlformats.org/package/2006/relationships"><Relationship Id="rId3" Type="http://schemas.openxmlformats.org/officeDocument/2006/relationships/image" Target="../media/image32.tmp"/><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3.tmp"/><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tmp"/><Relationship Id="rId7" Type="http://schemas.openxmlformats.org/officeDocument/2006/relationships/image" Target="../media/image16.tmp"/><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tmp"/><Relationship Id="rId4" Type="http://schemas.openxmlformats.org/officeDocument/2006/relationships/image" Target="../media/image13.gif"/></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19.tmp"/><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28812" y="2327564"/>
            <a:ext cx="11292289" cy="903439"/>
          </a:xfrm>
          <a:prstGeom prst="roundRect">
            <a:avLst/>
          </a:prstGeom>
          <a:solidFill>
            <a:schemeClr val="bg2">
              <a:lumMod val="50000"/>
            </a:schemeClr>
          </a:solidFill>
        </p:spPr>
        <p:txBody>
          <a:bodyPr>
            <a:normAutofit/>
          </a:bodyPr>
          <a:lstStyle/>
          <a:p>
            <a:r>
              <a:rPr lang="en-US" altLang="zh-CN" sz="4800" dirty="0" smtClean="0">
                <a:solidFill>
                  <a:schemeClr val="bg1"/>
                </a:solidFill>
              </a:rPr>
              <a:t>Smart-U: Smart Utensils Know What You Eat</a:t>
            </a:r>
            <a:endParaRPr lang="zh-CN" altLang="en-US" sz="4800" dirty="0">
              <a:solidFill>
                <a:schemeClr val="bg1"/>
              </a:solidFill>
            </a:endParaRPr>
          </a:p>
        </p:txBody>
      </p:sp>
      <p:sp>
        <p:nvSpPr>
          <p:cNvPr id="3" name="Subtitle 2"/>
          <p:cNvSpPr>
            <a:spLocks noGrp="1"/>
          </p:cNvSpPr>
          <p:nvPr>
            <p:ph type="subTitle" idx="1"/>
          </p:nvPr>
        </p:nvSpPr>
        <p:spPr>
          <a:xfrm>
            <a:off x="1602956" y="3671757"/>
            <a:ext cx="9144000" cy="1655762"/>
          </a:xfrm>
        </p:spPr>
        <p:txBody>
          <a:bodyPr>
            <a:noAutofit/>
          </a:bodyPr>
          <a:lstStyle/>
          <a:p>
            <a:r>
              <a:rPr lang="en-US" altLang="zh-CN" sz="2800" u="sng" dirty="0" err="1"/>
              <a:t>Qianyi</a:t>
            </a:r>
            <a:r>
              <a:rPr lang="en-US" altLang="zh-CN" sz="2800" u="sng" dirty="0"/>
              <a:t> Huang</a:t>
            </a:r>
            <a:r>
              <a:rPr lang="en-US" altLang="zh-CN" sz="2800" dirty="0"/>
              <a:t>, </a:t>
            </a:r>
            <a:r>
              <a:rPr lang="en-US" altLang="zh-CN" sz="2800" dirty="0" err="1"/>
              <a:t>Zhice</a:t>
            </a:r>
            <a:r>
              <a:rPr lang="en-US" altLang="zh-CN" sz="2800" dirty="0"/>
              <a:t> Yang and Qian Zhang</a:t>
            </a:r>
          </a:p>
          <a:p>
            <a:r>
              <a:rPr lang="en-US" altLang="zh-CN" sz="2800" dirty="0"/>
              <a:t>Department of Computer Science and Engineering</a:t>
            </a:r>
          </a:p>
          <a:p>
            <a:r>
              <a:rPr lang="en-US" altLang="zh-CN" sz="2800" dirty="0"/>
              <a:t>Hong Kong University of Science and Technology</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44851" y="5551045"/>
            <a:ext cx="2522860" cy="806337"/>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8475" y="183873"/>
            <a:ext cx="4461828" cy="1075300"/>
          </a:xfrm>
          <a:prstGeom prst="rect">
            <a:avLst/>
          </a:prstGeom>
        </p:spPr>
      </p:pic>
      <p:sp>
        <p:nvSpPr>
          <p:cNvPr id="6" name="Title 1"/>
          <p:cNvSpPr txBox="1">
            <a:spLocks/>
          </p:cNvSpPr>
          <p:nvPr/>
        </p:nvSpPr>
        <p:spPr>
          <a:xfrm>
            <a:off x="0" y="6580909"/>
            <a:ext cx="12192000" cy="277091"/>
          </a:xfrm>
          <a:prstGeom prst="rect">
            <a:avLst/>
          </a:prstGeom>
          <a:solidFill>
            <a:schemeClr val="bg2">
              <a:lumMod val="50000"/>
            </a:schemeClr>
          </a:solidFill>
        </p:spPr>
        <p:txBody>
          <a:bodyPr vert="horz" lIns="91440" tIns="45720" rIns="91440" bIns="45720" rtlCol="0" anchor="ctr">
            <a:normAutofit fontScale="32500" lnSpcReduction="20000"/>
          </a:bodyPr>
          <a:lstStyle>
            <a:lvl1pPr algn="ctr" defTabSz="914400" rtl="0" eaLnBrk="1" latinLnBrk="0" hangingPunct="1">
              <a:lnSpc>
                <a:spcPct val="90000"/>
              </a:lnSpc>
              <a:spcBef>
                <a:spcPct val="0"/>
              </a:spcBef>
              <a:buNone/>
              <a:defRPr sz="4400" kern="1200">
                <a:solidFill>
                  <a:schemeClr val="bg1"/>
                </a:solidFill>
                <a:latin typeface="+mj-lt"/>
                <a:ea typeface="+mj-ea"/>
                <a:cs typeface="+mj-cs"/>
              </a:defRPr>
            </a:lvl1pPr>
          </a:lstStyle>
          <a:p>
            <a:endParaRPr lang="zh-CN" altLang="en-US" dirty="0"/>
          </a:p>
        </p:txBody>
      </p:sp>
    </p:spTree>
    <p:extLst>
      <p:ext uri="{BB962C8B-B14F-4D97-AF65-F5344CB8AC3E}">
        <p14:creationId xmlns:p14="http://schemas.microsoft.com/office/powerpoint/2010/main" val="27215933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a:t>Lighting Patterns</a:t>
            </a:r>
            <a:endParaRPr lang="zh-CN" altLang="en-US" dirty="0"/>
          </a:p>
        </p:txBody>
      </p:sp>
      <p:sp>
        <p:nvSpPr>
          <p:cNvPr id="3" name="Content Placeholder 2"/>
          <p:cNvSpPr>
            <a:spLocks noGrp="1"/>
          </p:cNvSpPr>
          <p:nvPr>
            <p:ph idx="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BA2676D7-CC2F-472F-A839-7628BC4F150E}" type="slidenum">
              <a:rPr lang="zh-CN" altLang="en-US" smtClean="0"/>
              <a:t>10</a:t>
            </a:fld>
            <a:endParaRPr lang="zh-CN" altLang="en-US"/>
          </a:p>
        </p:txBody>
      </p:sp>
      <p:graphicFrame>
        <p:nvGraphicFramePr>
          <p:cNvPr id="12" name="Chart 11"/>
          <p:cNvGraphicFramePr>
            <a:graphicFrameLocks/>
          </p:cNvGraphicFramePr>
          <p:nvPr>
            <p:extLst/>
          </p:nvPr>
        </p:nvGraphicFramePr>
        <p:xfrm>
          <a:off x="1458685" y="2593910"/>
          <a:ext cx="9274629" cy="3634213"/>
        </p:xfrm>
        <a:graphic>
          <a:graphicData uri="http://schemas.openxmlformats.org/drawingml/2006/chart">
            <c:chart xmlns:c="http://schemas.openxmlformats.org/drawingml/2006/chart" xmlns:r="http://schemas.openxmlformats.org/officeDocument/2006/relationships" r:id="rId3"/>
          </a:graphicData>
        </a:graphic>
      </p:graphicFrame>
      <p:cxnSp>
        <p:nvCxnSpPr>
          <p:cNvPr id="14" name="Straight Arrow Connector 13"/>
          <p:cNvCxnSpPr/>
          <p:nvPr/>
        </p:nvCxnSpPr>
        <p:spPr>
          <a:xfrm>
            <a:off x="1639614" y="2774731"/>
            <a:ext cx="4351283" cy="15766"/>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sp>
        <p:nvSpPr>
          <p:cNvPr id="15" name="TextBox 14"/>
          <p:cNvSpPr txBox="1"/>
          <p:nvPr/>
        </p:nvSpPr>
        <p:spPr>
          <a:xfrm>
            <a:off x="2033752" y="2147996"/>
            <a:ext cx="3957145" cy="523220"/>
          </a:xfrm>
          <a:prstGeom prst="rect">
            <a:avLst/>
          </a:prstGeom>
          <a:noFill/>
        </p:spPr>
        <p:txBody>
          <a:bodyPr wrap="square" rtlCol="0">
            <a:spAutoFit/>
          </a:bodyPr>
          <a:lstStyle/>
          <a:p>
            <a:pPr algn="ctr"/>
            <a:r>
              <a:rPr lang="en-US" altLang="zh-CN" sz="2800" dirty="0"/>
              <a:t>Change Frequencies</a:t>
            </a:r>
            <a:endParaRPr lang="zh-CN" altLang="en-US" sz="2800" dirty="0"/>
          </a:p>
        </p:txBody>
      </p:sp>
      <p:cxnSp>
        <p:nvCxnSpPr>
          <p:cNvPr id="17" name="Straight Connector 16"/>
          <p:cNvCxnSpPr/>
          <p:nvPr/>
        </p:nvCxnSpPr>
        <p:spPr>
          <a:xfrm>
            <a:off x="1639614" y="1986455"/>
            <a:ext cx="0" cy="3389586"/>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18" name="Straight Connector 17"/>
          <p:cNvCxnSpPr/>
          <p:nvPr/>
        </p:nvCxnSpPr>
        <p:spPr>
          <a:xfrm>
            <a:off x="5990897" y="1986455"/>
            <a:ext cx="0" cy="3389586"/>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19" name="Straight Arrow Connector 18"/>
          <p:cNvCxnSpPr/>
          <p:nvPr/>
        </p:nvCxnSpPr>
        <p:spPr>
          <a:xfrm>
            <a:off x="5990896" y="2774731"/>
            <a:ext cx="4508937" cy="15766"/>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sp>
        <p:nvSpPr>
          <p:cNvPr id="20" name="TextBox 19"/>
          <p:cNvSpPr txBox="1"/>
          <p:nvPr/>
        </p:nvSpPr>
        <p:spPr>
          <a:xfrm>
            <a:off x="6385034" y="2147996"/>
            <a:ext cx="3957145" cy="523220"/>
          </a:xfrm>
          <a:prstGeom prst="rect">
            <a:avLst/>
          </a:prstGeom>
          <a:noFill/>
        </p:spPr>
        <p:txBody>
          <a:bodyPr wrap="square" rtlCol="0">
            <a:spAutoFit/>
          </a:bodyPr>
          <a:lstStyle/>
          <a:p>
            <a:pPr algn="ctr"/>
            <a:r>
              <a:rPr lang="en-US" altLang="zh-CN" sz="2800" dirty="0"/>
              <a:t>Change Duty Cycles</a:t>
            </a:r>
            <a:endParaRPr lang="zh-CN" altLang="en-US" sz="2800" dirty="0"/>
          </a:p>
        </p:txBody>
      </p:sp>
      <p:cxnSp>
        <p:nvCxnSpPr>
          <p:cNvPr id="22" name="Straight Connector 21"/>
          <p:cNvCxnSpPr/>
          <p:nvPr/>
        </p:nvCxnSpPr>
        <p:spPr>
          <a:xfrm>
            <a:off x="10499834" y="1986455"/>
            <a:ext cx="0" cy="3389586"/>
          </a:xfrm>
          <a:prstGeom prst="line">
            <a:avLst/>
          </a:prstGeom>
          <a:ln>
            <a:prstDash val="dash"/>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28170093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graphicEl>
                                              <a:chart seriesIdx="-3" categoryIdx="-3" bldStep="gridLegend"/>
                                            </p:graphicEl>
                                          </p:spTgt>
                                        </p:tgtEl>
                                        <p:attrNameLst>
                                          <p:attrName>style.visibility</p:attrName>
                                        </p:attrNameLst>
                                      </p:cBhvr>
                                      <p:to>
                                        <p:strVal val="visible"/>
                                      </p:to>
                                    </p:set>
                                    <p:animEffect transition="in" filter="wipe(left)">
                                      <p:cBhvr>
                                        <p:cTn id="7" dur="500"/>
                                        <p:tgtEl>
                                          <p:spTgt spid="12">
                                            <p:graphicEl>
                                              <a:chart seriesIdx="-3" categoryIdx="-3" bldStep="gridLegend"/>
                                            </p:graphic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graphicEl>
                                              <a:chart seriesIdx="0" categoryIdx="-4" bldStep="series"/>
                                            </p:graphicEl>
                                          </p:spTgt>
                                        </p:tgtEl>
                                        <p:attrNameLst>
                                          <p:attrName>style.visibility</p:attrName>
                                        </p:attrNameLst>
                                      </p:cBhvr>
                                      <p:to>
                                        <p:strVal val="visible"/>
                                      </p:to>
                                    </p:set>
                                    <p:animEffect transition="in" filter="wipe(left)">
                                      <p:cBhvr>
                                        <p:cTn id="10" dur="500"/>
                                        <p:tgtEl>
                                          <p:spTgt spid="12">
                                            <p:graphicEl>
                                              <a:chart seriesIdx="0" categoryIdx="-4" bldStep="series"/>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down)">
                                      <p:cBhvr>
                                        <p:cTn id="15" dur="500"/>
                                        <p:tgtEl>
                                          <p:spTgt spid="17"/>
                                        </p:tgtEl>
                                      </p:cBhvr>
                                    </p:animEffect>
                                  </p:childTnLst>
                                </p:cTn>
                              </p:par>
                              <p:par>
                                <p:cTn id="16" presetID="22" presetClass="entr" presetSubtype="4" fill="hold"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wipe(down)">
                                      <p:cBhvr>
                                        <p:cTn id="18" dur="500"/>
                                        <p:tgtEl>
                                          <p:spTgt spid="18"/>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wipe(down)">
                                      <p:cBhvr>
                                        <p:cTn id="21" dur="500"/>
                                        <p:tgtEl>
                                          <p:spTgt spid="15"/>
                                        </p:tgtEl>
                                      </p:cBhvr>
                                    </p:animEffect>
                                  </p:childTnLst>
                                </p:cTn>
                              </p:par>
                              <p:par>
                                <p:cTn id="22" presetID="22" presetClass="entr" presetSubtype="4" fill="hold"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wipe(down)">
                                      <p:cBhvr>
                                        <p:cTn id="24" dur="500"/>
                                        <p:tgtEl>
                                          <p:spTgt spid="14"/>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down)">
                                      <p:cBhvr>
                                        <p:cTn id="29" dur="500"/>
                                        <p:tgtEl>
                                          <p:spTgt spid="20"/>
                                        </p:tgtEl>
                                      </p:cBhvr>
                                    </p:animEffect>
                                  </p:childTnLst>
                                </p:cTn>
                              </p:par>
                              <p:par>
                                <p:cTn id="30" presetID="22" presetClass="entr" presetSubtype="4" fill="hold" nodeType="with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wipe(down)">
                                      <p:cBhvr>
                                        <p:cTn id="32" dur="500"/>
                                        <p:tgtEl>
                                          <p:spTgt spid="19"/>
                                        </p:tgtEl>
                                      </p:cBhvr>
                                    </p:animEffect>
                                  </p:childTnLst>
                                </p:cTn>
                              </p:par>
                              <p:par>
                                <p:cTn id="33" presetID="22" presetClass="entr" presetSubtype="4" fill="hold" nodeType="with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down)">
                                      <p:cBhvr>
                                        <p:cTn id="35"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2" grpId="0">
        <p:bldSub>
          <a:bldChart bld="series"/>
        </p:bldSub>
      </p:bldGraphic>
      <p:bldP spid="15" grpId="0"/>
      <p:bldP spid="2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Light Receiver</a:t>
            </a:r>
            <a:endParaRPr lang="zh-CN" altLang="en-US" dirty="0"/>
          </a:p>
        </p:txBody>
      </p:sp>
      <p:pic>
        <p:nvPicPr>
          <p:cNvPr id="4" name="Content Placeholder 3" descr="Screen Clipping"/>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751014" y="1450034"/>
            <a:ext cx="5842638" cy="3712809"/>
          </a:xfrm>
        </p:spPr>
      </p:pic>
      <p:sp>
        <p:nvSpPr>
          <p:cNvPr id="5" name="Flowchart: Process 4"/>
          <p:cNvSpPr/>
          <p:nvPr/>
        </p:nvSpPr>
        <p:spPr>
          <a:xfrm>
            <a:off x="5190978" y="1856935"/>
            <a:ext cx="3123028" cy="3305908"/>
          </a:xfrm>
          <a:prstGeom prst="flowChartProcess">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Flowchart: Process 5"/>
          <p:cNvSpPr/>
          <p:nvPr/>
        </p:nvSpPr>
        <p:spPr>
          <a:xfrm>
            <a:off x="4009292" y="1856935"/>
            <a:ext cx="1181686" cy="1688123"/>
          </a:xfrm>
          <a:prstGeom prst="flowChartProcess">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TextBox 6"/>
          <p:cNvSpPr txBox="1"/>
          <p:nvPr/>
        </p:nvSpPr>
        <p:spPr>
          <a:xfrm>
            <a:off x="7990450" y="3249637"/>
            <a:ext cx="1828800" cy="461665"/>
          </a:xfrm>
          <a:prstGeom prst="rect">
            <a:avLst/>
          </a:prstGeom>
          <a:noFill/>
        </p:spPr>
        <p:txBody>
          <a:bodyPr wrap="square" rtlCol="0">
            <a:spAutoFit/>
          </a:bodyPr>
          <a:lstStyle/>
          <a:p>
            <a:r>
              <a:rPr lang="en-US" altLang="zh-CN" sz="2400" dirty="0" smtClean="0">
                <a:latin typeface="Times New Roman" panose="02020603050405020304" pitchFamily="18" charset="0"/>
                <a:cs typeface="Times New Roman" panose="02020603050405020304" pitchFamily="18" charset="0"/>
              </a:rPr>
              <a:t>MCU ADC</a:t>
            </a:r>
            <a:endParaRPr lang="zh-CN" alt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46988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8" fill="hold" grpId="0" nodeType="clickEffect">
                                  <p:stCondLst>
                                    <p:cond delay="0"/>
                                  </p:stCondLst>
                                  <p:childTnLst>
                                    <p:animEffect transition="out" filter="wipe(left)">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par>
                          <p:cTn id="8" fill="hold">
                            <p:stCondLst>
                              <p:cond delay="500"/>
                            </p:stCondLst>
                            <p:childTnLst>
                              <p:par>
                                <p:cTn id="9" presetID="22" presetClass="exit" presetSubtype="8" fill="hold" grpId="0" nodeType="afterEffect">
                                  <p:stCondLst>
                                    <p:cond delay="0"/>
                                  </p:stCondLst>
                                  <p:childTnLst>
                                    <p:animEffect transition="out" filter="wipe(left)">
                                      <p:cBhvr>
                                        <p:cTn id="10" dur="500"/>
                                        <p:tgtEl>
                                          <p:spTgt spid="5"/>
                                        </p:tgtEl>
                                      </p:cBhvr>
                                    </p:animEffect>
                                    <p:set>
                                      <p:cBhvr>
                                        <p:cTn id="11" dur="1" fill="hold">
                                          <p:stCondLst>
                                            <p:cond delay="499"/>
                                          </p:stCondLst>
                                        </p:cTn>
                                        <p:tgtEl>
                                          <p:spTgt spid="5"/>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down)">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p:cNvPicPr>
            <a:picLocks noChangeAspect="1"/>
          </p:cNvPicPr>
          <p:nvPr/>
        </p:nvPicPr>
        <p:blipFill>
          <a:blip r:embed="rId3"/>
          <a:stretch>
            <a:fillRect/>
          </a:stretch>
        </p:blipFill>
        <p:spPr>
          <a:xfrm>
            <a:off x="3368535" y="2082122"/>
            <a:ext cx="5206372" cy="3602018"/>
          </a:xfrm>
          <a:prstGeom prst="rect">
            <a:avLst/>
          </a:prstGeom>
        </p:spPr>
      </p:pic>
      <p:sp>
        <p:nvSpPr>
          <p:cNvPr id="2" name="Title 1"/>
          <p:cNvSpPr>
            <a:spLocks noGrp="1"/>
          </p:cNvSpPr>
          <p:nvPr>
            <p:ph type="title"/>
          </p:nvPr>
        </p:nvSpPr>
        <p:spPr/>
        <p:txBody>
          <a:bodyPr/>
          <a:lstStyle/>
          <a:p>
            <a:r>
              <a:rPr lang="en-US" altLang="zh-CN" dirty="0"/>
              <a:t>Ambient L</a:t>
            </a:r>
            <a:r>
              <a:rPr lang="en-US" altLang="zh-CN" dirty="0" smtClean="0"/>
              <a:t>ight Interference Cancellation</a:t>
            </a:r>
            <a:endParaRPr lang="zh-CN" altLang="en-US" dirty="0"/>
          </a:p>
        </p:txBody>
      </p:sp>
      <p:sp>
        <p:nvSpPr>
          <p:cNvPr id="12" name="Rectangle 11"/>
          <p:cNvSpPr/>
          <p:nvPr/>
        </p:nvSpPr>
        <p:spPr>
          <a:xfrm>
            <a:off x="4653023" y="5121606"/>
            <a:ext cx="2333647" cy="161766"/>
          </a:xfrm>
          <a:prstGeom prst="rect">
            <a:avLst/>
          </a:prstGeom>
          <a:solidFill>
            <a:schemeClr val="bg2">
              <a:lumMod val="5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a:p>
        </p:txBody>
      </p:sp>
      <p:sp>
        <p:nvSpPr>
          <p:cNvPr id="13" name="Rectangle 12"/>
          <p:cNvSpPr/>
          <p:nvPr/>
        </p:nvSpPr>
        <p:spPr>
          <a:xfrm>
            <a:off x="5106355" y="4979937"/>
            <a:ext cx="360608" cy="141667"/>
          </a:xfrm>
          <a:prstGeom prst="rect">
            <a:avLst/>
          </a:prstGeom>
          <a:solidFill>
            <a:schemeClr val="bg2">
              <a:lumMod val="50000"/>
            </a:schemeClr>
          </a:solidFill>
          <a:ln>
            <a:solidFill>
              <a:schemeClr val="bg2">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a:solidFill>
                <a:schemeClr val="dk1"/>
              </a:solidFill>
            </a:endParaRPr>
          </a:p>
        </p:txBody>
      </p:sp>
      <p:sp>
        <p:nvSpPr>
          <p:cNvPr id="14" name="Rectangle 13"/>
          <p:cNvSpPr/>
          <p:nvPr/>
        </p:nvSpPr>
        <p:spPr>
          <a:xfrm flipV="1">
            <a:off x="6198912" y="4969203"/>
            <a:ext cx="360608" cy="152401"/>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a:p>
        </p:txBody>
      </p:sp>
      <p:sp>
        <p:nvSpPr>
          <p:cNvPr id="15" name="TextBox 14"/>
          <p:cNvSpPr txBox="1"/>
          <p:nvPr/>
        </p:nvSpPr>
        <p:spPr>
          <a:xfrm>
            <a:off x="4541293" y="5453308"/>
            <a:ext cx="739367" cy="461665"/>
          </a:xfrm>
          <a:prstGeom prst="rect">
            <a:avLst/>
          </a:prstGeom>
          <a:noFill/>
        </p:spPr>
        <p:txBody>
          <a:bodyPr wrap="square" rtlCol="0">
            <a:spAutoFit/>
          </a:bodyPr>
          <a:lstStyle/>
          <a:p>
            <a:r>
              <a:rPr lang="en-US" altLang="zh-CN" sz="2400" dirty="0" smtClean="0"/>
              <a:t>LED</a:t>
            </a:r>
            <a:endParaRPr lang="zh-CN" altLang="en-US" sz="2400" dirty="0"/>
          </a:p>
        </p:txBody>
      </p:sp>
      <p:sp>
        <p:nvSpPr>
          <p:cNvPr id="16" name="TextBox 15"/>
          <p:cNvSpPr txBox="1"/>
          <p:nvPr/>
        </p:nvSpPr>
        <p:spPr>
          <a:xfrm>
            <a:off x="7149902" y="5312823"/>
            <a:ext cx="2222678" cy="461665"/>
          </a:xfrm>
          <a:prstGeom prst="rect">
            <a:avLst/>
          </a:prstGeom>
          <a:noFill/>
        </p:spPr>
        <p:txBody>
          <a:bodyPr wrap="square" rtlCol="0">
            <a:spAutoFit/>
          </a:bodyPr>
          <a:lstStyle/>
          <a:p>
            <a:r>
              <a:rPr lang="en-US" altLang="zh-CN" sz="2400" dirty="0"/>
              <a:t>Photodiode</a:t>
            </a:r>
            <a:endParaRPr lang="zh-CN" altLang="en-US" sz="2400" dirty="0"/>
          </a:p>
        </p:txBody>
      </p:sp>
      <p:cxnSp>
        <p:nvCxnSpPr>
          <p:cNvPr id="17" name="Straight Arrow Connector 16"/>
          <p:cNvCxnSpPr/>
          <p:nvPr/>
        </p:nvCxnSpPr>
        <p:spPr>
          <a:xfrm flipH="1" flipV="1">
            <a:off x="6397394" y="5045403"/>
            <a:ext cx="752509" cy="407905"/>
          </a:xfrm>
          <a:prstGeom prst="straightConnector1">
            <a:avLst/>
          </a:prstGeom>
          <a:ln>
            <a:tailEnd type="none"/>
          </a:ln>
        </p:spPr>
        <p:style>
          <a:lnRef idx="1">
            <a:schemeClr val="dk1"/>
          </a:lnRef>
          <a:fillRef idx="0">
            <a:schemeClr val="dk1"/>
          </a:fillRef>
          <a:effectRef idx="0">
            <a:schemeClr val="dk1"/>
          </a:effectRef>
          <a:fontRef idx="minor">
            <a:schemeClr val="tx1"/>
          </a:fontRef>
        </p:style>
      </p:cxnSp>
      <p:cxnSp>
        <p:nvCxnSpPr>
          <p:cNvPr id="19" name="Straight Arrow Connector 18"/>
          <p:cNvCxnSpPr>
            <a:stCxn id="15" idx="0"/>
          </p:cNvCxnSpPr>
          <p:nvPr/>
        </p:nvCxnSpPr>
        <p:spPr>
          <a:xfrm flipV="1">
            <a:off x="4910977" y="5072284"/>
            <a:ext cx="321298" cy="381024"/>
          </a:xfrm>
          <a:prstGeom prst="straightConnector1">
            <a:avLst/>
          </a:prstGeom>
          <a:ln>
            <a:tailEnd type="none"/>
          </a:ln>
        </p:spPr>
        <p:style>
          <a:lnRef idx="1">
            <a:schemeClr val="dk1"/>
          </a:lnRef>
          <a:fillRef idx="0">
            <a:schemeClr val="dk1"/>
          </a:fillRef>
          <a:effectRef idx="0">
            <a:schemeClr val="dk1"/>
          </a:effectRef>
          <a:fontRef idx="minor">
            <a:schemeClr val="tx1"/>
          </a:fontRef>
        </p:style>
      </p:cxnSp>
      <p:cxnSp>
        <p:nvCxnSpPr>
          <p:cNvPr id="22" name="Straight Arrow Connector 21"/>
          <p:cNvCxnSpPr>
            <a:endCxn id="14" idx="1"/>
          </p:cNvCxnSpPr>
          <p:nvPr/>
        </p:nvCxnSpPr>
        <p:spPr>
          <a:xfrm>
            <a:off x="5476052" y="5045403"/>
            <a:ext cx="722860" cy="0"/>
          </a:xfrm>
          <a:prstGeom prst="straightConnector1">
            <a:avLst/>
          </a:prstGeom>
          <a:ln w="38100">
            <a:prstDash val="dash"/>
            <a:tailEnd type="triangle"/>
          </a:ln>
        </p:spPr>
        <p:style>
          <a:lnRef idx="1">
            <a:schemeClr val="dk1"/>
          </a:lnRef>
          <a:fillRef idx="0">
            <a:schemeClr val="dk1"/>
          </a:fillRef>
          <a:effectRef idx="0">
            <a:schemeClr val="dk1"/>
          </a:effectRef>
          <a:fontRef idx="minor">
            <a:schemeClr val="tx1"/>
          </a:fontRef>
        </p:style>
      </p:cxnSp>
      <p:cxnSp>
        <p:nvCxnSpPr>
          <p:cNvPr id="24" name="Straight Arrow Connector 23"/>
          <p:cNvCxnSpPr/>
          <p:nvPr/>
        </p:nvCxnSpPr>
        <p:spPr>
          <a:xfrm flipV="1">
            <a:off x="5423080" y="4906228"/>
            <a:ext cx="414402" cy="128201"/>
          </a:xfrm>
          <a:prstGeom prst="straightConnector1">
            <a:avLst/>
          </a:prstGeom>
          <a:ln w="38100">
            <a:prstDash val="dash"/>
            <a:tailEnd type="none"/>
          </a:ln>
        </p:spPr>
        <p:style>
          <a:lnRef idx="1">
            <a:schemeClr val="dk1"/>
          </a:lnRef>
          <a:fillRef idx="0">
            <a:schemeClr val="dk1"/>
          </a:fillRef>
          <a:effectRef idx="0">
            <a:schemeClr val="dk1"/>
          </a:effectRef>
          <a:fontRef idx="minor">
            <a:schemeClr val="tx1"/>
          </a:fontRef>
        </p:style>
      </p:cxnSp>
      <p:cxnSp>
        <p:nvCxnSpPr>
          <p:cNvPr id="26" name="Straight Arrow Connector 25"/>
          <p:cNvCxnSpPr>
            <a:endCxn id="14" idx="2"/>
          </p:cNvCxnSpPr>
          <p:nvPr/>
        </p:nvCxnSpPr>
        <p:spPr>
          <a:xfrm>
            <a:off x="5828393" y="4906228"/>
            <a:ext cx="550823" cy="62975"/>
          </a:xfrm>
          <a:prstGeom prst="straightConnector1">
            <a:avLst/>
          </a:prstGeom>
          <a:ln w="38100">
            <a:prstDash val="dash"/>
            <a:tailEnd type="triangle"/>
          </a:ln>
        </p:spPr>
        <p:style>
          <a:lnRef idx="1">
            <a:schemeClr val="dk1"/>
          </a:lnRef>
          <a:fillRef idx="0">
            <a:schemeClr val="dk1"/>
          </a:fillRef>
          <a:effectRef idx="0">
            <a:schemeClr val="dk1"/>
          </a:effectRef>
          <a:fontRef idx="minor">
            <a:schemeClr val="tx1"/>
          </a:fontRef>
        </p:style>
      </p:cxnSp>
      <p:cxnSp>
        <p:nvCxnSpPr>
          <p:cNvPr id="30" name="Straight Arrow Connector 29"/>
          <p:cNvCxnSpPr/>
          <p:nvPr/>
        </p:nvCxnSpPr>
        <p:spPr>
          <a:xfrm flipV="1">
            <a:off x="5435933" y="4655035"/>
            <a:ext cx="335829" cy="347196"/>
          </a:xfrm>
          <a:prstGeom prst="straightConnector1">
            <a:avLst/>
          </a:prstGeom>
          <a:ln w="38100">
            <a:prstDash val="dash"/>
            <a:tailEnd type="none"/>
          </a:ln>
        </p:spPr>
        <p:style>
          <a:lnRef idx="1">
            <a:schemeClr val="dk1"/>
          </a:lnRef>
          <a:fillRef idx="0">
            <a:schemeClr val="dk1"/>
          </a:fillRef>
          <a:effectRef idx="0">
            <a:schemeClr val="dk1"/>
          </a:effectRef>
          <a:fontRef idx="minor">
            <a:schemeClr val="tx1"/>
          </a:fontRef>
        </p:style>
      </p:cxnSp>
      <p:cxnSp>
        <p:nvCxnSpPr>
          <p:cNvPr id="32" name="Straight Arrow Connector 31"/>
          <p:cNvCxnSpPr>
            <a:endCxn id="14" idx="2"/>
          </p:cNvCxnSpPr>
          <p:nvPr/>
        </p:nvCxnSpPr>
        <p:spPr>
          <a:xfrm>
            <a:off x="5751464" y="4655035"/>
            <a:ext cx="627752" cy="314168"/>
          </a:xfrm>
          <a:prstGeom prst="straightConnector1">
            <a:avLst/>
          </a:prstGeom>
          <a:ln w="38100">
            <a:prstDash val="dash"/>
            <a:tailEnd type="triangle"/>
          </a:ln>
        </p:spPr>
        <p:style>
          <a:lnRef idx="1">
            <a:schemeClr val="dk1"/>
          </a:lnRef>
          <a:fillRef idx="0">
            <a:schemeClr val="dk1"/>
          </a:fillRef>
          <a:effectRef idx="0">
            <a:schemeClr val="dk1"/>
          </a:effectRef>
          <a:fontRef idx="minor">
            <a:schemeClr val="tx1"/>
          </a:fontRef>
        </p:style>
      </p:cxnSp>
      <p:cxnSp>
        <p:nvCxnSpPr>
          <p:cNvPr id="39" name="Straight Arrow Connector 38"/>
          <p:cNvCxnSpPr/>
          <p:nvPr/>
        </p:nvCxnSpPr>
        <p:spPr>
          <a:xfrm flipH="1">
            <a:off x="6382932" y="1656465"/>
            <a:ext cx="766970" cy="3277299"/>
          </a:xfrm>
          <a:prstGeom prst="straightConnector1">
            <a:avLst/>
          </a:prstGeom>
          <a:ln w="38100">
            <a:prstDash val="dash"/>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766595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wipe(left)">
                                      <p:cBhvr>
                                        <p:cTn id="12" dur="500"/>
                                        <p:tgtEl>
                                          <p:spTgt spid="24"/>
                                        </p:tgtEl>
                                      </p:cBhvr>
                                    </p:animEffect>
                                  </p:childTnLst>
                                </p:cTn>
                              </p:par>
                              <p:par>
                                <p:cTn id="13" presetID="22" presetClass="entr" presetSubtype="8" fill="hold" nodeType="with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wipe(left)">
                                      <p:cBhvr>
                                        <p:cTn id="15" dur="500"/>
                                        <p:tgtEl>
                                          <p:spTgt spid="2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nodeType="click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wipe(up)">
                                      <p:cBhvr>
                                        <p:cTn id="20" dur="500"/>
                                        <p:tgtEl>
                                          <p:spTgt spid="39"/>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30"/>
                                        </p:tgtEl>
                                        <p:attrNameLst>
                                          <p:attrName>style.visibility</p:attrName>
                                        </p:attrNameLst>
                                      </p:cBhvr>
                                      <p:to>
                                        <p:strVal val="visible"/>
                                      </p:to>
                                    </p:set>
                                    <p:animEffect transition="in" filter="wipe(left)">
                                      <p:cBhvr>
                                        <p:cTn id="25" dur="500"/>
                                        <p:tgtEl>
                                          <p:spTgt spid="30"/>
                                        </p:tgtEl>
                                      </p:cBhvr>
                                    </p:animEffect>
                                  </p:childTnLst>
                                </p:cTn>
                              </p:par>
                            </p:childTnLst>
                          </p:cTn>
                        </p:par>
                        <p:par>
                          <p:cTn id="26" fill="hold">
                            <p:stCondLst>
                              <p:cond delay="500"/>
                            </p:stCondLst>
                            <p:childTnLst>
                              <p:par>
                                <p:cTn id="27" presetID="22" presetClass="entr" presetSubtype="8" fill="hold"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500"/>
                                        <p:tgtEl>
                                          <p:spTgt spid="32"/>
                                        </p:tgtEl>
                                      </p:cBhvr>
                                    </p:animEffect>
                                  </p:childTnLst>
                                </p:cTn>
                              </p:par>
                            </p:childTnLst>
                          </p:cTn>
                        </p:par>
                      </p:childTnLst>
                    </p:cTn>
                  </p:par>
                  <p:par>
                    <p:cTn id="30" fill="hold">
                      <p:stCondLst>
                        <p:cond delay="indefinite"/>
                      </p:stCondLst>
                      <p:childTnLst>
                        <p:par>
                          <p:cTn id="31" fill="hold">
                            <p:stCondLst>
                              <p:cond delay="0"/>
                            </p:stCondLst>
                            <p:childTnLst>
                              <p:par>
                                <p:cTn id="32" presetID="7" presetClass="emph" presetSubtype="2" fill="hold" nodeType="clickEffect">
                                  <p:stCondLst>
                                    <p:cond delay="0"/>
                                  </p:stCondLst>
                                  <p:childTnLst>
                                    <p:animClr clrSpc="rgb" dir="cw">
                                      <p:cBhvr>
                                        <p:cTn id="33" dur="1000" fill="hold"/>
                                        <p:tgtEl>
                                          <p:spTgt spid="22"/>
                                        </p:tgtEl>
                                        <p:attrNameLst>
                                          <p:attrName>stroke.color</p:attrName>
                                        </p:attrNameLst>
                                      </p:cBhvr>
                                      <p:to>
                                        <a:srgbClr val="ED7D31"/>
                                      </p:to>
                                    </p:animClr>
                                    <p:set>
                                      <p:cBhvr>
                                        <p:cTn id="34" dur="1000" fill="hold"/>
                                        <p:tgtEl>
                                          <p:spTgt spid="22"/>
                                        </p:tgtEl>
                                        <p:attrNameLst>
                                          <p:attrName>stroke.on</p:attrName>
                                        </p:attrNameLst>
                                      </p:cBhvr>
                                      <p:to>
                                        <p:strVal val="true"/>
                                      </p:to>
                                    </p:set>
                                  </p:childTnLst>
                                </p:cTn>
                              </p:par>
                              <p:par>
                                <p:cTn id="35" presetID="7" presetClass="emph" presetSubtype="2" fill="hold" nodeType="withEffect">
                                  <p:stCondLst>
                                    <p:cond delay="0"/>
                                  </p:stCondLst>
                                  <p:childTnLst>
                                    <p:animClr clrSpc="rgb" dir="cw">
                                      <p:cBhvr>
                                        <p:cTn id="36" dur="1000" fill="hold"/>
                                        <p:tgtEl>
                                          <p:spTgt spid="24"/>
                                        </p:tgtEl>
                                        <p:attrNameLst>
                                          <p:attrName>stroke.color</p:attrName>
                                        </p:attrNameLst>
                                      </p:cBhvr>
                                      <p:to>
                                        <a:srgbClr val="ED7D31"/>
                                      </p:to>
                                    </p:animClr>
                                    <p:set>
                                      <p:cBhvr>
                                        <p:cTn id="37" dur="1000" fill="hold"/>
                                        <p:tgtEl>
                                          <p:spTgt spid="24"/>
                                        </p:tgtEl>
                                        <p:attrNameLst>
                                          <p:attrName>stroke.on</p:attrName>
                                        </p:attrNameLst>
                                      </p:cBhvr>
                                      <p:to>
                                        <p:strVal val="true"/>
                                      </p:to>
                                    </p:set>
                                  </p:childTnLst>
                                </p:cTn>
                              </p:par>
                              <p:par>
                                <p:cTn id="38" presetID="7" presetClass="emph" presetSubtype="2" fill="hold" nodeType="withEffect">
                                  <p:stCondLst>
                                    <p:cond delay="0"/>
                                  </p:stCondLst>
                                  <p:childTnLst>
                                    <p:animClr clrSpc="rgb" dir="cw">
                                      <p:cBhvr>
                                        <p:cTn id="39" dur="1000" fill="hold"/>
                                        <p:tgtEl>
                                          <p:spTgt spid="26"/>
                                        </p:tgtEl>
                                        <p:attrNameLst>
                                          <p:attrName>stroke.color</p:attrName>
                                        </p:attrNameLst>
                                      </p:cBhvr>
                                      <p:to>
                                        <a:srgbClr val="ED7D31"/>
                                      </p:to>
                                    </p:animClr>
                                    <p:set>
                                      <p:cBhvr>
                                        <p:cTn id="40" dur="1000" fill="hold"/>
                                        <p:tgtEl>
                                          <p:spTgt spid="26"/>
                                        </p:tgtEl>
                                        <p:attrNameLst>
                                          <p:attrName>stroke.on</p:attrName>
                                        </p:attrNameLst>
                                      </p:cBhvr>
                                      <p:to>
                                        <p:strVal val="true"/>
                                      </p:to>
                                    </p:set>
                                  </p:childTnLst>
                                </p:cTn>
                              </p:par>
                            </p:childTnLst>
                          </p:cTn>
                        </p:par>
                      </p:childTnLst>
                    </p:cTn>
                  </p:par>
                  <p:par>
                    <p:cTn id="41" fill="hold">
                      <p:stCondLst>
                        <p:cond delay="indefinite"/>
                      </p:stCondLst>
                      <p:childTnLst>
                        <p:par>
                          <p:cTn id="42" fill="hold">
                            <p:stCondLst>
                              <p:cond delay="0"/>
                            </p:stCondLst>
                            <p:childTnLst>
                              <p:par>
                                <p:cTn id="43" presetID="7" presetClass="emph" presetSubtype="2" fill="hold" nodeType="clickEffect">
                                  <p:stCondLst>
                                    <p:cond delay="0"/>
                                  </p:stCondLst>
                                  <p:childTnLst>
                                    <p:animClr clrSpc="rgb" dir="cw">
                                      <p:cBhvr>
                                        <p:cTn id="44" dur="1000" fill="hold"/>
                                        <p:tgtEl>
                                          <p:spTgt spid="39"/>
                                        </p:tgtEl>
                                        <p:attrNameLst>
                                          <p:attrName>stroke.color</p:attrName>
                                        </p:attrNameLst>
                                      </p:cBhvr>
                                      <p:to>
                                        <a:srgbClr val="70AD47"/>
                                      </p:to>
                                    </p:animClr>
                                    <p:set>
                                      <p:cBhvr>
                                        <p:cTn id="45" dur="1000" fill="hold"/>
                                        <p:tgtEl>
                                          <p:spTgt spid="39"/>
                                        </p:tgtEl>
                                        <p:attrNameLst>
                                          <p:attrName>stroke.on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a:t>Ambient Light Interference Cancellation</a:t>
            </a:r>
            <a:endParaRPr lang="zh-CN" alt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85064681"/>
              </p:ext>
            </p:extLst>
          </p:nvPr>
        </p:nvGraphicFramePr>
        <p:xfrm>
          <a:off x="2451100" y="1549401"/>
          <a:ext cx="7289800" cy="4521200"/>
        </p:xfrm>
        <a:graphic>
          <a:graphicData uri="http://schemas.openxmlformats.org/drawingml/2006/chart">
            <c:chart xmlns:c="http://schemas.openxmlformats.org/drawingml/2006/chart" xmlns:r="http://schemas.openxmlformats.org/officeDocument/2006/relationships" r:id="rId3"/>
          </a:graphicData>
        </a:graphic>
      </p:graphicFrame>
      <p:cxnSp>
        <p:nvCxnSpPr>
          <p:cNvPr id="7" name="Straight Arrow Connector 6"/>
          <p:cNvCxnSpPr/>
          <p:nvPr/>
        </p:nvCxnSpPr>
        <p:spPr>
          <a:xfrm>
            <a:off x="5168900" y="3175000"/>
            <a:ext cx="0" cy="1263651"/>
          </a:xfrm>
          <a:prstGeom prst="straightConnector1">
            <a:avLst/>
          </a:prstGeom>
          <a:ln>
            <a:prstDash val="dash"/>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a:off x="5810250" y="2616200"/>
            <a:ext cx="12700" cy="1758950"/>
          </a:xfrm>
          <a:prstGeom prst="straightConnector1">
            <a:avLst/>
          </a:prstGeom>
          <a:ln>
            <a:prstDash val="dash"/>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7626350" y="2927350"/>
            <a:ext cx="0" cy="1263651"/>
          </a:xfrm>
          <a:prstGeom prst="straightConnector1">
            <a:avLst/>
          </a:prstGeom>
          <a:ln>
            <a:prstDash val="dash"/>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H="1">
            <a:off x="8267700" y="2368550"/>
            <a:ext cx="12700" cy="1758950"/>
          </a:xfrm>
          <a:prstGeom prst="straightConnector1">
            <a:avLst/>
          </a:prstGeom>
          <a:ln>
            <a:prstDash val="dash"/>
            <a:headEnd type="triangle"/>
            <a:tailEnd type="triangle"/>
          </a:ln>
        </p:spPr>
        <p:style>
          <a:lnRef idx="1">
            <a:schemeClr val="accent1"/>
          </a:lnRef>
          <a:fillRef idx="0">
            <a:schemeClr val="accent1"/>
          </a:fillRef>
          <a:effectRef idx="0">
            <a:schemeClr val="accent1"/>
          </a:effectRef>
          <a:fontRef idx="minor">
            <a:schemeClr val="tx1"/>
          </a:fontRef>
        </p:style>
      </p:cxnSp>
      <p:pic>
        <p:nvPicPr>
          <p:cNvPr id="3" name="Picture 2"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00696" y="3527622"/>
            <a:ext cx="390580" cy="277833"/>
          </a:xfrm>
          <a:prstGeom prst="rect">
            <a:avLst/>
          </a:prstGeom>
        </p:spPr>
      </p:pic>
      <p:pic>
        <p:nvPicPr>
          <p:cNvPr id="5" name="Picture 4" descr="Screen Clippi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21749" y="4127500"/>
            <a:ext cx="447737" cy="390580"/>
          </a:xfrm>
          <a:prstGeom prst="rect">
            <a:avLst/>
          </a:prstGeom>
        </p:spPr>
      </p:pic>
      <p:pic>
        <p:nvPicPr>
          <p:cNvPr id="6" name="Picture 5" descr="Screen Clippi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755037" y="2363378"/>
            <a:ext cx="390580" cy="390580"/>
          </a:xfrm>
          <a:prstGeom prst="rect">
            <a:avLst/>
          </a:prstGeom>
        </p:spPr>
      </p:pic>
    </p:spTree>
    <p:extLst>
      <p:ext uri="{BB962C8B-B14F-4D97-AF65-F5344CB8AC3E}">
        <p14:creationId xmlns:p14="http://schemas.microsoft.com/office/powerpoint/2010/main" val="2261735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graphicEl>
                                              <a:chart seriesIdx="-3" categoryIdx="-3" bldStep="gridLegend"/>
                                            </p:graphicEl>
                                          </p:spTgt>
                                        </p:tgtEl>
                                        <p:attrNameLst>
                                          <p:attrName>style.visibility</p:attrName>
                                        </p:attrNameLst>
                                      </p:cBhvr>
                                      <p:to>
                                        <p:strVal val="visible"/>
                                      </p:to>
                                    </p:set>
                                    <p:animEffect transition="in" filter="wipe(left)">
                                      <p:cBhvr>
                                        <p:cTn id="7" dur="500"/>
                                        <p:tgtEl>
                                          <p:spTgt spid="4">
                                            <p:graphicEl>
                                              <a:chart seriesIdx="-3" categoryIdx="-3" bldStep="gridLegend"/>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graphicEl>
                                              <a:chart seriesIdx="0" categoryIdx="-4" bldStep="series"/>
                                            </p:graphicEl>
                                          </p:spTgt>
                                        </p:tgtEl>
                                        <p:attrNameLst>
                                          <p:attrName>style.visibility</p:attrName>
                                        </p:attrNameLst>
                                      </p:cBhvr>
                                      <p:to>
                                        <p:strVal val="visible"/>
                                      </p:to>
                                    </p:set>
                                    <p:animEffect transition="in" filter="wipe(left)">
                                      <p:cBhvr>
                                        <p:cTn id="12" dur="500"/>
                                        <p:tgtEl>
                                          <p:spTgt spid="4">
                                            <p:graphicEl>
                                              <a:chart seriesIdx="0" categoryIdx="-4" bldStep="series"/>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graphicEl>
                                              <a:chart seriesIdx="1" categoryIdx="-4" bldStep="series"/>
                                            </p:graphicEl>
                                          </p:spTgt>
                                        </p:tgtEl>
                                        <p:attrNameLst>
                                          <p:attrName>style.visibility</p:attrName>
                                        </p:attrNameLst>
                                      </p:cBhvr>
                                      <p:to>
                                        <p:strVal val="visible"/>
                                      </p:to>
                                    </p:set>
                                    <p:animEffect transition="in" filter="wipe(left)">
                                      <p:cBhvr>
                                        <p:cTn id="17" dur="500"/>
                                        <p:tgtEl>
                                          <p:spTgt spid="4">
                                            <p:graphicEl>
                                              <a:chart seriesIdx="1" categoryIdx="-4" bldStep="series"/>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
                                            <p:graphicEl>
                                              <a:chart seriesIdx="2" categoryIdx="-4" bldStep="series"/>
                                            </p:graphicEl>
                                          </p:spTgt>
                                        </p:tgtEl>
                                        <p:attrNameLst>
                                          <p:attrName>style.visibility</p:attrName>
                                        </p:attrNameLst>
                                      </p:cBhvr>
                                      <p:to>
                                        <p:strVal val="visible"/>
                                      </p:to>
                                    </p:set>
                                    <p:animEffect transition="in" filter="wipe(left)">
                                      <p:cBhvr>
                                        <p:cTn id="22" dur="500"/>
                                        <p:tgtEl>
                                          <p:spTgt spid="4">
                                            <p:graphicEl>
                                              <a:chart seriesIdx="2" categoryIdx="-4" bldStep="series"/>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wipe(down)">
                                      <p:cBhvr>
                                        <p:cTn id="27" dur="500"/>
                                        <p:tgtEl>
                                          <p:spTgt spid="20"/>
                                        </p:tgtEl>
                                      </p:cBhvr>
                                    </p:animEffect>
                                  </p:childTnLst>
                                </p:cTn>
                              </p:par>
                              <p:par>
                                <p:cTn id="28" presetID="22" presetClass="entr" presetSubtype="4" fill="hold" nodeType="with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wipe(down)">
                                      <p:cBhvr>
                                        <p:cTn id="30" dur="500"/>
                                        <p:tgtEl>
                                          <p:spTgt spid="19"/>
                                        </p:tgtEl>
                                      </p:cBhvr>
                                    </p:animEffect>
                                  </p:childTnLst>
                                </p:cTn>
                              </p:par>
                              <p:par>
                                <p:cTn id="31" presetID="1" presetClass="entr" presetSubtype="0" fill="hold" nodeType="withEffect">
                                  <p:stCondLst>
                                    <p:cond delay="0"/>
                                  </p:stCondLst>
                                  <p:childTnLst>
                                    <p:set>
                                      <p:cBhvr>
                                        <p:cTn id="32" dur="1" fill="hold">
                                          <p:stCondLst>
                                            <p:cond delay="0"/>
                                          </p:stCondLst>
                                        </p:cTn>
                                        <p:tgtEl>
                                          <p:spTgt spid="3"/>
                                        </p:tgtEl>
                                        <p:attrNameLst>
                                          <p:attrName>style.visibility</p:attrName>
                                        </p:attrNameLst>
                                      </p:cBhvr>
                                      <p:to>
                                        <p:strVal val="visible"/>
                                      </p:to>
                                    </p:set>
                                  </p:childTnLst>
                                </p:cTn>
                              </p:par>
                              <p:par>
                                <p:cTn id="33" presetID="22" presetClass="entr" presetSubtype="4" fill="hold" nodeType="with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down)">
                                      <p:cBhvr>
                                        <p:cTn id="35" dur="500"/>
                                        <p:tgtEl>
                                          <p:spTgt spid="10"/>
                                        </p:tgtEl>
                                      </p:cBhvr>
                                    </p:animEffect>
                                  </p:childTnLst>
                                </p:cTn>
                              </p:par>
                              <p:par>
                                <p:cTn id="36" presetID="22" presetClass="entr" presetSubtype="4" fill="hold" nodeType="with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wipe(down)">
                                      <p:cBhvr>
                                        <p:cTn id="38" dur="500"/>
                                        <p:tgtEl>
                                          <p:spTgt spid="7"/>
                                        </p:tgtEl>
                                      </p:cBhvr>
                                    </p:animEffect>
                                  </p:childTnLst>
                                </p:cTn>
                              </p:par>
                              <p:par>
                                <p:cTn id="39" presetID="1" presetClass="entr" presetSubtype="0" fill="hold" nodeType="withEffect">
                                  <p:stCondLst>
                                    <p:cond delay="0"/>
                                  </p:stCondLst>
                                  <p:childTnLst>
                                    <p:set>
                                      <p:cBhvr>
                                        <p:cTn id="40" dur="1" fill="hold">
                                          <p:stCondLst>
                                            <p:cond delay="0"/>
                                          </p:stCondLst>
                                        </p:cTn>
                                        <p:tgtEl>
                                          <p:spTgt spid="6"/>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Chart bld="series"/>
        </p:bldSub>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Picture 42"/>
          <p:cNvPicPr>
            <a:picLocks noChangeAspect="1"/>
          </p:cNvPicPr>
          <p:nvPr/>
        </p:nvPicPr>
        <p:blipFill>
          <a:blip r:embed="rId3"/>
          <a:stretch>
            <a:fillRect/>
          </a:stretch>
        </p:blipFill>
        <p:spPr>
          <a:xfrm>
            <a:off x="3730485" y="1730335"/>
            <a:ext cx="5206372" cy="3602018"/>
          </a:xfrm>
          <a:prstGeom prst="rect">
            <a:avLst/>
          </a:prstGeom>
        </p:spPr>
      </p:pic>
      <p:sp>
        <p:nvSpPr>
          <p:cNvPr id="2" name="Title 1"/>
          <p:cNvSpPr>
            <a:spLocks noGrp="1"/>
          </p:cNvSpPr>
          <p:nvPr>
            <p:ph type="title"/>
          </p:nvPr>
        </p:nvSpPr>
        <p:spPr/>
        <p:txBody>
          <a:bodyPr/>
          <a:lstStyle/>
          <a:p>
            <a:r>
              <a:rPr lang="en-US" altLang="zh-CN" dirty="0"/>
              <a:t>Food </a:t>
            </a:r>
            <a:r>
              <a:rPr lang="en-US" altLang="zh-CN" dirty="0" smtClean="0"/>
              <a:t>Detection</a:t>
            </a:r>
            <a:endParaRPr lang="zh-CN" altLang="en-US" dirty="0"/>
          </a:p>
        </p:txBody>
      </p:sp>
      <p:sp>
        <p:nvSpPr>
          <p:cNvPr id="4" name="Rectangle 3"/>
          <p:cNvSpPr/>
          <p:nvPr/>
        </p:nvSpPr>
        <p:spPr>
          <a:xfrm>
            <a:off x="4993672" y="4753306"/>
            <a:ext cx="2310497" cy="148605"/>
          </a:xfrm>
          <a:prstGeom prst="rect">
            <a:avLst/>
          </a:prstGeom>
          <a:solidFill>
            <a:schemeClr val="bg2">
              <a:lumMod val="5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a:p>
        </p:txBody>
      </p:sp>
      <p:sp>
        <p:nvSpPr>
          <p:cNvPr id="5" name="Rectangle 4"/>
          <p:cNvSpPr/>
          <p:nvPr/>
        </p:nvSpPr>
        <p:spPr>
          <a:xfrm>
            <a:off x="5423854" y="4611637"/>
            <a:ext cx="360608" cy="141667"/>
          </a:xfrm>
          <a:prstGeom prst="rect">
            <a:avLst/>
          </a:prstGeom>
          <a:solidFill>
            <a:schemeClr val="bg2">
              <a:lumMod val="50000"/>
            </a:schemeClr>
          </a:solidFill>
          <a:ln>
            <a:solidFill>
              <a:schemeClr val="bg2">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a:solidFill>
                <a:schemeClr val="dk1"/>
              </a:solidFill>
            </a:endParaRPr>
          </a:p>
        </p:txBody>
      </p:sp>
      <p:sp>
        <p:nvSpPr>
          <p:cNvPr id="6" name="Rectangle 5"/>
          <p:cNvSpPr/>
          <p:nvPr/>
        </p:nvSpPr>
        <p:spPr>
          <a:xfrm flipV="1">
            <a:off x="6516411" y="4600903"/>
            <a:ext cx="360608" cy="152401"/>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a:p>
        </p:txBody>
      </p:sp>
      <p:sp>
        <p:nvSpPr>
          <p:cNvPr id="7" name="TextBox 6"/>
          <p:cNvSpPr txBox="1"/>
          <p:nvPr/>
        </p:nvSpPr>
        <p:spPr>
          <a:xfrm>
            <a:off x="4858792" y="5085008"/>
            <a:ext cx="739367" cy="461665"/>
          </a:xfrm>
          <a:prstGeom prst="rect">
            <a:avLst/>
          </a:prstGeom>
          <a:noFill/>
        </p:spPr>
        <p:txBody>
          <a:bodyPr wrap="square" rtlCol="0">
            <a:spAutoFit/>
          </a:bodyPr>
          <a:lstStyle/>
          <a:p>
            <a:r>
              <a:rPr lang="en-US" altLang="zh-CN" sz="2400" dirty="0" smtClean="0"/>
              <a:t>LED</a:t>
            </a:r>
            <a:endParaRPr lang="zh-CN" altLang="en-US" sz="2400" dirty="0"/>
          </a:p>
        </p:txBody>
      </p:sp>
      <p:sp>
        <p:nvSpPr>
          <p:cNvPr id="8" name="TextBox 7"/>
          <p:cNvSpPr txBox="1"/>
          <p:nvPr/>
        </p:nvSpPr>
        <p:spPr>
          <a:xfrm>
            <a:off x="7467402" y="5135023"/>
            <a:ext cx="2222678" cy="461665"/>
          </a:xfrm>
          <a:prstGeom prst="rect">
            <a:avLst/>
          </a:prstGeom>
          <a:noFill/>
        </p:spPr>
        <p:txBody>
          <a:bodyPr wrap="square" rtlCol="0">
            <a:spAutoFit/>
          </a:bodyPr>
          <a:lstStyle/>
          <a:p>
            <a:r>
              <a:rPr lang="en-US" altLang="zh-CN" sz="2400" dirty="0"/>
              <a:t>Photodiode</a:t>
            </a:r>
            <a:endParaRPr lang="zh-CN" altLang="en-US" sz="2400" dirty="0"/>
          </a:p>
        </p:txBody>
      </p:sp>
      <p:cxnSp>
        <p:nvCxnSpPr>
          <p:cNvPr id="9" name="Straight Arrow Connector 8"/>
          <p:cNvCxnSpPr/>
          <p:nvPr/>
        </p:nvCxnSpPr>
        <p:spPr>
          <a:xfrm flipH="1" flipV="1">
            <a:off x="6714893" y="4677103"/>
            <a:ext cx="752509" cy="407905"/>
          </a:xfrm>
          <a:prstGeom prst="straightConnector1">
            <a:avLst/>
          </a:prstGeom>
          <a:ln>
            <a:tailEnd type="none"/>
          </a:ln>
        </p:spPr>
        <p:style>
          <a:lnRef idx="1">
            <a:schemeClr val="dk1"/>
          </a:lnRef>
          <a:fillRef idx="0">
            <a:schemeClr val="dk1"/>
          </a:fillRef>
          <a:effectRef idx="0">
            <a:schemeClr val="dk1"/>
          </a:effectRef>
          <a:fontRef idx="minor">
            <a:schemeClr val="tx1"/>
          </a:fontRef>
        </p:style>
      </p:cxnSp>
      <p:cxnSp>
        <p:nvCxnSpPr>
          <p:cNvPr id="10" name="Straight Arrow Connector 9"/>
          <p:cNvCxnSpPr>
            <a:stCxn id="7" idx="0"/>
          </p:cNvCxnSpPr>
          <p:nvPr/>
        </p:nvCxnSpPr>
        <p:spPr>
          <a:xfrm flipV="1">
            <a:off x="5228476" y="4703984"/>
            <a:ext cx="321298" cy="381024"/>
          </a:xfrm>
          <a:prstGeom prst="straightConnector1">
            <a:avLst/>
          </a:prstGeom>
          <a:ln>
            <a:tailEnd type="none"/>
          </a:ln>
        </p:spPr>
        <p:style>
          <a:lnRef idx="1">
            <a:schemeClr val="dk1"/>
          </a:lnRef>
          <a:fillRef idx="0">
            <a:schemeClr val="dk1"/>
          </a:fillRef>
          <a:effectRef idx="0">
            <a:schemeClr val="dk1"/>
          </a:effectRef>
          <a:fontRef idx="minor">
            <a:schemeClr val="tx1"/>
          </a:fontRef>
        </p:style>
      </p:cxnSp>
      <p:grpSp>
        <p:nvGrpSpPr>
          <p:cNvPr id="42" name="Group 41"/>
          <p:cNvGrpSpPr/>
          <p:nvPr/>
        </p:nvGrpSpPr>
        <p:grpSpPr>
          <a:xfrm>
            <a:off x="4993672" y="3531344"/>
            <a:ext cx="1220972" cy="1118881"/>
            <a:chOff x="4993672" y="3531344"/>
            <a:chExt cx="1220972" cy="1118881"/>
          </a:xfrm>
        </p:grpSpPr>
        <p:cxnSp>
          <p:nvCxnSpPr>
            <p:cNvPr id="17" name="Straight Connector 16"/>
            <p:cNvCxnSpPr>
              <a:stCxn id="5" idx="0"/>
            </p:cNvCxnSpPr>
            <p:nvPr/>
          </p:nvCxnSpPr>
          <p:spPr>
            <a:xfrm flipH="1" flipV="1">
              <a:off x="4993672" y="3555519"/>
              <a:ext cx="610486" cy="1056118"/>
            </a:xfrm>
            <a:prstGeom prst="line">
              <a:avLst/>
            </a:prstGeom>
            <a:ln>
              <a:solidFill>
                <a:srgbClr val="767171"/>
              </a:solidFill>
              <a:prstDash val="lgDash"/>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a:stCxn id="5" idx="0"/>
            </p:cNvCxnSpPr>
            <p:nvPr/>
          </p:nvCxnSpPr>
          <p:spPr>
            <a:xfrm flipV="1">
              <a:off x="5604158" y="3555517"/>
              <a:ext cx="610486" cy="1056120"/>
            </a:xfrm>
            <a:prstGeom prst="line">
              <a:avLst/>
            </a:prstGeom>
            <a:ln>
              <a:solidFill>
                <a:srgbClr val="767171"/>
              </a:solidFill>
              <a:prstDash val="lgDash"/>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a:stCxn id="5" idx="0"/>
            </p:cNvCxnSpPr>
            <p:nvPr/>
          </p:nvCxnSpPr>
          <p:spPr>
            <a:xfrm flipH="1" flipV="1">
              <a:off x="5228475" y="3544785"/>
              <a:ext cx="375683" cy="1066852"/>
            </a:xfrm>
            <a:prstGeom prst="line">
              <a:avLst/>
            </a:prstGeom>
            <a:ln>
              <a:solidFill>
                <a:srgbClr val="767171"/>
              </a:solidFill>
              <a:prstDash val="lgDash"/>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V="1">
              <a:off x="5592233" y="3555518"/>
              <a:ext cx="372533" cy="1094707"/>
            </a:xfrm>
            <a:prstGeom prst="line">
              <a:avLst/>
            </a:prstGeom>
            <a:ln>
              <a:solidFill>
                <a:srgbClr val="767171"/>
              </a:solidFill>
              <a:prstDash val="lgDash"/>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H="1" flipV="1">
              <a:off x="5459655" y="3544785"/>
              <a:ext cx="144503" cy="1056118"/>
            </a:xfrm>
            <a:prstGeom prst="line">
              <a:avLst/>
            </a:prstGeom>
            <a:ln>
              <a:solidFill>
                <a:srgbClr val="767171"/>
              </a:solidFill>
              <a:prstDash val="lg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a:stCxn id="5" idx="0"/>
            </p:cNvCxnSpPr>
            <p:nvPr/>
          </p:nvCxnSpPr>
          <p:spPr>
            <a:xfrm flipV="1">
              <a:off x="5604158" y="3531344"/>
              <a:ext cx="106928" cy="1080293"/>
            </a:xfrm>
            <a:prstGeom prst="line">
              <a:avLst/>
            </a:prstGeom>
            <a:ln>
              <a:solidFill>
                <a:srgbClr val="767171"/>
              </a:solidFill>
              <a:prstDash val="lgDash"/>
            </a:ln>
          </p:spPr>
          <p:style>
            <a:lnRef idx="1">
              <a:schemeClr val="accent1"/>
            </a:lnRef>
            <a:fillRef idx="0">
              <a:schemeClr val="accent1"/>
            </a:fillRef>
            <a:effectRef idx="0">
              <a:schemeClr val="accent1"/>
            </a:effectRef>
            <a:fontRef idx="minor">
              <a:schemeClr val="tx1"/>
            </a:fontRef>
          </p:style>
        </p:cxnSp>
      </p:grpSp>
      <p:cxnSp>
        <p:nvCxnSpPr>
          <p:cNvPr id="44" name="Straight Arrow Connector 43"/>
          <p:cNvCxnSpPr/>
          <p:nvPr/>
        </p:nvCxnSpPr>
        <p:spPr>
          <a:xfrm flipV="1">
            <a:off x="5633324" y="4256039"/>
            <a:ext cx="335829" cy="347196"/>
          </a:xfrm>
          <a:prstGeom prst="straightConnector1">
            <a:avLst/>
          </a:prstGeom>
          <a:ln w="38100">
            <a:prstDash val="dash"/>
            <a:tailEnd type="none"/>
          </a:ln>
        </p:spPr>
        <p:style>
          <a:lnRef idx="1">
            <a:schemeClr val="dk1"/>
          </a:lnRef>
          <a:fillRef idx="0">
            <a:schemeClr val="dk1"/>
          </a:fillRef>
          <a:effectRef idx="0">
            <a:schemeClr val="dk1"/>
          </a:effectRef>
          <a:fontRef idx="minor">
            <a:schemeClr val="tx1"/>
          </a:fontRef>
        </p:style>
      </p:cxnSp>
      <p:cxnSp>
        <p:nvCxnSpPr>
          <p:cNvPr id="45" name="Straight Arrow Connector 44"/>
          <p:cNvCxnSpPr/>
          <p:nvPr/>
        </p:nvCxnSpPr>
        <p:spPr>
          <a:xfrm>
            <a:off x="5948855" y="4256039"/>
            <a:ext cx="627752" cy="314168"/>
          </a:xfrm>
          <a:prstGeom prst="straightConnector1">
            <a:avLst/>
          </a:prstGeom>
          <a:ln w="38100">
            <a:prstDash val="dash"/>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090060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repeatCount="indefinite" fill="hold" nodeType="clickEffect">
                                  <p:stCondLst>
                                    <p:cond delay="0"/>
                                  </p:stCondLst>
                                  <p:endCondLst>
                                    <p:cond evt="onNext" delay="0">
                                      <p:tgtEl>
                                        <p:sldTgt/>
                                      </p:tgtEl>
                                    </p:cond>
                                  </p:endCondLst>
                                  <p:childTnLst>
                                    <p:set>
                                      <p:cBhvr>
                                        <p:cTn id="6" dur="1" fill="hold">
                                          <p:stCondLst>
                                            <p:cond delay="0"/>
                                          </p:stCondLst>
                                        </p:cTn>
                                        <p:tgtEl>
                                          <p:spTgt spid="42"/>
                                        </p:tgtEl>
                                        <p:attrNameLst>
                                          <p:attrName>style.visibility</p:attrName>
                                        </p:attrNameLst>
                                      </p:cBhvr>
                                      <p:to>
                                        <p:strVal val="visible"/>
                                      </p:to>
                                    </p:set>
                                    <p:animEffect transition="in" filter="wipe(down)">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nodeType="clickEffect">
                                  <p:stCondLst>
                                    <p:cond delay="0"/>
                                  </p:stCondLst>
                                  <p:childTnLst>
                                    <p:set>
                                      <p:cBhvr>
                                        <p:cTn id="11" dur="1" fill="hold">
                                          <p:stCondLst>
                                            <p:cond delay="0"/>
                                          </p:stCondLst>
                                        </p:cTn>
                                        <p:tgtEl>
                                          <p:spTgt spid="42"/>
                                        </p:tgtEl>
                                        <p:attrNameLst>
                                          <p:attrName>style.visibility</p:attrName>
                                        </p:attrNameLst>
                                      </p:cBhvr>
                                      <p:to>
                                        <p:strVal val="hidden"/>
                                      </p:to>
                                    </p:set>
                                  </p:childTnLst>
                                </p:cTn>
                              </p:par>
                            </p:childTnLst>
                          </p:cTn>
                        </p:par>
                        <p:par>
                          <p:cTn id="12" fill="hold">
                            <p:stCondLst>
                              <p:cond delay="0"/>
                            </p:stCondLst>
                            <p:childTnLst>
                              <p:par>
                                <p:cTn id="13" presetID="1" presetClass="entr" presetSubtype="0" fill="hold" nodeType="afterEffect">
                                  <p:stCondLst>
                                    <p:cond delay="0"/>
                                  </p:stCondLst>
                                  <p:childTnLst>
                                    <p:set>
                                      <p:cBhvr>
                                        <p:cTn id="14" dur="1" fill="hold">
                                          <p:stCondLst>
                                            <p:cond delay="0"/>
                                          </p:stCondLst>
                                        </p:cTn>
                                        <p:tgtEl>
                                          <p:spTgt spid="4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44"/>
                                        </p:tgtEl>
                                        <p:attrNameLst>
                                          <p:attrName>style.visibility</p:attrName>
                                        </p:attrNameLst>
                                      </p:cBhvr>
                                      <p:to>
                                        <p:strVal val="visible"/>
                                      </p:to>
                                    </p:set>
                                    <p:animEffect transition="in" filter="wipe(left)">
                                      <p:cBhvr>
                                        <p:cTn id="19" dur="500"/>
                                        <p:tgtEl>
                                          <p:spTgt spid="44"/>
                                        </p:tgtEl>
                                      </p:cBhvr>
                                    </p:animEffect>
                                  </p:childTnLst>
                                </p:cTn>
                              </p:par>
                            </p:childTnLst>
                          </p:cTn>
                        </p:par>
                        <p:par>
                          <p:cTn id="20" fill="hold">
                            <p:stCondLst>
                              <p:cond delay="500"/>
                            </p:stCondLst>
                            <p:childTnLst>
                              <p:par>
                                <p:cTn id="21" presetID="22" presetClass="entr" presetSubtype="8" fill="hold" nodeType="afterEffect">
                                  <p:stCondLst>
                                    <p:cond delay="0"/>
                                  </p:stCondLst>
                                  <p:childTnLst>
                                    <p:set>
                                      <p:cBhvr>
                                        <p:cTn id="22" dur="1" fill="hold">
                                          <p:stCondLst>
                                            <p:cond delay="0"/>
                                          </p:stCondLst>
                                        </p:cTn>
                                        <p:tgtEl>
                                          <p:spTgt spid="45"/>
                                        </p:tgtEl>
                                        <p:attrNameLst>
                                          <p:attrName>style.visibility</p:attrName>
                                        </p:attrNameLst>
                                      </p:cBhvr>
                                      <p:to>
                                        <p:strVal val="visible"/>
                                      </p:to>
                                    </p:set>
                                    <p:animEffect transition="in" filter="wipe(left)">
                                      <p:cBhvr>
                                        <p:cTn id="23"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a:t>Food Detection</a:t>
            </a:r>
            <a:endParaRPr lang="zh-CN" altLang="en-US" dirty="0"/>
          </a:p>
        </p:txBody>
      </p:sp>
      <p:sp>
        <p:nvSpPr>
          <p:cNvPr id="3" name="Content Placeholder 2"/>
          <p:cNvSpPr>
            <a:spLocks noGrp="1"/>
          </p:cNvSpPr>
          <p:nvPr>
            <p:ph idx="1"/>
          </p:nvPr>
        </p:nvSpPr>
        <p:spPr/>
        <p:txBody>
          <a:bodyPr/>
          <a:lstStyle/>
          <a:p>
            <a:endParaRPr lang="zh-CN" altLang="en-US"/>
          </a:p>
        </p:txBody>
      </p:sp>
      <p:pic>
        <p:nvPicPr>
          <p:cNvPr id="6" name="Picture 5"/>
          <p:cNvPicPr>
            <a:picLocks noChangeAspect="1"/>
          </p:cNvPicPr>
          <p:nvPr/>
        </p:nvPicPr>
        <p:blipFill>
          <a:blip r:embed="rId3"/>
          <a:stretch>
            <a:fillRect/>
          </a:stretch>
        </p:blipFill>
        <p:spPr>
          <a:xfrm>
            <a:off x="2595637" y="2024234"/>
            <a:ext cx="7585269" cy="3954120"/>
          </a:xfrm>
          <a:prstGeom prst="rect">
            <a:avLst/>
          </a:prstGeom>
        </p:spPr>
      </p:pic>
      <p:pic>
        <p:nvPicPr>
          <p:cNvPr id="7" name="Picture 6"/>
          <p:cNvPicPr>
            <a:picLocks noChangeAspect="1"/>
          </p:cNvPicPr>
          <p:nvPr/>
        </p:nvPicPr>
        <p:blipFill>
          <a:blip r:embed="rId4"/>
          <a:stretch>
            <a:fillRect/>
          </a:stretch>
        </p:blipFill>
        <p:spPr>
          <a:xfrm>
            <a:off x="2595637" y="2024234"/>
            <a:ext cx="7585269" cy="3954120"/>
          </a:xfrm>
          <a:prstGeom prst="rect">
            <a:avLst/>
          </a:prstGeom>
        </p:spPr>
      </p:pic>
      <p:cxnSp>
        <p:nvCxnSpPr>
          <p:cNvPr id="5" name="Straight Connector 4"/>
          <p:cNvCxnSpPr/>
          <p:nvPr/>
        </p:nvCxnSpPr>
        <p:spPr>
          <a:xfrm>
            <a:off x="4166616" y="1825625"/>
            <a:ext cx="0" cy="4152729"/>
          </a:xfrm>
          <a:prstGeom prst="line">
            <a:avLst/>
          </a:prstGeom>
          <a:ln w="28575">
            <a:solidFill>
              <a:srgbClr val="76717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3050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4" fill="hold" nodeType="clickEffect">
                                  <p:stCondLst>
                                    <p:cond delay="0"/>
                                  </p:stCondLst>
                                  <p:childTnLst>
                                    <p:animEffect transition="out" filter="wipe(down)">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a:t>Food Recognition</a:t>
            </a:r>
            <a:endParaRPr lang="zh-CN" altLang="en-US" dirty="0"/>
          </a:p>
        </p:txBody>
      </p:sp>
      <p:sp>
        <p:nvSpPr>
          <p:cNvPr id="3" name="Content Placeholder 2"/>
          <p:cNvSpPr>
            <a:spLocks noGrp="1"/>
          </p:cNvSpPr>
          <p:nvPr>
            <p:ph idx="1"/>
          </p:nvPr>
        </p:nvSpPr>
        <p:spPr/>
        <p:txBody>
          <a:bodyPr/>
          <a:lstStyle/>
          <a:p>
            <a:endParaRPr lang="zh-CN" altLang="en-US" dirty="0"/>
          </a:p>
        </p:txBody>
      </p:sp>
      <p:sp>
        <p:nvSpPr>
          <p:cNvPr id="4" name="Slide Number Placeholder 3"/>
          <p:cNvSpPr>
            <a:spLocks noGrp="1"/>
          </p:cNvSpPr>
          <p:nvPr>
            <p:ph type="sldNum" sz="quarter" idx="12"/>
          </p:nvPr>
        </p:nvSpPr>
        <p:spPr/>
        <p:txBody>
          <a:bodyPr/>
          <a:lstStyle/>
          <a:p>
            <a:fld id="{BA2676D7-CC2F-472F-A839-7628BC4F150E}" type="slidenum">
              <a:rPr lang="zh-CN" altLang="en-US" smtClean="0"/>
              <a:pPr/>
              <a:t>16</a:t>
            </a:fld>
            <a:endParaRPr lang="zh-CN" altLang="en-US" dirty="0"/>
          </a:p>
        </p:txBody>
      </p:sp>
      <p:sp>
        <p:nvSpPr>
          <p:cNvPr id="5" name="Rectangle 4"/>
          <p:cNvSpPr/>
          <p:nvPr/>
        </p:nvSpPr>
        <p:spPr>
          <a:xfrm>
            <a:off x="4483473" y="3121305"/>
            <a:ext cx="2799229" cy="65890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ltLang="zh-CN" sz="3200" dirty="0"/>
              <a:t>LED lighting</a:t>
            </a:r>
            <a:endParaRPr lang="zh-CN" altLang="en-US" sz="3200" dirty="0"/>
          </a:p>
        </p:txBody>
      </p:sp>
      <p:sp>
        <p:nvSpPr>
          <p:cNvPr id="6" name="Diamond 5"/>
          <p:cNvSpPr/>
          <p:nvPr/>
        </p:nvSpPr>
        <p:spPr>
          <a:xfrm>
            <a:off x="3859306" y="1427745"/>
            <a:ext cx="4047565" cy="1296942"/>
          </a:xfrm>
          <a:prstGeom prst="diamond">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ltLang="zh-CN" sz="3200" dirty="0"/>
              <a:t>Food Detection</a:t>
            </a:r>
            <a:endParaRPr lang="zh-CN" altLang="en-US" sz="3200" dirty="0"/>
          </a:p>
        </p:txBody>
      </p:sp>
      <p:cxnSp>
        <p:nvCxnSpPr>
          <p:cNvPr id="8" name="Straight Connector 7"/>
          <p:cNvCxnSpPr>
            <a:stCxn id="6" idx="2"/>
            <a:endCxn id="5" idx="0"/>
          </p:cNvCxnSpPr>
          <p:nvPr/>
        </p:nvCxnSpPr>
        <p:spPr>
          <a:xfrm flipH="1">
            <a:off x="5883088" y="2724687"/>
            <a:ext cx="1" cy="396618"/>
          </a:xfrm>
          <a:prstGeom prst="line">
            <a:avLst/>
          </a:prstGeom>
          <a:ln>
            <a:tailEnd type="triangle"/>
          </a:ln>
        </p:spPr>
        <p:style>
          <a:lnRef idx="1">
            <a:schemeClr val="dk1"/>
          </a:lnRef>
          <a:fillRef idx="0">
            <a:schemeClr val="dk1"/>
          </a:fillRef>
          <a:effectRef idx="0">
            <a:schemeClr val="dk1"/>
          </a:effectRef>
          <a:fontRef idx="minor">
            <a:schemeClr val="tx1"/>
          </a:fontRef>
        </p:style>
      </p:cxnSp>
      <p:cxnSp>
        <p:nvCxnSpPr>
          <p:cNvPr id="11" name="Straight Connector 10"/>
          <p:cNvCxnSpPr/>
          <p:nvPr/>
        </p:nvCxnSpPr>
        <p:spPr>
          <a:xfrm flipH="1">
            <a:off x="5883086" y="3780211"/>
            <a:ext cx="1" cy="396618"/>
          </a:xfrm>
          <a:prstGeom prst="line">
            <a:avLst/>
          </a:prstGeom>
          <a:ln>
            <a:tailEnd type="triangle"/>
          </a:ln>
        </p:spPr>
        <p:style>
          <a:lnRef idx="1">
            <a:schemeClr val="dk1"/>
          </a:lnRef>
          <a:fillRef idx="0">
            <a:schemeClr val="dk1"/>
          </a:fillRef>
          <a:effectRef idx="0">
            <a:schemeClr val="dk1"/>
          </a:effectRef>
          <a:fontRef idx="minor">
            <a:schemeClr val="tx1"/>
          </a:fontRef>
        </p:style>
      </p:cxnSp>
      <p:sp>
        <p:nvSpPr>
          <p:cNvPr id="12" name="Rectangle 11"/>
          <p:cNvSpPr/>
          <p:nvPr/>
        </p:nvSpPr>
        <p:spPr>
          <a:xfrm>
            <a:off x="4171386" y="4176829"/>
            <a:ext cx="3423400" cy="65890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ltLang="zh-CN" sz="3200" dirty="0"/>
              <a:t>Feature Extraction</a:t>
            </a:r>
            <a:endParaRPr lang="zh-CN" altLang="en-US" sz="3200" dirty="0"/>
          </a:p>
        </p:txBody>
      </p:sp>
      <p:cxnSp>
        <p:nvCxnSpPr>
          <p:cNvPr id="13" name="Straight Connector 12"/>
          <p:cNvCxnSpPr/>
          <p:nvPr/>
        </p:nvCxnSpPr>
        <p:spPr>
          <a:xfrm flipH="1">
            <a:off x="5878785" y="4835735"/>
            <a:ext cx="1" cy="396618"/>
          </a:xfrm>
          <a:prstGeom prst="line">
            <a:avLst/>
          </a:prstGeom>
          <a:ln>
            <a:tailEnd type="triangle"/>
          </a:ln>
        </p:spPr>
        <p:style>
          <a:lnRef idx="1">
            <a:schemeClr val="dk1"/>
          </a:lnRef>
          <a:fillRef idx="0">
            <a:schemeClr val="dk1"/>
          </a:fillRef>
          <a:effectRef idx="0">
            <a:schemeClr val="dk1"/>
          </a:effectRef>
          <a:fontRef idx="minor">
            <a:schemeClr val="tx1"/>
          </a:fontRef>
        </p:style>
      </p:cxnSp>
      <p:sp>
        <p:nvSpPr>
          <p:cNvPr id="14" name="Rectangle 13"/>
          <p:cNvSpPr/>
          <p:nvPr/>
        </p:nvSpPr>
        <p:spPr>
          <a:xfrm>
            <a:off x="4171385" y="5232353"/>
            <a:ext cx="3423400" cy="65890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ltLang="zh-CN" sz="3200" dirty="0"/>
              <a:t>Food Recognition</a:t>
            </a:r>
            <a:endParaRPr lang="zh-CN" altLang="en-US" sz="3200" dirty="0"/>
          </a:p>
        </p:txBody>
      </p:sp>
      <p:cxnSp>
        <p:nvCxnSpPr>
          <p:cNvPr id="16" name="Straight Connector 15"/>
          <p:cNvCxnSpPr>
            <a:stCxn id="6" idx="3"/>
          </p:cNvCxnSpPr>
          <p:nvPr/>
        </p:nvCxnSpPr>
        <p:spPr>
          <a:xfrm>
            <a:off x="7906871" y="2076216"/>
            <a:ext cx="472019" cy="0"/>
          </a:xfrm>
          <a:prstGeom prst="line">
            <a:avLst/>
          </a:prstGeom>
        </p:spPr>
        <p:style>
          <a:lnRef idx="1">
            <a:schemeClr val="dk1"/>
          </a:lnRef>
          <a:fillRef idx="0">
            <a:schemeClr val="dk1"/>
          </a:fillRef>
          <a:effectRef idx="0">
            <a:schemeClr val="dk1"/>
          </a:effectRef>
          <a:fontRef idx="minor">
            <a:schemeClr val="tx1"/>
          </a:fontRef>
        </p:style>
      </p:cxnSp>
      <p:cxnSp>
        <p:nvCxnSpPr>
          <p:cNvPr id="17" name="Straight Connector 16"/>
          <p:cNvCxnSpPr/>
          <p:nvPr/>
        </p:nvCxnSpPr>
        <p:spPr>
          <a:xfrm flipV="1">
            <a:off x="8374590" y="1234875"/>
            <a:ext cx="4300" cy="830464"/>
          </a:xfrm>
          <a:prstGeom prst="line">
            <a:avLst/>
          </a:prstGeom>
        </p:spPr>
        <p:style>
          <a:lnRef idx="1">
            <a:schemeClr val="dk1"/>
          </a:lnRef>
          <a:fillRef idx="0">
            <a:schemeClr val="dk1"/>
          </a:fillRef>
          <a:effectRef idx="0">
            <a:schemeClr val="dk1"/>
          </a:effectRef>
          <a:fontRef idx="minor">
            <a:schemeClr val="tx1"/>
          </a:fontRef>
        </p:style>
      </p:cxnSp>
      <p:cxnSp>
        <p:nvCxnSpPr>
          <p:cNvPr id="20" name="Straight Connector 19"/>
          <p:cNvCxnSpPr/>
          <p:nvPr/>
        </p:nvCxnSpPr>
        <p:spPr>
          <a:xfrm>
            <a:off x="5883085" y="1199893"/>
            <a:ext cx="2491505" cy="34982"/>
          </a:xfrm>
          <a:prstGeom prst="line">
            <a:avLst/>
          </a:prstGeom>
        </p:spPr>
        <p:style>
          <a:lnRef idx="1">
            <a:schemeClr val="dk1"/>
          </a:lnRef>
          <a:fillRef idx="0">
            <a:schemeClr val="dk1"/>
          </a:fillRef>
          <a:effectRef idx="0">
            <a:schemeClr val="dk1"/>
          </a:effectRef>
          <a:fontRef idx="minor">
            <a:schemeClr val="tx1"/>
          </a:fontRef>
        </p:style>
      </p:cxnSp>
      <p:cxnSp>
        <p:nvCxnSpPr>
          <p:cNvPr id="22" name="Straight Connector 21"/>
          <p:cNvCxnSpPr>
            <a:stCxn id="6" idx="0"/>
          </p:cNvCxnSpPr>
          <p:nvPr/>
        </p:nvCxnSpPr>
        <p:spPr>
          <a:xfrm flipH="1" flipV="1">
            <a:off x="5878785" y="1199893"/>
            <a:ext cx="4304" cy="227852"/>
          </a:xfrm>
          <a:prstGeom prst="line">
            <a:avLst/>
          </a:prstGeom>
          <a:ln>
            <a:headEnd type="triangle"/>
            <a:tailEnd type="none"/>
          </a:ln>
        </p:spPr>
        <p:style>
          <a:lnRef idx="1">
            <a:schemeClr val="dk1"/>
          </a:lnRef>
          <a:fillRef idx="0">
            <a:schemeClr val="dk1"/>
          </a:fillRef>
          <a:effectRef idx="0">
            <a:schemeClr val="dk1"/>
          </a:effectRef>
          <a:fontRef idx="minor">
            <a:schemeClr val="tx1"/>
          </a:fontRef>
        </p:style>
      </p:cxnSp>
      <p:sp>
        <p:nvSpPr>
          <p:cNvPr id="26" name="TextBox 25"/>
          <p:cNvSpPr txBox="1"/>
          <p:nvPr/>
        </p:nvSpPr>
        <p:spPr>
          <a:xfrm>
            <a:off x="8610600" y="1394990"/>
            <a:ext cx="1955799" cy="461665"/>
          </a:xfrm>
          <a:prstGeom prst="rect">
            <a:avLst/>
          </a:prstGeom>
          <a:noFill/>
        </p:spPr>
        <p:txBody>
          <a:bodyPr wrap="square" rtlCol="0">
            <a:spAutoFit/>
          </a:bodyPr>
          <a:lstStyle/>
          <a:p>
            <a:pPr algn="ctr"/>
            <a:r>
              <a:rPr lang="en-US" altLang="zh-CN" sz="2400" dirty="0"/>
              <a:t>Without food</a:t>
            </a:r>
            <a:endParaRPr lang="zh-CN" altLang="en-US" sz="2400" dirty="0"/>
          </a:p>
        </p:txBody>
      </p:sp>
      <p:sp>
        <p:nvSpPr>
          <p:cNvPr id="27" name="TextBox 26"/>
          <p:cNvSpPr txBox="1"/>
          <p:nvPr/>
        </p:nvSpPr>
        <p:spPr>
          <a:xfrm>
            <a:off x="5878785" y="2659640"/>
            <a:ext cx="1955799" cy="461665"/>
          </a:xfrm>
          <a:prstGeom prst="rect">
            <a:avLst/>
          </a:prstGeom>
          <a:noFill/>
        </p:spPr>
        <p:txBody>
          <a:bodyPr wrap="square" rtlCol="0">
            <a:spAutoFit/>
          </a:bodyPr>
          <a:lstStyle/>
          <a:p>
            <a:pPr algn="ctr"/>
            <a:r>
              <a:rPr lang="en-US" altLang="zh-CN" sz="2400" dirty="0"/>
              <a:t>With food</a:t>
            </a:r>
            <a:endParaRPr lang="zh-CN" altLang="en-US" sz="2400" dirty="0"/>
          </a:p>
        </p:txBody>
      </p:sp>
      <p:graphicFrame>
        <p:nvGraphicFramePr>
          <p:cNvPr id="28" name="Chart 27"/>
          <p:cNvGraphicFramePr>
            <a:graphicFrameLocks/>
          </p:cNvGraphicFramePr>
          <p:nvPr>
            <p:extLst/>
          </p:nvPr>
        </p:nvGraphicFramePr>
        <p:xfrm>
          <a:off x="7704958" y="2776415"/>
          <a:ext cx="2149106" cy="995770"/>
        </p:xfrm>
        <a:graphic>
          <a:graphicData uri="http://schemas.openxmlformats.org/drawingml/2006/chart">
            <c:chart xmlns:c="http://schemas.openxmlformats.org/drawingml/2006/chart" xmlns:r="http://schemas.openxmlformats.org/officeDocument/2006/relationships" r:id="rId3"/>
          </a:graphicData>
        </a:graphic>
      </p:graphicFrame>
      <p:pic>
        <p:nvPicPr>
          <p:cNvPr id="30" name="Picture 29"/>
          <p:cNvPicPr>
            <a:picLocks noChangeAspect="1"/>
          </p:cNvPicPr>
          <p:nvPr/>
        </p:nvPicPr>
        <p:blipFill>
          <a:blip r:embed="rId4"/>
          <a:stretch>
            <a:fillRect/>
          </a:stretch>
        </p:blipFill>
        <p:spPr>
          <a:xfrm>
            <a:off x="2212660" y="3951290"/>
            <a:ext cx="1431511" cy="1058167"/>
          </a:xfrm>
          <a:prstGeom prst="rect">
            <a:avLst/>
          </a:prstGeom>
        </p:spPr>
      </p:pic>
      <p:pic>
        <p:nvPicPr>
          <p:cNvPr id="31" name="Picture 30"/>
          <p:cNvPicPr>
            <a:picLocks noChangeAspect="1"/>
          </p:cNvPicPr>
          <p:nvPr/>
        </p:nvPicPr>
        <p:blipFill rotWithShape="1">
          <a:blip r:embed="rId5"/>
          <a:srcRect l="2300" t="11221" r="2488" b="9905"/>
          <a:stretch/>
        </p:blipFill>
        <p:spPr>
          <a:xfrm>
            <a:off x="7834584" y="4835735"/>
            <a:ext cx="2531739" cy="1572973"/>
          </a:xfrm>
          <a:prstGeom prst="rect">
            <a:avLst/>
          </a:prstGeom>
        </p:spPr>
      </p:pic>
    </p:spTree>
    <p:extLst>
      <p:ext uri="{BB962C8B-B14F-4D97-AF65-F5344CB8AC3E}">
        <p14:creationId xmlns:p14="http://schemas.microsoft.com/office/powerpoint/2010/main" val="361043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par>
                                <p:cTn id="8" presetID="22" presetClass="entr" presetSubtype="1"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wipe(up)">
                                      <p:cBhvr>
                                        <p:cTn id="10" dur="500"/>
                                        <p:tgtEl>
                                          <p:spTgt spid="16"/>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wipe(up)">
                                      <p:cBhvr>
                                        <p:cTn id="13" dur="500"/>
                                        <p:tgtEl>
                                          <p:spTgt spid="26"/>
                                        </p:tgtEl>
                                      </p:cBhvr>
                                    </p:animEffect>
                                  </p:childTnLst>
                                </p:cTn>
                              </p:par>
                              <p:par>
                                <p:cTn id="14" presetID="22" presetClass="entr" presetSubtype="1" fill="hold"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wipe(up)">
                                      <p:cBhvr>
                                        <p:cTn id="16" dur="500"/>
                                        <p:tgtEl>
                                          <p:spTgt spid="17"/>
                                        </p:tgtEl>
                                      </p:cBhvr>
                                    </p:animEffect>
                                  </p:childTnLst>
                                </p:cTn>
                              </p:par>
                              <p:par>
                                <p:cTn id="17" presetID="22" presetClass="entr" presetSubtype="1" fill="hold" nodeType="with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wipe(up)">
                                      <p:cBhvr>
                                        <p:cTn id="19" dur="500"/>
                                        <p:tgtEl>
                                          <p:spTgt spid="20"/>
                                        </p:tgtEl>
                                      </p:cBhvr>
                                    </p:animEffect>
                                  </p:childTnLst>
                                </p:cTn>
                              </p:par>
                              <p:par>
                                <p:cTn id="20" presetID="22" presetClass="entr" presetSubtype="1" fill="hold" nodeType="with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wipe(up)">
                                      <p:cBhvr>
                                        <p:cTn id="22" dur="5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up)">
                                      <p:cBhvr>
                                        <p:cTn id="27" dur="500"/>
                                        <p:tgtEl>
                                          <p:spTgt spid="8"/>
                                        </p:tgtEl>
                                      </p:cBhvr>
                                    </p:animEffect>
                                  </p:childTnLst>
                                </p:cTn>
                              </p:par>
                              <p:par>
                                <p:cTn id="28" presetID="22" presetClass="entr" presetSubtype="1" fill="hold" grpId="0" nodeType="with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wipe(up)">
                                      <p:cBhvr>
                                        <p:cTn id="30" dur="500"/>
                                        <p:tgtEl>
                                          <p:spTgt spid="27"/>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28">
                                            <p:graphicEl>
                                              <a:chart seriesIdx="-3" categoryIdx="-3" bldStep="gridLegend"/>
                                            </p:graphicEl>
                                          </p:spTgt>
                                        </p:tgtEl>
                                        <p:attrNameLst>
                                          <p:attrName>style.visibility</p:attrName>
                                        </p:attrNameLst>
                                      </p:cBhvr>
                                      <p:to>
                                        <p:strVal val="visible"/>
                                      </p:to>
                                    </p:set>
                                    <p:animEffect transition="in" filter="wipe(left)">
                                      <p:cBhvr>
                                        <p:cTn id="33" dur="500"/>
                                        <p:tgtEl>
                                          <p:spTgt spid="28">
                                            <p:graphicEl>
                                              <a:chart seriesIdx="-3" categoryIdx="-3" bldStep="gridLegend"/>
                                            </p:graphicEl>
                                          </p:spTgt>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28">
                                            <p:graphicEl>
                                              <a:chart seriesIdx="0" categoryIdx="-4" bldStep="series"/>
                                            </p:graphicEl>
                                          </p:spTgt>
                                        </p:tgtEl>
                                        <p:attrNameLst>
                                          <p:attrName>style.visibility</p:attrName>
                                        </p:attrNameLst>
                                      </p:cBhvr>
                                      <p:to>
                                        <p:strVal val="visible"/>
                                      </p:to>
                                    </p:set>
                                    <p:animEffect transition="in" filter="wipe(left)">
                                      <p:cBhvr>
                                        <p:cTn id="36" dur="500"/>
                                        <p:tgtEl>
                                          <p:spTgt spid="28">
                                            <p:graphicEl>
                                              <a:chart seriesIdx="0" categoryIdx="-4" bldStep="series"/>
                                            </p:graphicEl>
                                          </p:spTgt>
                                        </p:tgtEl>
                                      </p:cBhvr>
                                    </p:animEffect>
                                  </p:childTnLst>
                                </p:cTn>
                              </p:par>
                              <p:par>
                                <p:cTn id="37" presetID="22" presetClass="entr" presetSubtype="1" fill="hold" grpId="0" nodeType="with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wipe(up)">
                                      <p:cBhvr>
                                        <p:cTn id="39" dur="500"/>
                                        <p:tgtEl>
                                          <p:spTgt spid="5"/>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1" fill="hold" nodeType="click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wipe(up)">
                                      <p:cBhvr>
                                        <p:cTn id="44" dur="500"/>
                                        <p:tgtEl>
                                          <p:spTgt spid="11"/>
                                        </p:tgtEl>
                                      </p:cBhvr>
                                    </p:animEffect>
                                  </p:childTnLst>
                                </p:cTn>
                              </p:par>
                              <p:par>
                                <p:cTn id="45" presetID="22" presetClass="entr" presetSubtype="1" fill="hold" grpId="0" nodeType="with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up)">
                                      <p:cBhvr>
                                        <p:cTn id="47" dur="500"/>
                                        <p:tgtEl>
                                          <p:spTgt spid="12"/>
                                        </p:tgtEl>
                                      </p:cBhvr>
                                    </p:animEffect>
                                  </p:childTnLst>
                                </p:cTn>
                              </p:par>
                              <p:par>
                                <p:cTn id="48" presetID="22" presetClass="entr" presetSubtype="1" fill="hold" nodeType="withEffect">
                                  <p:stCondLst>
                                    <p:cond delay="0"/>
                                  </p:stCondLst>
                                  <p:childTnLst>
                                    <p:set>
                                      <p:cBhvr>
                                        <p:cTn id="49" dur="1" fill="hold">
                                          <p:stCondLst>
                                            <p:cond delay="0"/>
                                          </p:stCondLst>
                                        </p:cTn>
                                        <p:tgtEl>
                                          <p:spTgt spid="30"/>
                                        </p:tgtEl>
                                        <p:attrNameLst>
                                          <p:attrName>style.visibility</p:attrName>
                                        </p:attrNameLst>
                                      </p:cBhvr>
                                      <p:to>
                                        <p:strVal val="visible"/>
                                      </p:to>
                                    </p:set>
                                    <p:animEffect transition="in" filter="wipe(up)">
                                      <p:cBhvr>
                                        <p:cTn id="50" dur="500"/>
                                        <p:tgtEl>
                                          <p:spTgt spid="30"/>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1" fill="hold" nodeType="clickEffect">
                                  <p:stCondLst>
                                    <p:cond delay="0"/>
                                  </p:stCondLst>
                                  <p:childTnLst>
                                    <p:set>
                                      <p:cBhvr>
                                        <p:cTn id="54" dur="1" fill="hold">
                                          <p:stCondLst>
                                            <p:cond delay="0"/>
                                          </p:stCondLst>
                                        </p:cTn>
                                        <p:tgtEl>
                                          <p:spTgt spid="13"/>
                                        </p:tgtEl>
                                        <p:attrNameLst>
                                          <p:attrName>style.visibility</p:attrName>
                                        </p:attrNameLst>
                                      </p:cBhvr>
                                      <p:to>
                                        <p:strVal val="visible"/>
                                      </p:to>
                                    </p:set>
                                    <p:animEffect transition="in" filter="wipe(up)">
                                      <p:cBhvr>
                                        <p:cTn id="55" dur="500"/>
                                        <p:tgtEl>
                                          <p:spTgt spid="13"/>
                                        </p:tgtEl>
                                      </p:cBhvr>
                                    </p:animEffect>
                                  </p:childTnLst>
                                </p:cTn>
                              </p:par>
                              <p:par>
                                <p:cTn id="56" presetID="22" presetClass="entr" presetSubtype="1" fill="hold" grpId="0" nodeType="withEffect">
                                  <p:stCondLst>
                                    <p:cond delay="0"/>
                                  </p:stCondLst>
                                  <p:childTnLst>
                                    <p:set>
                                      <p:cBhvr>
                                        <p:cTn id="57" dur="1" fill="hold">
                                          <p:stCondLst>
                                            <p:cond delay="0"/>
                                          </p:stCondLst>
                                        </p:cTn>
                                        <p:tgtEl>
                                          <p:spTgt spid="14"/>
                                        </p:tgtEl>
                                        <p:attrNameLst>
                                          <p:attrName>style.visibility</p:attrName>
                                        </p:attrNameLst>
                                      </p:cBhvr>
                                      <p:to>
                                        <p:strVal val="visible"/>
                                      </p:to>
                                    </p:set>
                                    <p:animEffect transition="in" filter="wipe(up)">
                                      <p:cBhvr>
                                        <p:cTn id="58" dur="500"/>
                                        <p:tgtEl>
                                          <p:spTgt spid="14"/>
                                        </p:tgtEl>
                                      </p:cBhvr>
                                    </p:animEffect>
                                  </p:childTnLst>
                                </p:cTn>
                              </p:par>
                              <p:par>
                                <p:cTn id="59" presetID="22" presetClass="entr" presetSubtype="1" fill="hold" nodeType="with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wipe(up)">
                                      <p:cBhvr>
                                        <p:cTn id="61"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2" grpId="0" animBg="1"/>
      <p:bldP spid="14" grpId="0" animBg="1"/>
      <p:bldP spid="26" grpId="0"/>
      <p:bldP spid="27" grpId="0"/>
      <p:bldGraphic spid="28" grpId="0">
        <p:bldSub>
          <a:bldChart bld="series"/>
        </p:bldSub>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a:t>Prototype</a:t>
            </a:r>
            <a:endParaRPr lang="zh-CN" altLang="en-US" dirty="0"/>
          </a:p>
        </p:txBody>
      </p:sp>
      <p:pic>
        <p:nvPicPr>
          <p:cNvPr id="7" name="Content Placeholder 6" descr="Screen Clipping"/>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 y="831030"/>
            <a:ext cx="12192000" cy="6026969"/>
          </a:xfrm>
        </p:spPr>
      </p:pic>
      <p:sp>
        <p:nvSpPr>
          <p:cNvPr id="4" name="Slide Number Placeholder 3"/>
          <p:cNvSpPr>
            <a:spLocks noGrp="1"/>
          </p:cNvSpPr>
          <p:nvPr>
            <p:ph type="sldNum" sz="quarter" idx="12"/>
          </p:nvPr>
        </p:nvSpPr>
        <p:spPr/>
        <p:txBody>
          <a:bodyPr/>
          <a:lstStyle/>
          <a:p>
            <a:fld id="{BA2676D7-CC2F-472F-A839-7628BC4F150E}" type="slidenum">
              <a:rPr lang="zh-CN" altLang="en-US" smtClean="0"/>
              <a:pPr/>
              <a:t>17</a:t>
            </a:fld>
            <a:endParaRPr lang="zh-CN" altLang="en-US" dirty="0"/>
          </a:p>
        </p:txBody>
      </p:sp>
      <p:sp>
        <p:nvSpPr>
          <p:cNvPr id="8" name="Rectangle 7"/>
          <p:cNvSpPr/>
          <p:nvPr/>
        </p:nvSpPr>
        <p:spPr>
          <a:xfrm>
            <a:off x="8157029" y="4978400"/>
            <a:ext cx="1248229" cy="537029"/>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TextBox 8"/>
          <p:cNvSpPr txBox="1"/>
          <p:nvPr/>
        </p:nvSpPr>
        <p:spPr>
          <a:xfrm>
            <a:off x="8374744" y="4455180"/>
            <a:ext cx="1088572" cy="523220"/>
          </a:xfrm>
          <a:prstGeom prst="rect">
            <a:avLst/>
          </a:prstGeom>
          <a:noFill/>
        </p:spPr>
        <p:txBody>
          <a:bodyPr wrap="square" rtlCol="0">
            <a:spAutoFit/>
          </a:bodyPr>
          <a:lstStyle/>
          <a:p>
            <a:r>
              <a:rPr lang="en-US" altLang="zh-CN" sz="2800" dirty="0"/>
              <a:t>2 cm</a:t>
            </a:r>
            <a:endParaRPr lang="zh-CN" altLang="en-US" sz="2800" dirty="0"/>
          </a:p>
        </p:txBody>
      </p:sp>
      <p:sp>
        <p:nvSpPr>
          <p:cNvPr id="10" name="TextBox 9"/>
          <p:cNvSpPr txBox="1"/>
          <p:nvPr/>
        </p:nvSpPr>
        <p:spPr>
          <a:xfrm rot="5400000">
            <a:off x="9180640" y="5129994"/>
            <a:ext cx="1088572" cy="523220"/>
          </a:xfrm>
          <a:prstGeom prst="rect">
            <a:avLst/>
          </a:prstGeom>
          <a:noFill/>
        </p:spPr>
        <p:txBody>
          <a:bodyPr wrap="square" rtlCol="0">
            <a:spAutoFit/>
          </a:bodyPr>
          <a:lstStyle/>
          <a:p>
            <a:r>
              <a:rPr lang="en-US" altLang="zh-CN" sz="2800" dirty="0"/>
              <a:t>1 cm</a:t>
            </a:r>
            <a:endParaRPr lang="zh-CN" altLang="en-US" sz="2800" dirty="0"/>
          </a:p>
        </p:txBody>
      </p:sp>
      <p:sp>
        <p:nvSpPr>
          <p:cNvPr id="11" name="TextBox 10"/>
          <p:cNvSpPr txBox="1"/>
          <p:nvPr/>
        </p:nvSpPr>
        <p:spPr>
          <a:xfrm>
            <a:off x="6506029" y="5812813"/>
            <a:ext cx="4550227" cy="954107"/>
          </a:xfrm>
          <a:prstGeom prst="rect">
            <a:avLst/>
          </a:prstGeom>
          <a:noFill/>
        </p:spPr>
        <p:txBody>
          <a:bodyPr wrap="square" rtlCol="0">
            <a:spAutoFit/>
          </a:bodyPr>
          <a:lstStyle/>
          <a:p>
            <a:pPr algn="ctr"/>
            <a:r>
              <a:rPr lang="en-US" altLang="zh-CN" sz="2800" dirty="0"/>
              <a:t>12 LEDs, 4 in visible bands, 8 in near-infrared bands</a:t>
            </a:r>
            <a:endParaRPr lang="zh-CN" altLang="en-US" sz="2800" dirty="0"/>
          </a:p>
        </p:txBody>
      </p:sp>
    </p:spTree>
    <p:extLst>
      <p:ext uri="{BB962C8B-B14F-4D97-AF65-F5344CB8AC3E}">
        <p14:creationId xmlns:p14="http://schemas.microsoft.com/office/powerpoint/2010/main" val="368519633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Evaluation</a:t>
            </a:r>
            <a:endParaRPr lang="zh-CN" altLang="en-US" dirty="0"/>
          </a:p>
        </p:txBody>
      </p:sp>
      <p:sp>
        <p:nvSpPr>
          <p:cNvPr id="3" name="Content Placeholder 2"/>
          <p:cNvSpPr>
            <a:spLocks noGrp="1"/>
          </p:cNvSpPr>
          <p:nvPr>
            <p:ph idx="1"/>
          </p:nvPr>
        </p:nvSpPr>
        <p:spPr/>
        <p:txBody>
          <a:bodyPr/>
          <a:lstStyle/>
          <a:p>
            <a:r>
              <a:rPr lang="en-US" altLang="zh-CN" sz="3600" dirty="0" smtClean="0"/>
              <a:t>Food Detection</a:t>
            </a:r>
          </a:p>
          <a:p>
            <a:r>
              <a:rPr lang="en-US" altLang="zh-CN" sz="3600" dirty="0" smtClean="0"/>
              <a:t>Food Recognition</a:t>
            </a:r>
          </a:p>
          <a:p>
            <a:r>
              <a:rPr lang="en-US" altLang="zh-CN" sz="3600" dirty="0"/>
              <a:t>Performance under various environment</a:t>
            </a:r>
          </a:p>
          <a:p>
            <a:r>
              <a:rPr lang="en-US" altLang="zh-CN" sz="3600" dirty="0"/>
              <a:t>Drink </a:t>
            </a:r>
            <a:r>
              <a:rPr lang="en-US" altLang="zh-CN" sz="3600" dirty="0" smtClean="0"/>
              <a:t>Recognition</a:t>
            </a:r>
          </a:p>
          <a:p>
            <a:r>
              <a:rPr lang="en-US" altLang="zh-CN" sz="3600" dirty="0"/>
              <a:t>Predict Nutrients in </a:t>
            </a:r>
            <a:r>
              <a:rPr lang="en-US" altLang="zh-CN" sz="3600" dirty="0" smtClean="0"/>
              <a:t>Milk</a:t>
            </a:r>
          </a:p>
          <a:p>
            <a:endParaRPr lang="en-US" altLang="zh-CN" dirty="0" smtClean="0"/>
          </a:p>
          <a:p>
            <a:endParaRPr lang="zh-CN" altLang="en-US" dirty="0"/>
          </a:p>
        </p:txBody>
      </p:sp>
    </p:spTree>
    <p:extLst>
      <p:ext uri="{BB962C8B-B14F-4D97-AF65-F5344CB8AC3E}">
        <p14:creationId xmlns:p14="http://schemas.microsoft.com/office/powerpoint/2010/main" val="54553948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a:t>Performance – </a:t>
            </a:r>
            <a:r>
              <a:rPr lang="en-US" altLang="zh-CN" dirty="0" smtClean="0"/>
              <a:t>Food Detection Accuracy</a:t>
            </a:r>
            <a:endParaRPr lang="zh-CN" alt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998434327"/>
              </p:ext>
            </p:extLst>
          </p:nvPr>
        </p:nvGraphicFramePr>
        <p:xfrm>
          <a:off x="1092200" y="1587501"/>
          <a:ext cx="9575800" cy="438626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p:cNvGraphicFramePr>
            <a:graphicFrameLocks/>
          </p:cNvGraphicFramePr>
          <p:nvPr>
            <p:extLst>
              <p:ext uri="{D42A27DB-BD31-4B8C-83A1-F6EECF244321}">
                <p14:modId xmlns:p14="http://schemas.microsoft.com/office/powerpoint/2010/main" val="3950627043"/>
              </p:ext>
            </p:extLst>
          </p:nvPr>
        </p:nvGraphicFramePr>
        <p:xfrm>
          <a:off x="1864915" y="1134585"/>
          <a:ext cx="8462170" cy="4564858"/>
        </p:xfrm>
        <a:graphic>
          <a:graphicData uri="http://schemas.openxmlformats.org/drawingml/2006/chart">
            <c:chart xmlns:c="http://schemas.openxmlformats.org/drawingml/2006/chart" xmlns:r="http://schemas.openxmlformats.org/officeDocument/2006/relationships" r:id="rId4"/>
          </a:graphicData>
        </a:graphic>
      </p:graphicFrame>
      <p:cxnSp>
        <p:nvCxnSpPr>
          <p:cNvPr id="11" name="Straight Connector 10"/>
          <p:cNvCxnSpPr/>
          <p:nvPr/>
        </p:nvCxnSpPr>
        <p:spPr>
          <a:xfrm flipV="1">
            <a:off x="3168673" y="1935480"/>
            <a:ext cx="6883400" cy="25400"/>
          </a:xfrm>
          <a:prstGeom prst="line">
            <a:avLst/>
          </a:prstGeom>
          <a:ln w="38100">
            <a:solidFill>
              <a:srgbClr val="767171"/>
            </a:solidFill>
            <a:prstDash val="dash"/>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1914144" y="5776929"/>
            <a:ext cx="9392459" cy="646986"/>
          </a:xfrm>
          <a:prstGeom prst="roundRect">
            <a:avLst/>
          </a:prstGeom>
          <a:solidFill>
            <a:schemeClr val="bg2">
              <a:lumMod val="50000"/>
            </a:schemeClr>
          </a:solidFill>
        </p:spPr>
        <p:txBody>
          <a:bodyPr wrap="square">
            <a:spAutoFit/>
          </a:bodyPr>
          <a:lstStyle>
            <a:defPPr>
              <a:defRPr lang="zh-CN"/>
            </a:defPPr>
            <a:lvl1pPr algn="ctr">
              <a:defRPr sz="3200">
                <a:solidFill>
                  <a:schemeClr val="bg1"/>
                </a:solidFill>
              </a:defRPr>
            </a:lvl1pPr>
          </a:lstStyle>
          <a:p>
            <a:r>
              <a:rPr lang="en-US" altLang="zh-CN" dirty="0" smtClean="0"/>
              <a:t>Smart-U has high </a:t>
            </a:r>
            <a:r>
              <a:rPr lang="en-US" altLang="zh-CN" dirty="0"/>
              <a:t>detection rates and no false positive</a:t>
            </a:r>
            <a:endParaRPr lang="zh-CN" altLang="en-US" dirty="0"/>
          </a:p>
        </p:txBody>
      </p:sp>
    </p:spTree>
    <p:extLst>
      <p:ext uri="{BB962C8B-B14F-4D97-AF65-F5344CB8AC3E}">
        <p14:creationId xmlns:p14="http://schemas.microsoft.com/office/powerpoint/2010/main" val="3081972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8"/>
          <p:cNvGraphicFramePr>
            <a:graphicFrameLocks noGrp="1"/>
          </p:cNvGraphicFramePr>
          <p:nvPr>
            <p:ph idx="1"/>
            <p:extLst/>
          </p:nvPr>
        </p:nvGraphicFramePr>
        <p:xfrm>
          <a:off x="580622" y="1028697"/>
          <a:ext cx="11499761" cy="53865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4" name="Picture 13"/>
          <p:cNvPicPr>
            <a:picLocks noChangeAspect="1"/>
          </p:cNvPicPr>
          <p:nvPr/>
        </p:nvPicPr>
        <p:blipFill>
          <a:blip r:embed="rId8"/>
          <a:stretch>
            <a:fillRect/>
          </a:stretch>
        </p:blipFill>
        <p:spPr>
          <a:xfrm>
            <a:off x="2986019" y="969879"/>
            <a:ext cx="1412985" cy="1412985"/>
          </a:xfrm>
          <a:prstGeom prst="rect">
            <a:avLst/>
          </a:prstGeom>
        </p:spPr>
      </p:pic>
      <p:sp>
        <p:nvSpPr>
          <p:cNvPr id="2" name="Title 1"/>
          <p:cNvSpPr>
            <a:spLocks noGrp="1"/>
          </p:cNvSpPr>
          <p:nvPr>
            <p:ph type="title"/>
          </p:nvPr>
        </p:nvSpPr>
        <p:spPr/>
        <p:txBody>
          <a:bodyPr/>
          <a:lstStyle/>
          <a:p>
            <a:r>
              <a:rPr lang="en-US" altLang="zh-CN" dirty="0" smtClean="0"/>
              <a:t>Limited </a:t>
            </a:r>
            <a:r>
              <a:rPr lang="en-US" altLang="zh-CN" dirty="0"/>
              <a:t>Efforts in Dietary Monitoring</a:t>
            </a:r>
            <a:endParaRPr lang="zh-CN" altLang="en-US" dirty="0"/>
          </a:p>
        </p:txBody>
      </p:sp>
      <p:sp>
        <p:nvSpPr>
          <p:cNvPr id="4" name="Title 1"/>
          <p:cNvSpPr txBox="1">
            <a:spLocks/>
          </p:cNvSpPr>
          <p:nvPr/>
        </p:nvSpPr>
        <p:spPr>
          <a:xfrm>
            <a:off x="0" y="6580909"/>
            <a:ext cx="12192000" cy="277091"/>
          </a:xfrm>
          <a:prstGeom prst="rect">
            <a:avLst/>
          </a:prstGeom>
          <a:solidFill>
            <a:schemeClr val="bg2">
              <a:lumMod val="50000"/>
            </a:schemeClr>
          </a:solidFill>
        </p:spPr>
        <p:txBody>
          <a:bodyPr vert="horz" lIns="91440" tIns="45720" rIns="91440" bIns="45720" rtlCol="0" anchor="ctr">
            <a:normAutofit fontScale="32500" lnSpcReduction="20000"/>
          </a:bodyPr>
          <a:lstStyle>
            <a:lvl1pPr algn="ctr" defTabSz="914400" rtl="0" eaLnBrk="1" latinLnBrk="0" hangingPunct="1">
              <a:lnSpc>
                <a:spcPct val="90000"/>
              </a:lnSpc>
              <a:spcBef>
                <a:spcPct val="0"/>
              </a:spcBef>
              <a:buNone/>
              <a:defRPr sz="4400" kern="1200">
                <a:solidFill>
                  <a:schemeClr val="bg1"/>
                </a:solidFill>
                <a:latin typeface="+mj-lt"/>
                <a:ea typeface="+mj-ea"/>
                <a:cs typeface="+mj-cs"/>
              </a:defRPr>
            </a:lvl1pPr>
          </a:lstStyle>
          <a:p>
            <a:endParaRPr lang="zh-CN" altLang="en-US" dirty="0">
              <a:solidFill>
                <a:prstClr val="white"/>
              </a:solidFill>
            </a:endParaRPr>
          </a:p>
        </p:txBody>
      </p:sp>
      <p:sp>
        <p:nvSpPr>
          <p:cNvPr id="5" name="Slide Number Placeholder 4"/>
          <p:cNvSpPr>
            <a:spLocks noGrp="1"/>
          </p:cNvSpPr>
          <p:nvPr>
            <p:ph type="sldNum" sz="quarter" idx="12"/>
          </p:nvPr>
        </p:nvSpPr>
        <p:spPr/>
        <p:txBody>
          <a:bodyPr/>
          <a:lstStyle/>
          <a:p>
            <a:fld id="{BA2676D7-CC2F-472F-A839-7628BC4F150E}" type="slidenum">
              <a:rPr lang="zh-CN" altLang="en-US" smtClean="0">
                <a:solidFill>
                  <a:prstClr val="black">
                    <a:tint val="75000"/>
                  </a:prstClr>
                </a:solidFill>
              </a:rPr>
              <a:pPr/>
              <a:t>2</a:t>
            </a:fld>
            <a:endParaRPr lang="zh-CN" altLang="en-US">
              <a:solidFill>
                <a:prstClr val="black">
                  <a:tint val="75000"/>
                </a:prstClr>
              </a:solidFill>
            </a:endParaRPr>
          </a:p>
        </p:txBody>
      </p:sp>
      <p:pic>
        <p:nvPicPr>
          <p:cNvPr id="10" name="Picture 9"/>
          <p:cNvPicPr>
            <a:picLocks noChangeAspect="1"/>
          </p:cNvPicPr>
          <p:nvPr/>
        </p:nvPicPr>
        <p:blipFill rotWithShape="1">
          <a:blip r:embed="rId9"/>
          <a:srcRect r="77987" b="66986"/>
          <a:stretch/>
        </p:blipFill>
        <p:spPr>
          <a:xfrm>
            <a:off x="4199318" y="3546919"/>
            <a:ext cx="977990" cy="946299"/>
          </a:xfrm>
          <a:prstGeom prst="roundRect">
            <a:avLst>
              <a:gd name="adj" fmla="val 37082"/>
            </a:avLst>
          </a:prstGeom>
        </p:spPr>
      </p:pic>
      <p:pic>
        <p:nvPicPr>
          <p:cNvPr id="12" name="Picture 1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787070" y="5278285"/>
            <a:ext cx="884188" cy="569678"/>
          </a:xfrm>
          <a:prstGeom prst="rect">
            <a:avLst/>
          </a:prstGeom>
        </p:spPr>
      </p:pic>
      <p:pic>
        <p:nvPicPr>
          <p:cNvPr id="13" name="Picture 12"/>
          <p:cNvPicPr>
            <a:picLocks noChangeAspect="1"/>
          </p:cNvPicPr>
          <p:nvPr/>
        </p:nvPicPr>
        <p:blipFill>
          <a:blip r:embed="rId11"/>
          <a:stretch>
            <a:fillRect/>
          </a:stretch>
        </p:blipFill>
        <p:spPr>
          <a:xfrm>
            <a:off x="7485608" y="3295782"/>
            <a:ext cx="1011150" cy="852374"/>
          </a:xfrm>
          <a:prstGeom prst="roundRect">
            <a:avLst>
              <a:gd name="adj" fmla="val 30265"/>
            </a:avLst>
          </a:prstGeom>
        </p:spPr>
      </p:pic>
      <p:pic>
        <p:nvPicPr>
          <p:cNvPr id="16" name="Picture 15"/>
          <p:cNvPicPr>
            <a:picLocks noChangeAspect="1"/>
          </p:cNvPicPr>
          <p:nvPr/>
        </p:nvPicPr>
        <p:blipFill rotWithShape="1">
          <a:blip r:embed="rId9"/>
          <a:srcRect l="-1393" t="32796" r="281" b="1027"/>
          <a:stretch/>
        </p:blipFill>
        <p:spPr>
          <a:xfrm>
            <a:off x="418368" y="2324046"/>
            <a:ext cx="3385751" cy="1429670"/>
          </a:xfrm>
          <a:prstGeom prst="rect">
            <a:avLst/>
          </a:prstGeom>
        </p:spPr>
      </p:pic>
      <p:pic>
        <p:nvPicPr>
          <p:cNvPr id="18" name="Picture 17"/>
          <p:cNvPicPr>
            <a:picLocks noChangeAspect="1"/>
          </p:cNvPicPr>
          <p:nvPr/>
        </p:nvPicPr>
        <p:blipFill>
          <a:blip r:embed="rId12"/>
          <a:stretch>
            <a:fillRect/>
          </a:stretch>
        </p:blipFill>
        <p:spPr>
          <a:xfrm>
            <a:off x="2708403" y="5278285"/>
            <a:ext cx="1639412" cy="1071923"/>
          </a:xfrm>
          <a:prstGeom prst="rect">
            <a:avLst/>
          </a:prstGeom>
        </p:spPr>
      </p:pic>
      <p:pic>
        <p:nvPicPr>
          <p:cNvPr id="21" name="Picture 20"/>
          <p:cNvPicPr>
            <a:picLocks noChangeAspect="1"/>
          </p:cNvPicPr>
          <p:nvPr/>
        </p:nvPicPr>
        <p:blipFill rotWithShape="1">
          <a:blip r:embed="rId13"/>
          <a:srcRect l="11393" t="15784" r="2981" b="44000"/>
          <a:stretch/>
        </p:blipFill>
        <p:spPr>
          <a:xfrm>
            <a:off x="7929444" y="5282939"/>
            <a:ext cx="4105511" cy="1181168"/>
          </a:xfrm>
          <a:prstGeom prst="rect">
            <a:avLst/>
          </a:prstGeom>
        </p:spPr>
      </p:pic>
      <p:pic>
        <p:nvPicPr>
          <p:cNvPr id="23" name="Picture 22"/>
          <p:cNvPicPr>
            <a:picLocks noChangeAspect="1"/>
          </p:cNvPicPr>
          <p:nvPr/>
        </p:nvPicPr>
        <p:blipFill>
          <a:blip r:embed="rId14"/>
          <a:stretch>
            <a:fillRect/>
          </a:stretch>
        </p:blipFill>
        <p:spPr>
          <a:xfrm>
            <a:off x="9132625" y="1348106"/>
            <a:ext cx="2311891" cy="2069515"/>
          </a:xfrm>
          <a:prstGeom prst="rect">
            <a:avLst/>
          </a:prstGeom>
        </p:spPr>
      </p:pic>
    </p:spTree>
    <p:extLst>
      <p:ext uri="{BB962C8B-B14F-4D97-AF65-F5344CB8AC3E}">
        <p14:creationId xmlns:p14="http://schemas.microsoft.com/office/powerpoint/2010/main" val="2659308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up)">
                                      <p:cBhvr>
                                        <p:cTn id="7" dur="500"/>
                                        <p:tgtEl>
                                          <p:spTgt spid="14"/>
                                        </p:tgtEl>
                                      </p:cBhvr>
                                    </p:animEffect>
                                  </p:childTnLst>
                                </p:cTn>
                              </p:par>
                              <p:par>
                                <p:cTn id="8" presetID="22" presetClass="entr" presetSubtype="1"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wipe(up)">
                                      <p:cBhvr>
                                        <p:cTn id="10" dur="5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left)">
                                      <p:cBhvr>
                                        <p:cTn id="19" dur="500"/>
                                        <p:tgtEl>
                                          <p:spTgt spid="21"/>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left)">
                                      <p:cBhvr>
                                        <p:cTn id="24"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Performance – </a:t>
            </a:r>
            <a:r>
              <a:rPr lang="en-US" altLang="zh-CN" dirty="0"/>
              <a:t>Food Recognition</a:t>
            </a:r>
            <a:endParaRPr lang="zh-CN" altLang="en-US" dirty="0"/>
          </a:p>
        </p:txBody>
      </p:sp>
      <p:pic>
        <p:nvPicPr>
          <p:cNvPr id="10" name="Content Placeholder 9" descr="Screen Clipping"/>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271218" y="1040830"/>
            <a:ext cx="6810893" cy="5858446"/>
          </a:xfrm>
        </p:spPr>
      </p:pic>
      <p:sp>
        <p:nvSpPr>
          <p:cNvPr id="4" name="Slide Number Placeholder 3"/>
          <p:cNvSpPr>
            <a:spLocks noGrp="1"/>
          </p:cNvSpPr>
          <p:nvPr>
            <p:ph type="sldNum" sz="quarter" idx="12"/>
          </p:nvPr>
        </p:nvSpPr>
        <p:spPr/>
        <p:txBody>
          <a:bodyPr/>
          <a:lstStyle/>
          <a:p>
            <a:fld id="{BA2676D7-CC2F-472F-A839-7628BC4F150E}" type="slidenum">
              <a:rPr lang="zh-CN" altLang="en-US" smtClean="0"/>
              <a:pPr/>
              <a:t>20</a:t>
            </a:fld>
            <a:endParaRPr lang="zh-CN" altLang="en-US" dirty="0"/>
          </a:p>
        </p:txBody>
      </p:sp>
      <p:sp>
        <p:nvSpPr>
          <p:cNvPr id="11" name="Rectangle 10"/>
          <p:cNvSpPr/>
          <p:nvPr/>
        </p:nvSpPr>
        <p:spPr>
          <a:xfrm>
            <a:off x="3106271" y="2474259"/>
            <a:ext cx="3106270" cy="470647"/>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Rounded Rectangle 12"/>
          <p:cNvSpPr/>
          <p:nvPr/>
        </p:nvSpPr>
        <p:spPr>
          <a:xfrm>
            <a:off x="1692608" y="5631091"/>
            <a:ext cx="9039866" cy="646986"/>
          </a:xfrm>
          <a:prstGeom prst="roundRect">
            <a:avLst/>
          </a:prstGeom>
          <a:solidFill>
            <a:schemeClr val="bg2">
              <a:lumMod val="50000"/>
            </a:schemeClr>
          </a:solidFill>
        </p:spPr>
        <p:txBody>
          <a:bodyPr wrap="square">
            <a:spAutoFit/>
          </a:bodyPr>
          <a:lstStyle/>
          <a:p>
            <a:pPr algn="ctr"/>
            <a:r>
              <a:rPr lang="en-US" altLang="zh-CN" sz="3200" dirty="0">
                <a:solidFill>
                  <a:schemeClr val="bg1"/>
                </a:solidFill>
              </a:rPr>
              <a:t>Recognizing 20 types of foods with 93% accuracy</a:t>
            </a:r>
            <a:endParaRPr lang="zh-CN" altLang="en-US" sz="3200" dirty="0">
              <a:solidFill>
                <a:schemeClr val="bg1"/>
              </a:solidFill>
            </a:endParaRPr>
          </a:p>
        </p:txBody>
      </p:sp>
      <p:pic>
        <p:nvPicPr>
          <p:cNvPr id="6" name="Picture 5" descr="Screen Clipping"/>
          <p:cNvPicPr>
            <a:picLocks noChangeAspect="1"/>
          </p:cNvPicPr>
          <p:nvPr/>
        </p:nvPicPr>
        <p:blipFill rotWithShape="1">
          <a:blip r:embed="rId4">
            <a:extLst>
              <a:ext uri="{28A0092B-C50C-407E-A947-70E740481C1C}">
                <a14:useLocalDpi xmlns:a14="http://schemas.microsoft.com/office/drawing/2010/main" val="0"/>
              </a:ext>
            </a:extLst>
          </a:blip>
          <a:srcRect r="50091"/>
          <a:stretch/>
        </p:blipFill>
        <p:spPr>
          <a:xfrm>
            <a:off x="4659406" y="4387524"/>
            <a:ext cx="3765538" cy="2333951"/>
          </a:xfrm>
          <a:prstGeom prst="rect">
            <a:avLst/>
          </a:prstGeom>
        </p:spPr>
      </p:pic>
    </p:spTree>
    <p:extLst>
      <p:ext uri="{BB962C8B-B14F-4D97-AF65-F5344CB8AC3E}">
        <p14:creationId xmlns:p14="http://schemas.microsoft.com/office/powerpoint/2010/main" val="1425319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Performance – Lighting and Temperature</a:t>
            </a:r>
            <a:endParaRPr lang="zh-CN" altLang="en-US" dirty="0"/>
          </a:p>
        </p:txBody>
      </p:sp>
      <p:sp>
        <p:nvSpPr>
          <p:cNvPr id="4" name="Slide Number Placeholder 3"/>
          <p:cNvSpPr>
            <a:spLocks noGrp="1"/>
          </p:cNvSpPr>
          <p:nvPr>
            <p:ph type="sldNum" sz="quarter" idx="12"/>
          </p:nvPr>
        </p:nvSpPr>
        <p:spPr/>
        <p:txBody>
          <a:bodyPr/>
          <a:lstStyle/>
          <a:p>
            <a:fld id="{BA2676D7-CC2F-472F-A839-7628BC4F150E}" type="slidenum">
              <a:rPr lang="zh-CN" altLang="en-US" smtClean="0"/>
              <a:pPr/>
              <a:t>21</a:t>
            </a:fld>
            <a:endParaRPr lang="zh-CN" altLang="en-US" dirty="0"/>
          </a:p>
        </p:txBody>
      </p:sp>
      <p:sp>
        <p:nvSpPr>
          <p:cNvPr id="10" name="TextBox 9"/>
          <p:cNvSpPr txBox="1"/>
          <p:nvPr/>
        </p:nvSpPr>
        <p:spPr>
          <a:xfrm>
            <a:off x="2031999" y="1726122"/>
            <a:ext cx="3225800" cy="584775"/>
          </a:xfrm>
          <a:prstGeom prst="rect">
            <a:avLst/>
          </a:prstGeom>
          <a:solidFill>
            <a:schemeClr val="bg2">
              <a:lumMod val="50000"/>
            </a:schemeClr>
          </a:solidFill>
        </p:spPr>
        <p:txBody>
          <a:bodyPr wrap="square">
            <a:spAutoFit/>
          </a:bodyPr>
          <a:lstStyle>
            <a:defPPr>
              <a:defRPr lang="zh-CN"/>
            </a:defPPr>
            <a:lvl1pPr algn="ctr">
              <a:defRPr sz="3200">
                <a:solidFill>
                  <a:schemeClr val="bg1"/>
                </a:solidFill>
              </a:defRPr>
            </a:lvl1pPr>
          </a:lstStyle>
          <a:p>
            <a:r>
              <a:rPr lang="en-US" altLang="zh-CN" dirty="0"/>
              <a:t>Light Conditions</a:t>
            </a:r>
            <a:endParaRPr lang="zh-CN" altLang="en-US" dirty="0"/>
          </a:p>
        </p:txBody>
      </p:sp>
      <p:sp>
        <p:nvSpPr>
          <p:cNvPr id="12" name="TextBox 11"/>
          <p:cNvSpPr txBox="1"/>
          <p:nvPr/>
        </p:nvSpPr>
        <p:spPr>
          <a:xfrm>
            <a:off x="7691717" y="1726122"/>
            <a:ext cx="3225800" cy="584775"/>
          </a:xfrm>
          <a:prstGeom prst="rect">
            <a:avLst/>
          </a:prstGeom>
          <a:solidFill>
            <a:schemeClr val="bg2">
              <a:lumMod val="50000"/>
            </a:schemeClr>
          </a:solidFill>
        </p:spPr>
        <p:txBody>
          <a:bodyPr wrap="square">
            <a:spAutoFit/>
          </a:bodyPr>
          <a:lstStyle>
            <a:defPPr>
              <a:defRPr lang="zh-CN"/>
            </a:defPPr>
            <a:lvl1pPr algn="ctr">
              <a:defRPr sz="3200">
                <a:solidFill>
                  <a:schemeClr val="bg1"/>
                </a:solidFill>
              </a:defRPr>
            </a:lvl1pPr>
          </a:lstStyle>
          <a:p>
            <a:r>
              <a:rPr lang="en-US" altLang="zh-CN" dirty="0"/>
              <a:t>Temperature</a:t>
            </a:r>
            <a:endParaRPr lang="zh-CN" altLang="en-US" dirty="0"/>
          </a:p>
        </p:txBody>
      </p:sp>
      <p:sp>
        <p:nvSpPr>
          <p:cNvPr id="13" name="Rounded Rectangle 12" hidden="1"/>
          <p:cNvSpPr/>
          <p:nvPr/>
        </p:nvSpPr>
        <p:spPr>
          <a:xfrm>
            <a:off x="1730802" y="4619275"/>
            <a:ext cx="9039866" cy="1191816"/>
          </a:xfrm>
          <a:prstGeom prst="roundRect">
            <a:avLst/>
          </a:prstGeom>
          <a:solidFill>
            <a:schemeClr val="bg2">
              <a:lumMod val="50000"/>
            </a:schemeClr>
          </a:solidFill>
        </p:spPr>
        <p:txBody>
          <a:bodyPr wrap="square">
            <a:spAutoFit/>
          </a:bodyPr>
          <a:lstStyle/>
          <a:p>
            <a:pPr algn="ctr"/>
            <a:r>
              <a:rPr lang="en-US" altLang="zh-CN" sz="3200" dirty="0">
                <a:solidFill>
                  <a:schemeClr val="bg1"/>
                </a:solidFill>
              </a:rPr>
              <a:t>Smart-U performs </a:t>
            </a:r>
            <a:r>
              <a:rPr lang="en-US" altLang="zh-CN" sz="3200" dirty="0" smtClean="0">
                <a:solidFill>
                  <a:schemeClr val="bg1"/>
                </a:solidFill>
              </a:rPr>
              <a:t>reliably </a:t>
            </a:r>
            <a:r>
              <a:rPr lang="en-US" altLang="zh-CN" sz="3200" dirty="0">
                <a:solidFill>
                  <a:schemeClr val="bg1"/>
                </a:solidFill>
              </a:rPr>
              <a:t>under various lighting conditions, temperature, and with movement</a:t>
            </a:r>
            <a:endParaRPr lang="zh-CN" altLang="en-US" sz="3200" dirty="0">
              <a:solidFill>
                <a:schemeClr val="bg1"/>
              </a:solidFill>
            </a:endParaRPr>
          </a:p>
        </p:txBody>
      </p:sp>
      <p:graphicFrame>
        <p:nvGraphicFramePr>
          <p:cNvPr id="14" name="Chart 13"/>
          <p:cNvGraphicFramePr>
            <a:graphicFrameLocks/>
          </p:cNvGraphicFramePr>
          <p:nvPr>
            <p:extLst>
              <p:ext uri="{D42A27DB-BD31-4B8C-83A1-F6EECF244321}">
                <p14:modId xmlns:p14="http://schemas.microsoft.com/office/powerpoint/2010/main" val="3540022718"/>
              </p:ext>
            </p:extLst>
          </p:nvPr>
        </p:nvGraphicFramePr>
        <p:xfrm>
          <a:off x="6150791" y="2578020"/>
          <a:ext cx="5444309" cy="338298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Content Placeholder 3"/>
          <p:cNvGraphicFramePr>
            <a:graphicFrameLocks/>
          </p:cNvGraphicFramePr>
          <p:nvPr>
            <p:extLst>
              <p:ext uri="{D42A27DB-BD31-4B8C-83A1-F6EECF244321}">
                <p14:modId xmlns:p14="http://schemas.microsoft.com/office/powerpoint/2010/main" val="740909816"/>
              </p:ext>
            </p:extLst>
          </p:nvPr>
        </p:nvGraphicFramePr>
        <p:xfrm>
          <a:off x="437787" y="2641348"/>
          <a:ext cx="5713004" cy="350963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237631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1000"/>
                                        <p:tgtEl>
                                          <p:spTgt spid="13"/>
                                        </p:tgtEl>
                                      </p:cBhvr>
                                    </p:animEffect>
                                    <p:anim calcmode="lin" valueType="num">
                                      <p:cBhvr>
                                        <p:cTn id="16" dur="1000" fill="hold"/>
                                        <p:tgtEl>
                                          <p:spTgt spid="13"/>
                                        </p:tgtEl>
                                        <p:attrNameLst>
                                          <p:attrName>ppt_x</p:attrName>
                                        </p:attrNameLst>
                                      </p:cBhvr>
                                      <p:tavLst>
                                        <p:tav tm="0">
                                          <p:val>
                                            <p:strVal val="#ppt_x"/>
                                          </p:val>
                                        </p:tav>
                                        <p:tav tm="100000">
                                          <p:val>
                                            <p:strVal val="#ppt_x"/>
                                          </p:val>
                                        </p:tav>
                                      </p:tavLst>
                                    </p:anim>
                                    <p:anim calcmode="lin" valueType="num">
                                      <p:cBhvr>
                                        <p:cTn id="17"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a:t>Performance </a:t>
            </a:r>
            <a:r>
              <a:rPr lang="en-US" altLang="zh-CN" dirty="0" smtClean="0"/>
              <a:t>– Drink Recognition</a:t>
            </a:r>
            <a:endParaRPr lang="zh-CN" altLang="en-US" dirty="0"/>
          </a:p>
        </p:txBody>
      </p:sp>
      <p:pic>
        <p:nvPicPr>
          <p:cNvPr id="4" name="Content Placeholder 3" descr="Screen Clipping"/>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523035" y="1597025"/>
            <a:ext cx="4536330" cy="4351338"/>
          </a:xfrm>
        </p:spPr>
      </p:pic>
    </p:spTree>
    <p:extLst>
      <p:ext uri="{BB962C8B-B14F-4D97-AF65-F5344CB8AC3E}">
        <p14:creationId xmlns:p14="http://schemas.microsoft.com/office/powerpoint/2010/main" val="382734939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a:t>Performance – Predict Nutrients in Milk</a:t>
            </a:r>
            <a:endParaRPr lang="zh-CN" altLang="en-US" dirty="0"/>
          </a:p>
        </p:txBody>
      </p:sp>
      <p:sp>
        <p:nvSpPr>
          <p:cNvPr id="3" name="Content Placeholder 2"/>
          <p:cNvSpPr>
            <a:spLocks noGrp="1"/>
          </p:cNvSpPr>
          <p:nvPr>
            <p:ph idx="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BA2676D7-CC2F-472F-A839-7628BC4F150E}" type="slidenum">
              <a:rPr lang="zh-CN" altLang="en-US" smtClean="0"/>
              <a:t>23</a:t>
            </a:fld>
            <a:endParaRPr lang="zh-CN" altLang="en-US"/>
          </a:p>
        </p:txBody>
      </p:sp>
      <p:pic>
        <p:nvPicPr>
          <p:cNvPr id="6" name="Picture 5"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92164" y="1485513"/>
            <a:ext cx="7739342" cy="4579111"/>
          </a:xfrm>
          <a:prstGeom prst="rect">
            <a:avLst/>
          </a:prstGeom>
        </p:spPr>
      </p:pic>
      <p:sp>
        <p:nvSpPr>
          <p:cNvPr id="7" name="Rounded Rectangle 6"/>
          <p:cNvSpPr/>
          <p:nvPr/>
        </p:nvSpPr>
        <p:spPr>
          <a:xfrm>
            <a:off x="1641902" y="5240008"/>
            <a:ext cx="9039866" cy="1191816"/>
          </a:xfrm>
          <a:prstGeom prst="roundRect">
            <a:avLst/>
          </a:prstGeom>
          <a:solidFill>
            <a:schemeClr val="bg2">
              <a:lumMod val="50000"/>
            </a:schemeClr>
          </a:solidFill>
        </p:spPr>
        <p:txBody>
          <a:bodyPr wrap="square">
            <a:spAutoFit/>
          </a:bodyPr>
          <a:lstStyle/>
          <a:p>
            <a:pPr algn="ctr"/>
            <a:r>
              <a:rPr lang="en-US" altLang="zh-CN" sz="3200" dirty="0">
                <a:solidFill>
                  <a:schemeClr val="bg1"/>
                </a:solidFill>
              </a:rPr>
              <a:t>High correlation with true values</a:t>
            </a:r>
          </a:p>
          <a:p>
            <a:pPr algn="ctr"/>
            <a:r>
              <a:rPr lang="en-US" altLang="zh-CN" sz="3200" dirty="0">
                <a:solidFill>
                  <a:schemeClr val="bg1"/>
                </a:solidFill>
              </a:rPr>
              <a:t>Protein: 2.7%     Carbohydrate:1.6%   Fat:8.2% </a:t>
            </a:r>
            <a:endParaRPr lang="zh-CN" altLang="en-US" sz="3200" dirty="0">
              <a:solidFill>
                <a:schemeClr val="bg1"/>
              </a:solidFill>
            </a:endParaRPr>
          </a:p>
        </p:txBody>
      </p:sp>
    </p:spTree>
    <p:extLst>
      <p:ext uri="{BB962C8B-B14F-4D97-AF65-F5344CB8AC3E}">
        <p14:creationId xmlns:p14="http://schemas.microsoft.com/office/powerpoint/2010/main" val="1960135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Discussion</a:t>
            </a:r>
            <a:endParaRPr lang="zh-CN" altLang="en-US" dirty="0"/>
          </a:p>
        </p:txBody>
      </p:sp>
      <p:sp>
        <p:nvSpPr>
          <p:cNvPr id="3" name="Content Placeholder 2"/>
          <p:cNvSpPr>
            <a:spLocks noGrp="1"/>
          </p:cNvSpPr>
          <p:nvPr>
            <p:ph idx="1"/>
          </p:nvPr>
        </p:nvSpPr>
        <p:spPr>
          <a:xfrm>
            <a:off x="838200" y="1612900"/>
            <a:ext cx="10515600" cy="4564063"/>
          </a:xfrm>
        </p:spPr>
        <p:txBody>
          <a:bodyPr>
            <a:normAutofit/>
          </a:bodyPr>
          <a:lstStyle/>
          <a:p>
            <a:r>
              <a:rPr lang="en-US" altLang="zh-CN" sz="3200" dirty="0"/>
              <a:t>Food amount estimation</a:t>
            </a:r>
          </a:p>
          <a:p>
            <a:pPr marL="685800" lvl="2">
              <a:spcBef>
                <a:spcPts val="1000"/>
              </a:spcBef>
            </a:pPr>
            <a:r>
              <a:rPr lang="en-US" altLang="zh-CN" sz="2800" dirty="0"/>
              <a:t>Rough estimation based on food detection accuracy</a:t>
            </a:r>
          </a:p>
          <a:p>
            <a:pPr marL="685800" lvl="2">
              <a:spcBef>
                <a:spcPts val="1000"/>
              </a:spcBef>
            </a:pPr>
            <a:r>
              <a:rPr lang="en-US" altLang="zh-CN" sz="2800" dirty="0"/>
              <a:t>Could incorporate motion sensors to track food serving motion</a:t>
            </a:r>
          </a:p>
          <a:p>
            <a:pPr marL="228600" lvl="1">
              <a:spcBef>
                <a:spcPts val="1000"/>
              </a:spcBef>
            </a:pPr>
            <a:endParaRPr lang="en-US" altLang="zh-CN" sz="3200" dirty="0"/>
          </a:p>
          <a:p>
            <a:r>
              <a:rPr lang="en-US" altLang="zh-CN" sz="3200" dirty="0"/>
              <a:t>Safety and life time of Smart-U</a:t>
            </a:r>
          </a:p>
          <a:p>
            <a:pPr marL="685800" lvl="2">
              <a:spcBef>
                <a:spcPts val="1000"/>
              </a:spcBef>
            </a:pPr>
            <a:r>
              <a:rPr lang="en-US" altLang="zh-CN" sz="2800" dirty="0"/>
              <a:t>Use safe and transparent material</a:t>
            </a:r>
          </a:p>
          <a:p>
            <a:pPr marL="685800" lvl="2">
              <a:spcBef>
                <a:spcPts val="1000"/>
              </a:spcBef>
            </a:pPr>
            <a:r>
              <a:rPr lang="en-US" altLang="zh-CN" sz="2800" dirty="0"/>
              <a:t>Waterproof, e.g., </a:t>
            </a:r>
            <a:r>
              <a:rPr lang="en-US" altLang="zh-CN" sz="2800" dirty="0" err="1"/>
              <a:t>Liftware</a:t>
            </a:r>
            <a:r>
              <a:rPr lang="en-US" altLang="zh-CN" sz="2800" dirty="0"/>
              <a:t> Steady, </a:t>
            </a:r>
            <a:r>
              <a:rPr lang="en-US" altLang="zh-CN" sz="2800" dirty="0" err="1"/>
              <a:t>HAPIfork</a:t>
            </a:r>
            <a:endParaRPr lang="en-US" altLang="zh-CN" sz="2800" dirty="0"/>
          </a:p>
        </p:txBody>
      </p:sp>
    </p:spTree>
    <p:extLst>
      <p:ext uri="{BB962C8B-B14F-4D97-AF65-F5344CB8AC3E}">
        <p14:creationId xmlns:p14="http://schemas.microsoft.com/office/powerpoint/2010/main" val="140756035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Conclusion</a:t>
            </a:r>
            <a:endParaRPr lang="zh-CN" altLang="en-US" dirty="0"/>
          </a:p>
        </p:txBody>
      </p:sp>
      <p:sp>
        <p:nvSpPr>
          <p:cNvPr id="3" name="Content Placeholder 2"/>
          <p:cNvSpPr>
            <a:spLocks noGrp="1"/>
          </p:cNvSpPr>
          <p:nvPr>
            <p:ph idx="1"/>
          </p:nvPr>
        </p:nvSpPr>
        <p:spPr/>
        <p:txBody>
          <a:bodyPr>
            <a:normAutofit lnSpcReduction="10000"/>
          </a:bodyPr>
          <a:lstStyle/>
          <a:p>
            <a:r>
              <a:rPr lang="en-US" altLang="zh-CN" sz="3200" dirty="0" smtClean="0"/>
              <a:t>We design</a:t>
            </a:r>
            <a:r>
              <a:rPr lang="en-US" altLang="zh-CN" sz="3200" dirty="0"/>
              <a:t>, </a:t>
            </a:r>
            <a:r>
              <a:rPr lang="en-US" altLang="zh-CN" sz="3200" dirty="0" smtClean="0"/>
              <a:t>implement and evaluate Smart-U</a:t>
            </a:r>
            <a:r>
              <a:rPr lang="en-US" altLang="zh-CN" sz="3200" dirty="0"/>
              <a:t>, a new method for recognizing </a:t>
            </a:r>
            <a:r>
              <a:rPr lang="en-US" altLang="zh-CN" sz="3200" dirty="0" smtClean="0"/>
              <a:t>meal composition.</a:t>
            </a:r>
          </a:p>
          <a:p>
            <a:endParaRPr lang="en-US" altLang="zh-CN" sz="3200" dirty="0" smtClean="0"/>
          </a:p>
          <a:p>
            <a:r>
              <a:rPr lang="en-US" altLang="zh-CN" sz="3200" dirty="0" smtClean="0"/>
              <a:t>No on-body instrument; can </a:t>
            </a:r>
            <a:r>
              <a:rPr lang="en-US" altLang="zh-CN" sz="3200" dirty="0"/>
              <a:t>work with many types of utensils, </a:t>
            </a:r>
            <a:r>
              <a:rPr lang="en-US" altLang="zh-CN" sz="3200" i="1" dirty="0"/>
              <a:t>e.g.</a:t>
            </a:r>
            <a:r>
              <a:rPr lang="en-US" altLang="zh-CN" sz="3200" dirty="0"/>
              <a:t>, spoons, glasses, and dishes</a:t>
            </a:r>
          </a:p>
          <a:p>
            <a:endParaRPr lang="en-US" altLang="zh-CN" sz="3200" dirty="0" smtClean="0"/>
          </a:p>
          <a:p>
            <a:r>
              <a:rPr lang="en-US" altLang="zh-CN" sz="3200" dirty="0"/>
              <a:t>Smart-U can identify 20 types of foods with 93% accuracy</a:t>
            </a:r>
            <a:r>
              <a:rPr lang="en-US" altLang="zh-CN" sz="3200" dirty="0" smtClean="0"/>
              <a:t>. </a:t>
            </a:r>
            <a:r>
              <a:rPr lang="en-US" altLang="zh-CN" sz="3200" dirty="0"/>
              <a:t>We also take the </a:t>
            </a:r>
            <a:r>
              <a:rPr lang="en-US" altLang="zh-CN" sz="3200" dirty="0" smtClean="0"/>
              <a:t>primarily attempt </a:t>
            </a:r>
            <a:r>
              <a:rPr lang="en-US" altLang="zh-CN" sz="3200" dirty="0"/>
              <a:t>to predict nutrients in </a:t>
            </a:r>
            <a:r>
              <a:rPr lang="en-US" altLang="zh-CN" sz="3200" dirty="0" smtClean="0"/>
              <a:t>milk</a:t>
            </a:r>
            <a:r>
              <a:rPr lang="en-US" altLang="zh-CN" dirty="0"/>
              <a:t>. </a:t>
            </a:r>
            <a:r>
              <a:rPr lang="en-US" altLang="zh-CN" sz="3200" dirty="0"/>
              <a:t>Smart-U can work robustly under different conditions.</a:t>
            </a:r>
          </a:p>
          <a:p>
            <a:endParaRPr lang="zh-CN" altLang="en-US" dirty="0"/>
          </a:p>
          <a:p>
            <a:endParaRPr lang="zh-CN" altLang="en-US" dirty="0"/>
          </a:p>
        </p:txBody>
      </p:sp>
    </p:spTree>
    <p:extLst>
      <p:ext uri="{BB962C8B-B14F-4D97-AF65-F5344CB8AC3E}">
        <p14:creationId xmlns:p14="http://schemas.microsoft.com/office/powerpoint/2010/main" val="276112604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A2676D7-CC2F-472F-A839-7628BC4F150E}" type="slidenum">
              <a:rPr lang="zh-CN" altLang="en-US" sz="1800" smtClean="0"/>
              <a:pPr/>
              <a:t>26</a:t>
            </a:fld>
            <a:endParaRPr lang="zh-CN" altLang="en-US" sz="1800" dirty="0"/>
          </a:p>
        </p:txBody>
      </p:sp>
      <p:sp>
        <p:nvSpPr>
          <p:cNvPr id="8" name="TextBox 7"/>
          <p:cNvSpPr txBox="1"/>
          <p:nvPr/>
        </p:nvSpPr>
        <p:spPr>
          <a:xfrm>
            <a:off x="2975202" y="2140176"/>
            <a:ext cx="5878286" cy="2585323"/>
          </a:xfrm>
          <a:prstGeom prst="rect">
            <a:avLst/>
          </a:prstGeom>
          <a:noFill/>
        </p:spPr>
        <p:txBody>
          <a:bodyPr wrap="square" rtlCol="0">
            <a:spAutoFit/>
          </a:bodyPr>
          <a:lstStyle/>
          <a:p>
            <a:pPr algn="ctr"/>
            <a:r>
              <a:rPr lang="en-US" altLang="zh-CN" sz="5400" dirty="0"/>
              <a:t>Thank You!!</a:t>
            </a:r>
          </a:p>
          <a:p>
            <a:pPr algn="ctr"/>
            <a:endParaRPr lang="en-US" altLang="zh-CN" sz="5400" dirty="0"/>
          </a:p>
          <a:p>
            <a:pPr algn="ctr"/>
            <a:r>
              <a:rPr lang="en-US" altLang="zh-CN" sz="5400" dirty="0"/>
              <a:t>Q &amp; A</a:t>
            </a:r>
            <a:endParaRPr lang="zh-CN" altLang="en-US" sz="5400" dirty="0"/>
          </a:p>
        </p:txBody>
      </p:sp>
    </p:spTree>
    <p:extLst>
      <p:ext uri="{BB962C8B-B14F-4D97-AF65-F5344CB8AC3E}">
        <p14:creationId xmlns:p14="http://schemas.microsoft.com/office/powerpoint/2010/main" val="2538663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a:t>Dietary Monitoring</a:t>
            </a:r>
            <a:endParaRPr lang="zh-CN" altLang="en-US" dirty="0"/>
          </a:p>
        </p:txBody>
      </p:sp>
      <p:sp>
        <p:nvSpPr>
          <p:cNvPr id="4" name="Slide Number Placeholder 3"/>
          <p:cNvSpPr>
            <a:spLocks noGrp="1"/>
          </p:cNvSpPr>
          <p:nvPr>
            <p:ph type="sldNum" sz="quarter" idx="12"/>
          </p:nvPr>
        </p:nvSpPr>
        <p:spPr/>
        <p:txBody>
          <a:bodyPr/>
          <a:lstStyle/>
          <a:p>
            <a:fld id="{BA2676D7-CC2F-472F-A839-7628BC4F150E}" type="slidenum">
              <a:rPr lang="zh-CN" altLang="en-US" smtClean="0"/>
              <a:pPr/>
              <a:t>3</a:t>
            </a:fld>
            <a:endParaRPr lang="zh-CN" altLang="en-US" dirty="0"/>
          </a:p>
        </p:txBody>
      </p:sp>
      <p:sp>
        <p:nvSpPr>
          <p:cNvPr id="5" name="Rounded Rectangle 4"/>
          <p:cNvSpPr/>
          <p:nvPr/>
        </p:nvSpPr>
        <p:spPr>
          <a:xfrm>
            <a:off x="1364621" y="2276162"/>
            <a:ext cx="2339789" cy="524435"/>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ltLang="zh-CN" sz="3200" dirty="0">
                <a:solidFill>
                  <a:schemeClr val="tx1"/>
                </a:solidFill>
              </a:rPr>
              <a:t>When</a:t>
            </a:r>
            <a:endParaRPr lang="zh-CN" altLang="en-US" sz="3200" dirty="0">
              <a:solidFill>
                <a:schemeClr val="tx1"/>
              </a:solidFill>
            </a:endParaRPr>
          </a:p>
        </p:txBody>
      </p:sp>
      <p:sp>
        <p:nvSpPr>
          <p:cNvPr id="6" name="Rounded Rectangle 5"/>
          <p:cNvSpPr/>
          <p:nvPr/>
        </p:nvSpPr>
        <p:spPr>
          <a:xfrm>
            <a:off x="1364621" y="3251868"/>
            <a:ext cx="2339789" cy="524435"/>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ltLang="zh-CN" sz="3200" dirty="0">
                <a:solidFill>
                  <a:schemeClr val="tx1"/>
                </a:solidFill>
              </a:rPr>
              <a:t>How Much</a:t>
            </a:r>
            <a:endParaRPr lang="zh-CN" altLang="en-US" sz="3200" dirty="0">
              <a:solidFill>
                <a:schemeClr val="tx1"/>
              </a:solidFill>
            </a:endParaRPr>
          </a:p>
        </p:txBody>
      </p:sp>
      <p:sp>
        <p:nvSpPr>
          <p:cNvPr id="7" name="Rounded Rectangle 6"/>
          <p:cNvSpPr/>
          <p:nvPr/>
        </p:nvSpPr>
        <p:spPr>
          <a:xfrm>
            <a:off x="1364621" y="4227574"/>
            <a:ext cx="2339789" cy="524435"/>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ltLang="zh-CN" sz="3200" dirty="0">
                <a:solidFill>
                  <a:schemeClr val="tx1"/>
                </a:solidFill>
              </a:rPr>
              <a:t>What</a:t>
            </a:r>
            <a:endParaRPr lang="zh-CN" altLang="en-US" sz="3200" dirty="0">
              <a:solidFill>
                <a:schemeClr val="tx1"/>
              </a:solidFill>
            </a:endParaRPr>
          </a:p>
        </p:txBody>
      </p:sp>
      <p:cxnSp>
        <p:nvCxnSpPr>
          <p:cNvPr id="9" name="Straight Connector 8"/>
          <p:cNvCxnSpPr>
            <a:stCxn id="5" idx="3"/>
          </p:cNvCxnSpPr>
          <p:nvPr/>
        </p:nvCxnSpPr>
        <p:spPr>
          <a:xfrm>
            <a:off x="3704410" y="2538380"/>
            <a:ext cx="578223" cy="0"/>
          </a:xfrm>
          <a:prstGeom prst="line">
            <a:avLst/>
          </a:prstGeom>
          <a:ln w="381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3704410" y="4507392"/>
            <a:ext cx="578223" cy="1"/>
          </a:xfrm>
          <a:prstGeom prst="line">
            <a:avLst/>
          </a:prstGeom>
          <a:ln w="381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4282633" y="2538380"/>
            <a:ext cx="0" cy="1972094"/>
          </a:xfrm>
          <a:prstGeom prst="line">
            <a:avLst/>
          </a:prstGeom>
          <a:ln w="381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a:stCxn id="6" idx="3"/>
          </p:cNvCxnSpPr>
          <p:nvPr/>
        </p:nvCxnSpPr>
        <p:spPr>
          <a:xfrm>
            <a:off x="3704410" y="3514086"/>
            <a:ext cx="578223" cy="0"/>
          </a:xfrm>
          <a:prstGeom prst="line">
            <a:avLst/>
          </a:prstGeom>
          <a:ln w="381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4179540" y="3514086"/>
            <a:ext cx="614081" cy="0"/>
          </a:xfrm>
          <a:prstGeom prst="line">
            <a:avLst/>
          </a:prstGeom>
          <a:ln w="381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20" name="Rounded Rectangle 19"/>
          <p:cNvSpPr/>
          <p:nvPr/>
        </p:nvSpPr>
        <p:spPr>
          <a:xfrm>
            <a:off x="5371844" y="1788309"/>
            <a:ext cx="5737872" cy="975706"/>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ltLang="zh-CN" sz="3200" dirty="0" smtClean="0"/>
              <a:t>Do </a:t>
            </a:r>
            <a:r>
              <a:rPr lang="en-US" altLang="zh-CN" sz="3200" dirty="0"/>
              <a:t>my </a:t>
            </a:r>
            <a:r>
              <a:rPr lang="en-US" altLang="zh-CN" sz="3200" dirty="0" smtClean="0"/>
              <a:t>children </a:t>
            </a:r>
            <a:r>
              <a:rPr lang="en-US" altLang="zh-CN" sz="3200" dirty="0"/>
              <a:t>get</a:t>
            </a:r>
          </a:p>
          <a:p>
            <a:pPr algn="ctr"/>
            <a:r>
              <a:rPr lang="en-US" altLang="zh-CN" sz="3200" dirty="0"/>
              <a:t>enough nutrients </a:t>
            </a:r>
            <a:r>
              <a:rPr lang="en-US" altLang="zh-CN" sz="3200" dirty="0" smtClean="0"/>
              <a:t>today?</a:t>
            </a:r>
            <a:endParaRPr lang="zh-CN" altLang="en-US" sz="3200" dirty="0">
              <a:solidFill>
                <a:schemeClr val="tx1"/>
              </a:solidFill>
            </a:endParaRPr>
          </a:p>
        </p:txBody>
      </p:sp>
      <p:sp>
        <p:nvSpPr>
          <p:cNvPr id="21" name="Rounded Rectangle 20"/>
          <p:cNvSpPr/>
          <p:nvPr/>
        </p:nvSpPr>
        <p:spPr>
          <a:xfrm>
            <a:off x="5371844" y="3026232"/>
            <a:ext cx="5737872" cy="993305"/>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ltLang="zh-CN" sz="3200" dirty="0"/>
              <a:t>How much exercise is needed</a:t>
            </a:r>
          </a:p>
          <a:p>
            <a:pPr algn="ctr"/>
            <a:r>
              <a:rPr lang="en-US" altLang="zh-CN" sz="3200" dirty="0"/>
              <a:t>to burn the calories I </a:t>
            </a:r>
            <a:r>
              <a:rPr lang="en-US" altLang="zh-CN" sz="3200" dirty="0" smtClean="0"/>
              <a:t>consumed?</a:t>
            </a:r>
            <a:endParaRPr lang="zh-CN" altLang="en-US" sz="3200" dirty="0">
              <a:solidFill>
                <a:schemeClr val="tx1"/>
              </a:solidFill>
            </a:endParaRPr>
          </a:p>
        </p:txBody>
      </p:sp>
      <p:cxnSp>
        <p:nvCxnSpPr>
          <p:cNvPr id="22" name="Straight Connector 21"/>
          <p:cNvCxnSpPr/>
          <p:nvPr/>
        </p:nvCxnSpPr>
        <p:spPr>
          <a:xfrm>
            <a:off x="4793621" y="2276162"/>
            <a:ext cx="0" cy="2475847"/>
          </a:xfrm>
          <a:prstGeom prst="line">
            <a:avLst/>
          </a:prstGeom>
          <a:ln w="381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31" name="Rounded Rectangle 30"/>
          <p:cNvSpPr/>
          <p:nvPr/>
        </p:nvSpPr>
        <p:spPr>
          <a:xfrm>
            <a:off x="5371844" y="4309537"/>
            <a:ext cx="5737872" cy="993305"/>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ltLang="zh-CN" sz="3200" dirty="0" smtClean="0"/>
              <a:t>Study </a:t>
            </a:r>
            <a:r>
              <a:rPr lang="en-US" altLang="zh-CN" sz="3200" dirty="0"/>
              <a:t>how chronic </a:t>
            </a:r>
            <a:r>
              <a:rPr lang="en-US" altLang="zh-CN" sz="3200" dirty="0" smtClean="0"/>
              <a:t>diseases are related to dietary habits</a:t>
            </a:r>
            <a:endParaRPr lang="zh-CN" altLang="en-US" sz="3200" dirty="0">
              <a:solidFill>
                <a:schemeClr val="tx1"/>
              </a:solidFill>
            </a:endParaRPr>
          </a:p>
        </p:txBody>
      </p:sp>
      <p:cxnSp>
        <p:nvCxnSpPr>
          <p:cNvPr id="35" name="Straight Connector 34"/>
          <p:cNvCxnSpPr>
            <a:endCxn id="20" idx="1"/>
          </p:cNvCxnSpPr>
          <p:nvPr/>
        </p:nvCxnSpPr>
        <p:spPr>
          <a:xfrm>
            <a:off x="4793621" y="2276162"/>
            <a:ext cx="578223" cy="0"/>
          </a:xfrm>
          <a:prstGeom prst="line">
            <a:avLst/>
          </a:prstGeom>
          <a:ln w="381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4793621" y="3514086"/>
            <a:ext cx="578223" cy="0"/>
          </a:xfrm>
          <a:prstGeom prst="line">
            <a:avLst/>
          </a:prstGeom>
          <a:ln w="381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4793621" y="4762939"/>
            <a:ext cx="578223" cy="0"/>
          </a:xfrm>
          <a:prstGeom prst="line">
            <a:avLst/>
          </a:prstGeom>
          <a:ln w="381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1937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up)">
                                      <p:cBhvr>
                                        <p:cTn id="10" dur="500"/>
                                        <p:tgtEl>
                                          <p:spTgt spid="6"/>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up)">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35"/>
                                        </p:tgtEl>
                                        <p:attrNameLst>
                                          <p:attrName>style.visibility</p:attrName>
                                        </p:attrNameLst>
                                      </p:cBhvr>
                                      <p:to>
                                        <p:strVal val="visible"/>
                                      </p:to>
                                    </p:set>
                                    <p:animEffect transition="in" filter="wipe(left)">
                                      <p:cBhvr>
                                        <p:cTn id="18" dur="500"/>
                                        <p:tgtEl>
                                          <p:spTgt spid="35"/>
                                        </p:tgtEl>
                                      </p:cBhvr>
                                    </p:animEffect>
                                  </p:childTnLst>
                                </p:cTn>
                              </p:par>
                              <p:par>
                                <p:cTn id="19" presetID="22" presetClass="entr" presetSubtype="8" fill="hold" nodeType="withEffect">
                                  <p:stCondLst>
                                    <p:cond delay="0"/>
                                  </p:stCondLst>
                                  <p:childTnLst>
                                    <p:set>
                                      <p:cBhvr>
                                        <p:cTn id="20" dur="1" fill="hold">
                                          <p:stCondLst>
                                            <p:cond delay="0"/>
                                          </p:stCondLst>
                                        </p:cTn>
                                        <p:tgtEl>
                                          <p:spTgt spid="36"/>
                                        </p:tgtEl>
                                        <p:attrNameLst>
                                          <p:attrName>style.visibility</p:attrName>
                                        </p:attrNameLst>
                                      </p:cBhvr>
                                      <p:to>
                                        <p:strVal val="visible"/>
                                      </p:to>
                                    </p:set>
                                    <p:animEffect transition="in" filter="wipe(left)">
                                      <p:cBhvr>
                                        <p:cTn id="21" dur="500"/>
                                        <p:tgtEl>
                                          <p:spTgt spid="36"/>
                                        </p:tgtEl>
                                      </p:cBhvr>
                                    </p:animEffect>
                                  </p:childTnLst>
                                </p:cTn>
                              </p:par>
                              <p:par>
                                <p:cTn id="22" presetID="22" presetClass="entr" presetSubtype="8" fill="hold" nodeType="withEffect">
                                  <p:stCondLst>
                                    <p:cond delay="0"/>
                                  </p:stCondLst>
                                  <p:childTnLst>
                                    <p:set>
                                      <p:cBhvr>
                                        <p:cTn id="23" dur="1" fill="hold">
                                          <p:stCondLst>
                                            <p:cond delay="0"/>
                                          </p:stCondLst>
                                        </p:cTn>
                                        <p:tgtEl>
                                          <p:spTgt spid="37"/>
                                        </p:tgtEl>
                                        <p:attrNameLst>
                                          <p:attrName>style.visibility</p:attrName>
                                        </p:attrNameLst>
                                      </p:cBhvr>
                                      <p:to>
                                        <p:strVal val="visible"/>
                                      </p:to>
                                    </p:set>
                                    <p:animEffect transition="in" filter="wipe(left)">
                                      <p:cBhvr>
                                        <p:cTn id="24" dur="500"/>
                                        <p:tgtEl>
                                          <p:spTgt spid="37"/>
                                        </p:tgtEl>
                                      </p:cBhvr>
                                    </p:animEffect>
                                  </p:childTnLst>
                                </p:cTn>
                              </p:par>
                              <p:par>
                                <p:cTn id="25" presetID="22" presetClass="entr" presetSubtype="8"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left)">
                                      <p:cBhvr>
                                        <p:cTn id="27" dur="500"/>
                                        <p:tgtEl>
                                          <p:spTgt spid="11"/>
                                        </p:tgtEl>
                                      </p:cBhvr>
                                    </p:animEffect>
                                  </p:childTnLst>
                                </p:cTn>
                              </p:par>
                              <p:par>
                                <p:cTn id="28" presetID="22" presetClass="entr" presetSubtype="8" fill="hold" nodeType="with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wipe(left)">
                                      <p:cBhvr>
                                        <p:cTn id="30" dur="500"/>
                                        <p:tgtEl>
                                          <p:spTgt spid="18"/>
                                        </p:tgtEl>
                                      </p:cBhvr>
                                    </p:animEffect>
                                  </p:childTnLst>
                                </p:cTn>
                              </p:par>
                              <p:par>
                                <p:cTn id="31" presetID="22" presetClass="entr" presetSubtype="8" fill="hold" nodeType="with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left)">
                                      <p:cBhvr>
                                        <p:cTn id="33" dur="500"/>
                                        <p:tgtEl>
                                          <p:spTgt spid="22"/>
                                        </p:tgtEl>
                                      </p:cBhvr>
                                    </p:animEffect>
                                  </p:childTnLst>
                                </p:cTn>
                              </p:par>
                              <p:par>
                                <p:cTn id="34" presetID="22" presetClass="entr" presetSubtype="8" fill="hold" nodeType="with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wipe(left)">
                                      <p:cBhvr>
                                        <p:cTn id="36" dur="500"/>
                                        <p:tgtEl>
                                          <p:spTgt spid="9"/>
                                        </p:tgtEl>
                                      </p:cBhvr>
                                    </p:animEffect>
                                  </p:childTnLst>
                                </p:cTn>
                              </p:par>
                              <p:par>
                                <p:cTn id="37" presetID="22" presetClass="entr" presetSubtype="8" fill="hold" nodeType="with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wipe(left)">
                                      <p:cBhvr>
                                        <p:cTn id="39" dur="500"/>
                                        <p:tgtEl>
                                          <p:spTgt spid="10"/>
                                        </p:tgtEl>
                                      </p:cBhvr>
                                    </p:animEffect>
                                  </p:childTnLst>
                                </p:cTn>
                              </p:par>
                              <p:par>
                                <p:cTn id="40" presetID="22" presetClass="entr" presetSubtype="8" fill="hold" nodeType="with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wipe(left)">
                                      <p:cBhvr>
                                        <p:cTn id="42" dur="500"/>
                                        <p:tgtEl>
                                          <p:spTgt spid="15"/>
                                        </p:tgtEl>
                                      </p:cBhvr>
                                    </p:animEffect>
                                  </p:childTnLst>
                                </p:cTn>
                              </p:par>
                              <p:par>
                                <p:cTn id="43" presetID="22" presetClass="entr" presetSubtype="8" fill="hold" grpId="1" nodeType="with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wipe(left)">
                                      <p:cBhvr>
                                        <p:cTn id="45" dur="500"/>
                                        <p:tgtEl>
                                          <p:spTgt spid="20"/>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wipe(left)">
                                      <p:cBhvr>
                                        <p:cTn id="50" dur="500"/>
                                        <p:tgtEl>
                                          <p:spTgt spid="21"/>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wipe(left)">
                                      <p:cBhvr>
                                        <p:cTn id="55"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20" grpId="1" animBg="1"/>
      <p:bldP spid="21" grpId="0" animBg="1"/>
      <p:bldP spid="3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zh-CN" dirty="0" smtClean="0"/>
              <a:t>Existing Methods – Computer Vision</a:t>
            </a:r>
            <a:endParaRPr lang="zh-CN" altLang="en-US" dirty="0"/>
          </a:p>
        </p:txBody>
      </p:sp>
      <p:sp>
        <p:nvSpPr>
          <p:cNvPr id="5" name="Content Placeholder 4"/>
          <p:cNvSpPr>
            <a:spLocks noGrp="1"/>
          </p:cNvSpPr>
          <p:nvPr>
            <p:ph idx="1"/>
          </p:nvPr>
        </p:nvSpPr>
        <p:spPr/>
        <p:txBody>
          <a:bodyPr/>
          <a:lstStyle/>
          <a:p>
            <a:endParaRPr lang="zh-CN" altLang="en-US"/>
          </a:p>
        </p:txBody>
      </p:sp>
      <p:pic>
        <p:nvPicPr>
          <p:cNvPr id="6" name="Picture 5"/>
          <p:cNvPicPr>
            <a:picLocks noChangeAspect="1"/>
          </p:cNvPicPr>
          <p:nvPr/>
        </p:nvPicPr>
        <p:blipFill>
          <a:blip r:embed="rId3"/>
          <a:stretch>
            <a:fillRect/>
          </a:stretch>
        </p:blipFill>
        <p:spPr>
          <a:xfrm>
            <a:off x="0" y="851154"/>
            <a:ext cx="12191999" cy="6006846"/>
          </a:xfrm>
          <a:prstGeom prst="rect">
            <a:avLst/>
          </a:prstGeom>
        </p:spPr>
      </p:pic>
      <p:sp>
        <p:nvSpPr>
          <p:cNvPr id="7" name="Rounded Rectangle 6"/>
          <p:cNvSpPr/>
          <p:nvPr/>
        </p:nvSpPr>
        <p:spPr>
          <a:xfrm>
            <a:off x="1767443" y="5372100"/>
            <a:ext cx="8657112" cy="957263"/>
          </a:xfrm>
          <a:prstGeom prst="roundRect">
            <a:avLst/>
          </a:prstGeom>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zh-CN" sz="3200" dirty="0"/>
              <a:t>Drawback: Cannot handle </a:t>
            </a:r>
            <a:r>
              <a:rPr lang="en-US" altLang="zh-CN" sz="3200" dirty="0" smtClean="0"/>
              <a:t>occlusion; Cannot distinguish food with same appearance</a:t>
            </a:r>
            <a:endParaRPr lang="zh-CN" altLang="en-US" sz="3200" dirty="0"/>
          </a:p>
        </p:txBody>
      </p:sp>
    </p:spTree>
    <p:extLst>
      <p:ext uri="{BB962C8B-B14F-4D97-AF65-F5344CB8AC3E}">
        <p14:creationId xmlns:p14="http://schemas.microsoft.com/office/powerpoint/2010/main" val="1380678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a:t>Existing </a:t>
            </a:r>
            <a:r>
              <a:rPr lang="en-US" altLang="zh-CN" dirty="0" smtClean="0"/>
              <a:t>Methods -- Wearables</a:t>
            </a:r>
            <a:endParaRPr lang="zh-CN" altLang="en-US" dirty="0"/>
          </a:p>
        </p:txBody>
      </p:sp>
      <p:sp>
        <p:nvSpPr>
          <p:cNvPr id="3" name="Content Placeholder 2"/>
          <p:cNvSpPr>
            <a:spLocks noGrp="1"/>
          </p:cNvSpPr>
          <p:nvPr>
            <p:ph idx="1"/>
          </p:nvPr>
        </p:nvSpPr>
        <p:spPr/>
        <p:txBody>
          <a:bodyPr/>
          <a:lstStyle/>
          <a:p>
            <a:endParaRPr lang="zh-CN" altLang="en-US"/>
          </a:p>
        </p:txBody>
      </p:sp>
      <p:pic>
        <p:nvPicPr>
          <p:cNvPr id="4" name="Picture 3"/>
          <p:cNvPicPr>
            <a:picLocks noChangeAspect="1"/>
          </p:cNvPicPr>
          <p:nvPr/>
        </p:nvPicPr>
        <p:blipFill>
          <a:blip r:embed="rId3"/>
          <a:stretch>
            <a:fillRect/>
          </a:stretch>
        </p:blipFill>
        <p:spPr>
          <a:xfrm>
            <a:off x="0" y="858044"/>
            <a:ext cx="12192000" cy="5988427"/>
          </a:xfrm>
          <a:prstGeom prst="rect">
            <a:avLst/>
          </a:prstGeom>
        </p:spPr>
      </p:pic>
      <p:sp>
        <p:nvSpPr>
          <p:cNvPr id="5" name="Rounded Rectangle 4"/>
          <p:cNvSpPr/>
          <p:nvPr/>
        </p:nvSpPr>
        <p:spPr>
          <a:xfrm>
            <a:off x="838200" y="5312780"/>
            <a:ext cx="10893282" cy="864183"/>
          </a:xfrm>
          <a:prstGeom prst="roundRect">
            <a:avLst/>
          </a:prstGeom>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zh-CN" sz="3200" dirty="0"/>
              <a:t>Drawback: limited capabilities </a:t>
            </a:r>
            <a:r>
              <a:rPr lang="en-US" altLang="zh-CN" sz="3200" dirty="0" smtClean="0"/>
              <a:t>in recognizing </a:t>
            </a:r>
            <a:r>
              <a:rPr lang="en-US" altLang="zh-CN" sz="3200" dirty="0"/>
              <a:t>meal composition</a:t>
            </a:r>
            <a:endParaRPr lang="zh-CN" altLang="en-US" sz="3200" dirty="0"/>
          </a:p>
        </p:txBody>
      </p:sp>
    </p:spTree>
    <p:extLst>
      <p:ext uri="{BB962C8B-B14F-4D97-AF65-F5344CB8AC3E}">
        <p14:creationId xmlns:p14="http://schemas.microsoft.com/office/powerpoint/2010/main" val="94848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Smart-U: </a:t>
            </a:r>
            <a:r>
              <a:rPr lang="en-US" altLang="zh-CN" dirty="0"/>
              <a:t>Smart Utensils Know What You Eat</a:t>
            </a:r>
            <a:endParaRPr lang="zh-CN" altLang="en-US" dirty="0"/>
          </a:p>
        </p:txBody>
      </p:sp>
      <p:sp>
        <p:nvSpPr>
          <p:cNvPr id="3" name="Content Placeholder 2"/>
          <p:cNvSpPr>
            <a:spLocks noGrp="1"/>
          </p:cNvSpPr>
          <p:nvPr>
            <p:ph idx="1"/>
          </p:nvPr>
        </p:nvSpPr>
        <p:spPr/>
        <p:txBody>
          <a:bodyPr>
            <a:normAutofit/>
          </a:bodyPr>
          <a:lstStyle/>
          <a:p>
            <a:r>
              <a:rPr lang="en-US" altLang="zh-CN" sz="3200" dirty="0"/>
              <a:t>Smart-U are utensils with </a:t>
            </a:r>
            <a:r>
              <a:rPr lang="en-US" altLang="zh-CN" sz="3200" dirty="0" smtClean="0"/>
              <a:t>food recognition capability</a:t>
            </a:r>
          </a:p>
          <a:p>
            <a:pPr marL="685800" lvl="2">
              <a:lnSpc>
                <a:spcPct val="160000"/>
              </a:lnSpc>
              <a:spcBef>
                <a:spcPts val="1000"/>
              </a:spcBef>
            </a:pPr>
            <a:r>
              <a:rPr lang="en-US" altLang="zh-CN" sz="2800" dirty="0"/>
              <a:t>No on-body instrument </a:t>
            </a:r>
          </a:p>
          <a:p>
            <a:pPr marL="685800" lvl="2">
              <a:lnSpc>
                <a:spcPct val="160000"/>
              </a:lnSpc>
              <a:spcBef>
                <a:spcPts val="1000"/>
              </a:spcBef>
            </a:pPr>
            <a:r>
              <a:rPr lang="en-US" altLang="zh-CN" sz="2800" dirty="0" smtClean="0"/>
              <a:t>Recognize </a:t>
            </a:r>
            <a:r>
              <a:rPr lang="en-US" altLang="zh-CN" sz="2800" dirty="0"/>
              <a:t>the foods during the intake </a:t>
            </a:r>
            <a:r>
              <a:rPr lang="en-US" altLang="zh-CN" sz="2800" dirty="0" smtClean="0"/>
              <a:t>process</a:t>
            </a:r>
            <a:endParaRPr lang="en-US" altLang="zh-CN" sz="2800" dirty="0"/>
          </a:p>
          <a:p>
            <a:pPr marL="685800" lvl="2">
              <a:lnSpc>
                <a:spcPct val="160000"/>
              </a:lnSpc>
              <a:spcBef>
                <a:spcPts val="1000"/>
              </a:spcBef>
            </a:pPr>
            <a:r>
              <a:rPr lang="en-US" altLang="zh-CN" sz="2800" dirty="0" smtClean="0"/>
              <a:t>Can </a:t>
            </a:r>
            <a:r>
              <a:rPr lang="en-US" altLang="zh-CN" sz="2800" dirty="0"/>
              <a:t>work with many types of utensils, </a:t>
            </a:r>
            <a:r>
              <a:rPr lang="en-US" altLang="zh-CN" sz="2800" i="1" dirty="0" smtClean="0"/>
              <a:t>e.g.</a:t>
            </a:r>
            <a:r>
              <a:rPr lang="en-US" altLang="zh-CN" sz="2800" dirty="0" smtClean="0"/>
              <a:t>, spoons</a:t>
            </a:r>
            <a:r>
              <a:rPr lang="en-US" altLang="zh-CN" sz="2800" dirty="0"/>
              <a:t>, glasses, and </a:t>
            </a:r>
            <a:r>
              <a:rPr lang="en-US" altLang="zh-CN" sz="2800" dirty="0" smtClean="0"/>
              <a:t>dishes</a:t>
            </a:r>
            <a:endParaRPr lang="en-US" altLang="zh-CN" sz="2800" dirty="0"/>
          </a:p>
          <a:p>
            <a:pPr lvl="1"/>
            <a:endParaRPr lang="zh-CN" altLang="en-US" dirty="0"/>
          </a:p>
        </p:txBody>
      </p:sp>
    </p:spTree>
    <p:extLst>
      <p:ext uri="{BB962C8B-B14F-4D97-AF65-F5344CB8AC3E}">
        <p14:creationId xmlns:p14="http://schemas.microsoft.com/office/powerpoint/2010/main" val="1471298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up)">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up)">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up)">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Clipping"/>
          <p:cNvPicPr>
            <a:picLocks noChangeAspect="1"/>
          </p:cNvPicPr>
          <p:nvPr/>
        </p:nvPicPr>
        <p:blipFill rotWithShape="1">
          <a:blip r:embed="rId3">
            <a:extLst>
              <a:ext uri="{28A0092B-C50C-407E-A947-70E740481C1C}">
                <a14:useLocalDpi xmlns:a14="http://schemas.microsoft.com/office/drawing/2010/main" val="0"/>
              </a:ext>
            </a:extLst>
          </a:blip>
          <a:srcRect r="4633"/>
          <a:stretch/>
        </p:blipFill>
        <p:spPr>
          <a:xfrm>
            <a:off x="6118666" y="1692428"/>
            <a:ext cx="6057901" cy="3607096"/>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4746" y="1546008"/>
            <a:ext cx="4391025" cy="3038475"/>
          </a:xfrm>
          <a:prstGeom prst="rect">
            <a:avLst/>
          </a:prstGeom>
        </p:spPr>
      </p:pic>
      <p:sp>
        <p:nvSpPr>
          <p:cNvPr id="4" name="Title 3"/>
          <p:cNvSpPr>
            <a:spLocks noGrp="1"/>
          </p:cNvSpPr>
          <p:nvPr>
            <p:ph type="title"/>
          </p:nvPr>
        </p:nvSpPr>
        <p:spPr/>
        <p:txBody>
          <a:bodyPr/>
          <a:lstStyle/>
          <a:p>
            <a:r>
              <a:rPr lang="en-US" altLang="zh-CN" dirty="0" smtClean="0"/>
              <a:t>Theory of Operations</a:t>
            </a:r>
            <a:endParaRPr lang="zh-CN" altLang="en-US" dirty="0"/>
          </a:p>
        </p:txBody>
      </p:sp>
      <p:pic>
        <p:nvPicPr>
          <p:cNvPr id="14" name="Picture 13" descr="Screen Clipping"/>
          <p:cNvPicPr>
            <a:picLocks noChangeAspect="1"/>
          </p:cNvPicPr>
          <p:nvPr/>
        </p:nvPicPr>
        <p:blipFill rotWithShape="1">
          <a:blip r:embed="rId5">
            <a:extLst>
              <a:ext uri="{28A0092B-C50C-407E-A947-70E740481C1C}">
                <a14:useLocalDpi xmlns:a14="http://schemas.microsoft.com/office/drawing/2010/main" val="0"/>
              </a:ext>
            </a:extLst>
          </a:blip>
          <a:srcRect t="10031"/>
          <a:stretch/>
        </p:blipFill>
        <p:spPr>
          <a:xfrm>
            <a:off x="3774470" y="4525506"/>
            <a:ext cx="1661301" cy="869487"/>
          </a:xfrm>
          <a:prstGeom prst="rect">
            <a:avLst/>
          </a:prstGeom>
        </p:spPr>
      </p:pic>
      <p:sp>
        <p:nvSpPr>
          <p:cNvPr id="16" name="TextBox 15"/>
          <p:cNvSpPr txBox="1"/>
          <p:nvPr/>
        </p:nvSpPr>
        <p:spPr>
          <a:xfrm>
            <a:off x="735848" y="4628870"/>
            <a:ext cx="2757268" cy="523220"/>
          </a:xfrm>
          <a:prstGeom prst="rect">
            <a:avLst/>
          </a:prstGeom>
          <a:noFill/>
        </p:spPr>
        <p:txBody>
          <a:bodyPr wrap="square" rtlCol="0">
            <a:spAutoFit/>
          </a:bodyPr>
          <a:lstStyle/>
          <a:p>
            <a:r>
              <a:rPr lang="en-US" altLang="zh-CN" sz="2800" dirty="0" smtClean="0">
                <a:latin typeface="Times New Roman" panose="02020603050405020304" pitchFamily="18" charset="0"/>
                <a:cs typeface="Times New Roman" panose="02020603050405020304" pitchFamily="18" charset="0"/>
              </a:rPr>
              <a:t>Vibration Energy</a:t>
            </a:r>
            <a:endParaRPr lang="zh-CN" altLang="en-US" sz="2800" dirty="0">
              <a:latin typeface="Times New Roman" panose="02020603050405020304" pitchFamily="18" charset="0"/>
              <a:cs typeface="Times New Roman" panose="02020603050405020304" pitchFamily="18" charset="0"/>
            </a:endParaRPr>
          </a:p>
        </p:txBody>
      </p:sp>
      <p:pic>
        <p:nvPicPr>
          <p:cNvPr id="23" name="Picture 2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7220833">
            <a:off x="1508682" y="1786724"/>
            <a:ext cx="993180" cy="1075945"/>
          </a:xfrm>
          <a:prstGeom prst="rect">
            <a:avLst/>
          </a:prstGeom>
        </p:spPr>
      </p:pic>
      <p:pic>
        <p:nvPicPr>
          <p:cNvPr id="25" name="Picture 24" descr="Screen Clippi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426930" y="5394993"/>
            <a:ext cx="3338140" cy="988351"/>
          </a:xfrm>
          <a:prstGeom prst="rect">
            <a:avLst/>
          </a:prstGeom>
        </p:spPr>
      </p:pic>
      <p:sp>
        <p:nvSpPr>
          <p:cNvPr id="26" name="Down Arrow 25"/>
          <p:cNvSpPr/>
          <p:nvPr/>
        </p:nvSpPr>
        <p:spPr>
          <a:xfrm flipV="1">
            <a:off x="7182384" y="4027300"/>
            <a:ext cx="506437" cy="1030474"/>
          </a:xfrm>
          <a:prstGeom prst="downArrow">
            <a:avLst/>
          </a:prstGeom>
          <a:solidFill>
            <a:srgbClr val="76717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Rectangle 26"/>
          <p:cNvSpPr/>
          <p:nvPr/>
        </p:nvSpPr>
        <p:spPr>
          <a:xfrm>
            <a:off x="5950634" y="5394993"/>
            <a:ext cx="1885071" cy="10058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Rectangle 1"/>
          <p:cNvSpPr/>
          <p:nvPr/>
        </p:nvSpPr>
        <p:spPr>
          <a:xfrm>
            <a:off x="5468429" y="6019800"/>
            <a:ext cx="355429" cy="381000"/>
          </a:xfrm>
          <a:prstGeom prst="rect">
            <a:avLst/>
          </a:prstGeom>
          <a:noFill/>
          <a:ln w="28575">
            <a:solidFill>
              <a:srgbClr val="7671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Rectangle 11"/>
          <p:cNvSpPr/>
          <p:nvPr/>
        </p:nvSpPr>
        <p:spPr>
          <a:xfrm>
            <a:off x="6298603" y="5671596"/>
            <a:ext cx="1466467" cy="616278"/>
          </a:xfrm>
          <a:prstGeom prst="rect">
            <a:avLst/>
          </a:prstGeom>
          <a:noFill/>
          <a:ln w="28575">
            <a:solidFill>
              <a:srgbClr val="7671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618314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1" fill="hold" nodeType="click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25"/>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xit" presetSubtype="0" fill="hold" grpId="0" nodeType="clickEffect">
                                  <p:stCondLst>
                                    <p:cond delay="0"/>
                                  </p:stCondLst>
                                  <p:childTnLst>
                                    <p:set>
                                      <p:cBhvr>
                                        <p:cTn id="19" dur="1" fill="hold">
                                          <p:stCondLst>
                                            <p:cond delay="0"/>
                                          </p:stCondLst>
                                        </p:cTn>
                                        <p:tgtEl>
                                          <p:spTgt spid="27"/>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down)">
                                      <p:cBhvr>
                                        <p:cTn id="24" dur="500"/>
                                        <p:tgtEl>
                                          <p:spTgt spid="26"/>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2" grpId="0" animBg="1"/>
      <p:bldP spid="1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a:t>Spectroscopy System</a:t>
            </a:r>
            <a:endParaRPr lang="zh-CN" altLang="en-US" dirty="0"/>
          </a:p>
        </p:txBody>
      </p:sp>
      <p:sp>
        <p:nvSpPr>
          <p:cNvPr id="45" name="Content Placeholder 44"/>
          <p:cNvSpPr>
            <a:spLocks noGrp="1"/>
          </p:cNvSpPr>
          <p:nvPr>
            <p:ph idx="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BA2676D7-CC2F-472F-A839-7628BC4F150E}" type="slidenum">
              <a:rPr lang="zh-CN" altLang="en-US" smtClean="0"/>
              <a:pPr/>
              <a:t>8</a:t>
            </a:fld>
            <a:endParaRPr lang="zh-CN" altLang="en-US" dirty="0"/>
          </a:p>
        </p:txBody>
      </p:sp>
      <p:pic>
        <p:nvPicPr>
          <p:cNvPr id="6" name="Picture 5"/>
          <p:cNvPicPr>
            <a:picLocks noChangeAspect="1"/>
          </p:cNvPicPr>
          <p:nvPr/>
        </p:nvPicPr>
        <p:blipFill>
          <a:blip r:embed="rId3"/>
          <a:stretch>
            <a:fillRect/>
          </a:stretch>
        </p:blipFill>
        <p:spPr>
          <a:xfrm>
            <a:off x="733425" y="1164326"/>
            <a:ext cx="10725150" cy="4762500"/>
          </a:xfrm>
          <a:prstGeom prst="rect">
            <a:avLst/>
          </a:prstGeom>
        </p:spPr>
      </p:pic>
      <p:sp>
        <p:nvSpPr>
          <p:cNvPr id="7" name="Rectangle 6"/>
          <p:cNvSpPr/>
          <p:nvPr/>
        </p:nvSpPr>
        <p:spPr>
          <a:xfrm>
            <a:off x="2379784" y="2610418"/>
            <a:ext cx="4009293" cy="18975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Rectangle 7"/>
          <p:cNvSpPr/>
          <p:nvPr/>
        </p:nvSpPr>
        <p:spPr>
          <a:xfrm>
            <a:off x="2768478" y="4508006"/>
            <a:ext cx="3772999" cy="1418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Rectangle 8"/>
          <p:cNvSpPr/>
          <p:nvPr/>
        </p:nvSpPr>
        <p:spPr>
          <a:xfrm>
            <a:off x="2448474" y="1723291"/>
            <a:ext cx="5218418" cy="8871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Rectangle 9"/>
          <p:cNvSpPr/>
          <p:nvPr/>
        </p:nvSpPr>
        <p:spPr>
          <a:xfrm>
            <a:off x="6389077" y="2760616"/>
            <a:ext cx="4829908" cy="28078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Rectangle 10"/>
          <p:cNvSpPr/>
          <p:nvPr/>
        </p:nvSpPr>
        <p:spPr>
          <a:xfrm>
            <a:off x="7735582" y="1723291"/>
            <a:ext cx="3096542" cy="8871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Rectangle 22"/>
          <p:cNvSpPr/>
          <p:nvPr/>
        </p:nvSpPr>
        <p:spPr>
          <a:xfrm>
            <a:off x="6393180" y="3398520"/>
            <a:ext cx="754380" cy="2819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0" name="Group 29"/>
          <p:cNvGrpSpPr/>
          <p:nvPr/>
        </p:nvGrpSpPr>
        <p:grpSpPr>
          <a:xfrm>
            <a:off x="6270893" y="2683999"/>
            <a:ext cx="206227" cy="1852246"/>
            <a:chOff x="6270893" y="2683999"/>
            <a:chExt cx="206227" cy="1852246"/>
          </a:xfrm>
        </p:grpSpPr>
        <p:sp>
          <p:nvSpPr>
            <p:cNvPr id="13" name="Rectangle 12"/>
            <p:cNvSpPr/>
            <p:nvPr/>
          </p:nvSpPr>
          <p:spPr>
            <a:xfrm>
              <a:off x="6270893" y="2683999"/>
              <a:ext cx="117230" cy="1852246"/>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a:p>
          </p:txBody>
        </p:sp>
        <p:sp>
          <p:nvSpPr>
            <p:cNvPr id="14" name="Rectangle 13"/>
            <p:cNvSpPr/>
            <p:nvPr/>
          </p:nvSpPr>
          <p:spPr>
            <a:xfrm>
              <a:off x="6395058" y="3314961"/>
              <a:ext cx="82062" cy="161314"/>
            </a:xfrm>
            <a:prstGeom prst="rect">
              <a:avLst/>
            </a:prstGeom>
            <a:solidFill>
              <a:schemeClr val="bg2">
                <a:lumMod val="75000"/>
              </a:schemeClr>
            </a:solidFill>
          </p:spPr>
          <p:style>
            <a:lnRef idx="2">
              <a:schemeClr val="accent3"/>
            </a:lnRef>
            <a:fillRef idx="1">
              <a:schemeClr val="lt1"/>
            </a:fillRef>
            <a:effectRef idx="0">
              <a:schemeClr val="accent3"/>
            </a:effectRef>
            <a:fontRef idx="minor">
              <a:schemeClr val="dk1"/>
            </a:fontRef>
          </p:style>
          <p:txBody>
            <a:bodyPr rtlCol="0" anchor="ctr"/>
            <a:lstStyle/>
            <a:p>
              <a:pPr algn="ctr"/>
              <a:endParaRPr lang="zh-CN" altLang="en-US">
                <a:solidFill>
                  <a:schemeClr val="dk1"/>
                </a:solidFill>
              </a:endParaRPr>
            </a:p>
          </p:txBody>
        </p:sp>
        <p:sp>
          <p:nvSpPr>
            <p:cNvPr id="17" name="Rectangle 16"/>
            <p:cNvSpPr/>
            <p:nvPr/>
          </p:nvSpPr>
          <p:spPr>
            <a:xfrm>
              <a:off x="6395058" y="3546267"/>
              <a:ext cx="82062" cy="161314"/>
            </a:xfrm>
            <a:prstGeom prst="rect">
              <a:avLst/>
            </a:prstGeom>
            <a:solidFill>
              <a:schemeClr val="bg2">
                <a:lumMod val="75000"/>
              </a:schemeClr>
            </a:solidFill>
          </p:spPr>
          <p:style>
            <a:lnRef idx="2">
              <a:schemeClr val="accent3"/>
            </a:lnRef>
            <a:fillRef idx="1">
              <a:schemeClr val="lt1"/>
            </a:fillRef>
            <a:effectRef idx="0">
              <a:schemeClr val="accent3"/>
            </a:effectRef>
            <a:fontRef idx="minor">
              <a:schemeClr val="dk1"/>
            </a:fontRef>
          </p:style>
          <p:txBody>
            <a:bodyPr rtlCol="0" anchor="ctr"/>
            <a:lstStyle/>
            <a:p>
              <a:pPr algn="ctr"/>
              <a:endParaRPr lang="zh-CN" altLang="en-US">
                <a:solidFill>
                  <a:schemeClr val="dk1"/>
                </a:solidFill>
              </a:endParaRPr>
            </a:p>
          </p:txBody>
        </p:sp>
        <p:sp>
          <p:nvSpPr>
            <p:cNvPr id="18" name="Rectangle 17"/>
            <p:cNvSpPr/>
            <p:nvPr/>
          </p:nvSpPr>
          <p:spPr>
            <a:xfrm>
              <a:off x="6395058" y="3777572"/>
              <a:ext cx="82062" cy="161314"/>
            </a:xfrm>
            <a:prstGeom prst="rect">
              <a:avLst/>
            </a:prstGeom>
            <a:solidFill>
              <a:schemeClr val="bg2">
                <a:lumMod val="75000"/>
              </a:schemeClr>
            </a:solidFill>
          </p:spPr>
          <p:style>
            <a:lnRef idx="2">
              <a:schemeClr val="accent3"/>
            </a:lnRef>
            <a:fillRef idx="1">
              <a:schemeClr val="lt1"/>
            </a:fillRef>
            <a:effectRef idx="0">
              <a:schemeClr val="accent3"/>
            </a:effectRef>
            <a:fontRef idx="minor">
              <a:schemeClr val="dk1"/>
            </a:fontRef>
          </p:style>
          <p:txBody>
            <a:bodyPr rtlCol="0" anchor="ctr"/>
            <a:lstStyle/>
            <a:p>
              <a:pPr algn="ctr"/>
              <a:endParaRPr lang="zh-CN" altLang="en-US">
                <a:solidFill>
                  <a:schemeClr val="dk1"/>
                </a:solidFill>
              </a:endParaRPr>
            </a:p>
          </p:txBody>
        </p:sp>
      </p:grpSp>
      <p:sp>
        <p:nvSpPr>
          <p:cNvPr id="24" name="Rectangle 23"/>
          <p:cNvSpPr/>
          <p:nvPr/>
        </p:nvSpPr>
        <p:spPr>
          <a:xfrm>
            <a:off x="7836276" y="3425641"/>
            <a:ext cx="881003" cy="2819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Rectangle 24"/>
          <p:cNvSpPr/>
          <p:nvPr/>
        </p:nvSpPr>
        <p:spPr>
          <a:xfrm>
            <a:off x="7147561" y="3474719"/>
            <a:ext cx="688716" cy="194223"/>
          </a:xfrm>
          <a:prstGeom prst="rect">
            <a:avLst/>
          </a:prstGeom>
          <a:solidFill>
            <a:srgbClr val="C6DF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Rounded Rectangle 25"/>
          <p:cNvSpPr/>
          <p:nvPr/>
        </p:nvSpPr>
        <p:spPr>
          <a:xfrm>
            <a:off x="977900" y="2578101"/>
            <a:ext cx="5638800" cy="2705100"/>
          </a:xfrm>
          <a:prstGeom prst="roundRect">
            <a:avLst/>
          </a:prstGeom>
          <a:no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a:p>
        </p:txBody>
      </p:sp>
      <p:sp>
        <p:nvSpPr>
          <p:cNvPr id="28" name="Rectangle 27"/>
          <p:cNvSpPr/>
          <p:nvPr/>
        </p:nvSpPr>
        <p:spPr>
          <a:xfrm>
            <a:off x="2400676" y="1928089"/>
            <a:ext cx="7606924" cy="6007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Rectangle 28"/>
          <p:cNvSpPr/>
          <p:nvPr/>
        </p:nvSpPr>
        <p:spPr>
          <a:xfrm>
            <a:off x="977900" y="2683999"/>
            <a:ext cx="5287012" cy="24341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Picture 11"/>
          <p:cNvPicPr>
            <a:picLocks noChangeAspect="1"/>
          </p:cNvPicPr>
          <p:nvPr/>
        </p:nvPicPr>
        <p:blipFill>
          <a:blip r:embed="rId4"/>
          <a:stretch>
            <a:fillRect/>
          </a:stretch>
        </p:blipFill>
        <p:spPr>
          <a:xfrm>
            <a:off x="7445828" y="3668941"/>
            <a:ext cx="4677211" cy="3189058"/>
          </a:xfrm>
          <a:prstGeom prst="rect">
            <a:avLst/>
          </a:prstGeom>
        </p:spPr>
      </p:pic>
      <p:sp>
        <p:nvSpPr>
          <p:cNvPr id="19" name="Rectangle 18"/>
          <p:cNvSpPr/>
          <p:nvPr/>
        </p:nvSpPr>
        <p:spPr>
          <a:xfrm>
            <a:off x="6477119" y="3361372"/>
            <a:ext cx="2240159" cy="86225"/>
          </a:xfrm>
          <a:prstGeom prst="rect">
            <a:avLst/>
          </a:prstGeom>
          <a:solidFill>
            <a:srgbClr val="00B0F0"/>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p>
        </p:txBody>
      </p:sp>
      <p:sp>
        <p:nvSpPr>
          <p:cNvPr id="20" name="Rectangle 19"/>
          <p:cNvSpPr/>
          <p:nvPr/>
        </p:nvSpPr>
        <p:spPr>
          <a:xfrm>
            <a:off x="6477120" y="3592742"/>
            <a:ext cx="2240158" cy="762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Rectangle 30"/>
          <p:cNvSpPr/>
          <p:nvPr/>
        </p:nvSpPr>
        <p:spPr>
          <a:xfrm>
            <a:off x="6477120" y="3822896"/>
            <a:ext cx="2240158" cy="762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5" name="Picture 54"/>
          <p:cNvPicPr>
            <a:picLocks noChangeAspect="1"/>
          </p:cNvPicPr>
          <p:nvPr/>
        </p:nvPicPr>
        <p:blipFill>
          <a:blip r:embed="rId4"/>
          <a:stretch>
            <a:fillRect/>
          </a:stretch>
        </p:blipFill>
        <p:spPr>
          <a:xfrm>
            <a:off x="1121143" y="2167359"/>
            <a:ext cx="4677211" cy="3189058"/>
          </a:xfrm>
          <a:prstGeom prst="rect">
            <a:avLst/>
          </a:prstGeom>
        </p:spPr>
      </p:pic>
      <p:cxnSp>
        <p:nvCxnSpPr>
          <p:cNvPr id="56" name="Straight Connector 55"/>
          <p:cNvCxnSpPr/>
          <p:nvPr/>
        </p:nvCxnSpPr>
        <p:spPr>
          <a:xfrm>
            <a:off x="3186320" y="4427150"/>
            <a:ext cx="10366" cy="572753"/>
          </a:xfrm>
          <a:prstGeom prst="line">
            <a:avLst/>
          </a:prstGeom>
          <a:ln w="38100"/>
        </p:spPr>
        <p:style>
          <a:lnRef idx="2">
            <a:schemeClr val="accent1"/>
          </a:lnRef>
          <a:fillRef idx="0">
            <a:schemeClr val="accent1"/>
          </a:fillRef>
          <a:effectRef idx="1">
            <a:schemeClr val="accent1"/>
          </a:effectRef>
          <a:fontRef idx="minor">
            <a:schemeClr val="tx1"/>
          </a:fontRef>
        </p:style>
      </p:cxnSp>
      <p:cxnSp>
        <p:nvCxnSpPr>
          <p:cNvPr id="57" name="Straight Connector 56"/>
          <p:cNvCxnSpPr/>
          <p:nvPr/>
        </p:nvCxnSpPr>
        <p:spPr>
          <a:xfrm flipH="1">
            <a:off x="4179647" y="2896247"/>
            <a:ext cx="4011" cy="2103656"/>
          </a:xfrm>
          <a:prstGeom prst="line">
            <a:avLst/>
          </a:prstGeom>
          <a:ln w="38100"/>
        </p:spPr>
        <p:style>
          <a:lnRef idx="1">
            <a:schemeClr val="accent6"/>
          </a:lnRef>
          <a:fillRef idx="0">
            <a:schemeClr val="accent6"/>
          </a:fillRef>
          <a:effectRef idx="0">
            <a:schemeClr val="accent6"/>
          </a:effectRef>
          <a:fontRef idx="minor">
            <a:schemeClr val="tx1"/>
          </a:fontRef>
        </p:style>
      </p:cxnSp>
      <p:cxnSp>
        <p:nvCxnSpPr>
          <p:cNvPr id="58" name="Straight Connector 57"/>
          <p:cNvCxnSpPr/>
          <p:nvPr/>
        </p:nvCxnSpPr>
        <p:spPr>
          <a:xfrm>
            <a:off x="4764229" y="4604631"/>
            <a:ext cx="0" cy="395272"/>
          </a:xfrm>
          <a:prstGeom prst="line">
            <a:avLst/>
          </a:prstGeom>
          <a:ln w="38100">
            <a:solidFill>
              <a:srgbClr val="FF0000"/>
            </a:solidFill>
          </a:ln>
        </p:spPr>
        <p:style>
          <a:lnRef idx="1">
            <a:schemeClr val="accent6"/>
          </a:lnRef>
          <a:fillRef idx="0">
            <a:schemeClr val="accent6"/>
          </a:fillRef>
          <a:effectRef idx="0">
            <a:schemeClr val="accent6"/>
          </a:effectRef>
          <a:fontRef idx="minor">
            <a:schemeClr val="tx1"/>
          </a:fontRef>
        </p:style>
      </p:cxnSp>
      <p:sp>
        <p:nvSpPr>
          <p:cNvPr id="59" name="TextBox 58"/>
          <p:cNvSpPr txBox="1"/>
          <p:nvPr/>
        </p:nvSpPr>
        <p:spPr>
          <a:xfrm>
            <a:off x="5731554" y="2125515"/>
            <a:ext cx="1409069" cy="461665"/>
          </a:xfrm>
          <a:prstGeom prst="rect">
            <a:avLst/>
          </a:prstGeom>
          <a:noFill/>
        </p:spPr>
        <p:txBody>
          <a:bodyPr wrap="square" rtlCol="0">
            <a:spAutoFit/>
          </a:bodyPr>
          <a:lstStyle/>
          <a:p>
            <a:r>
              <a:rPr lang="en-US" altLang="zh-CN" sz="2400" dirty="0"/>
              <a:t>LED Array</a:t>
            </a:r>
            <a:endParaRPr lang="zh-CN" altLang="en-US" sz="2400" dirty="0"/>
          </a:p>
        </p:txBody>
      </p:sp>
    </p:spTree>
    <p:extLst>
      <p:ext uri="{BB962C8B-B14F-4D97-AF65-F5344CB8AC3E}">
        <p14:creationId xmlns:p14="http://schemas.microsoft.com/office/powerpoint/2010/main" val="1050270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8" fill="hold" grpId="0" nodeType="clickEffect">
                                  <p:stCondLst>
                                    <p:cond delay="0"/>
                                  </p:stCondLst>
                                  <p:childTnLst>
                                    <p:animEffect transition="out" filter="wipe(left)">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par>
                                <p:cTn id="8" presetID="22" presetClass="exit" presetSubtype="8" fill="hold" grpId="0" nodeType="withEffect">
                                  <p:stCondLst>
                                    <p:cond delay="0"/>
                                  </p:stCondLst>
                                  <p:childTnLst>
                                    <p:animEffect transition="out" filter="wipe(left)">
                                      <p:cBhvr>
                                        <p:cTn id="9" dur="500"/>
                                        <p:tgtEl>
                                          <p:spTgt spid="7"/>
                                        </p:tgtEl>
                                      </p:cBhvr>
                                    </p:animEffect>
                                    <p:set>
                                      <p:cBhvr>
                                        <p:cTn id="10" dur="1" fill="hold">
                                          <p:stCondLst>
                                            <p:cond delay="499"/>
                                          </p:stCondLst>
                                        </p:cTn>
                                        <p:tgtEl>
                                          <p:spTgt spid="7"/>
                                        </p:tgtEl>
                                        <p:attrNameLst>
                                          <p:attrName>style.visibility</p:attrName>
                                        </p:attrNameLst>
                                      </p:cBhvr>
                                      <p:to>
                                        <p:strVal val="hidden"/>
                                      </p:to>
                                    </p:set>
                                  </p:childTnLst>
                                </p:cTn>
                              </p:par>
                              <p:par>
                                <p:cTn id="11" presetID="22" presetClass="exit" presetSubtype="8" fill="hold" grpId="0" nodeType="withEffect">
                                  <p:stCondLst>
                                    <p:cond delay="0"/>
                                  </p:stCondLst>
                                  <p:childTnLst>
                                    <p:animEffect transition="out" filter="wipe(left)">
                                      <p:cBhvr>
                                        <p:cTn id="12" dur="500"/>
                                        <p:tgtEl>
                                          <p:spTgt spid="8"/>
                                        </p:tgtEl>
                                      </p:cBhvr>
                                    </p:animEffect>
                                    <p:set>
                                      <p:cBhvr>
                                        <p:cTn id="13" dur="1" fill="hold">
                                          <p:stCondLst>
                                            <p:cond delay="499"/>
                                          </p:stCondLst>
                                        </p:cTn>
                                        <p:tgtEl>
                                          <p:spTgt spid="8"/>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22" presetClass="exit" presetSubtype="8" fill="hold" grpId="0" nodeType="clickEffect">
                                  <p:stCondLst>
                                    <p:cond delay="0"/>
                                  </p:stCondLst>
                                  <p:childTnLst>
                                    <p:animEffect transition="out" filter="wipe(left)">
                                      <p:cBhvr>
                                        <p:cTn id="17" dur="500"/>
                                        <p:tgtEl>
                                          <p:spTgt spid="10"/>
                                        </p:tgtEl>
                                      </p:cBhvr>
                                    </p:animEffect>
                                    <p:set>
                                      <p:cBhvr>
                                        <p:cTn id="18" dur="1" fill="hold">
                                          <p:stCondLst>
                                            <p:cond delay="499"/>
                                          </p:stCondLst>
                                        </p:cTn>
                                        <p:tgtEl>
                                          <p:spTgt spid="10"/>
                                        </p:tgtEl>
                                        <p:attrNameLst>
                                          <p:attrName>style.visibility</p:attrName>
                                        </p:attrNameLst>
                                      </p:cBhvr>
                                      <p:to>
                                        <p:strVal val="hidden"/>
                                      </p:to>
                                    </p:set>
                                  </p:childTnLst>
                                </p:cTn>
                              </p:par>
                              <p:par>
                                <p:cTn id="19" presetID="22" presetClass="exit" presetSubtype="8" fill="hold" grpId="0" nodeType="withEffect">
                                  <p:stCondLst>
                                    <p:cond delay="0"/>
                                  </p:stCondLst>
                                  <p:childTnLst>
                                    <p:animEffect transition="out" filter="wipe(left)">
                                      <p:cBhvr>
                                        <p:cTn id="20" dur="500"/>
                                        <p:tgtEl>
                                          <p:spTgt spid="11"/>
                                        </p:tgtEl>
                                      </p:cBhvr>
                                    </p:animEffect>
                                    <p:set>
                                      <p:cBhvr>
                                        <p:cTn id="21" dur="1" fill="hold">
                                          <p:stCondLst>
                                            <p:cond delay="499"/>
                                          </p:stCondLst>
                                        </p:cTn>
                                        <p:tgtEl>
                                          <p:spTgt spid="11"/>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12"/>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26"/>
                                        </p:tgtEl>
                                        <p:attrNameLst>
                                          <p:attrName>style.visibility</p:attrName>
                                        </p:attrNameLst>
                                      </p:cBhvr>
                                      <p:to>
                                        <p:strVal val="visible"/>
                                      </p:to>
                                    </p:set>
                                  </p:childTnLst>
                                </p:cTn>
                              </p:par>
                              <p:par>
                                <p:cTn id="30" presetID="1" presetClass="exit" presetSubtype="0" fill="hold" nodeType="withEffect">
                                  <p:stCondLst>
                                    <p:cond delay="0"/>
                                  </p:stCondLst>
                                  <p:childTnLst>
                                    <p:set>
                                      <p:cBhvr>
                                        <p:cTn id="31" dur="1" fill="hold">
                                          <p:stCondLst>
                                            <p:cond delay="0"/>
                                          </p:stCondLst>
                                        </p:cTn>
                                        <p:tgtEl>
                                          <p:spTgt spid="12"/>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30"/>
                                        </p:tgtEl>
                                        <p:attrNameLst>
                                          <p:attrName>style.visibility</p:attrName>
                                        </p:attrNameLst>
                                      </p:cBhvr>
                                      <p:to>
                                        <p:strVal val="visible"/>
                                      </p:to>
                                    </p:set>
                                  </p:childTnLst>
                                </p:cTn>
                              </p:par>
                              <p:par>
                                <p:cTn id="36" presetID="1" presetClass="entr" presetSubtype="0" fill="hold" grpId="0" nodeType="withEffect">
                                  <p:stCondLst>
                                    <p:cond delay="0"/>
                                  </p:stCondLst>
                                  <p:childTnLst>
                                    <p:set>
                                      <p:cBhvr>
                                        <p:cTn id="37" dur="1" fill="hold">
                                          <p:stCondLst>
                                            <p:cond delay="0"/>
                                          </p:stCondLst>
                                        </p:cTn>
                                        <p:tgtEl>
                                          <p:spTgt spid="23"/>
                                        </p:tgtEl>
                                        <p:attrNameLst>
                                          <p:attrName>style.visibility</p:attrName>
                                        </p:attrNameLst>
                                      </p:cBhvr>
                                      <p:to>
                                        <p:strVal val="visible"/>
                                      </p:to>
                                    </p:set>
                                  </p:childTnLst>
                                </p:cTn>
                              </p:par>
                              <p:par>
                                <p:cTn id="38" presetID="1" presetClass="entr" presetSubtype="0" fill="hold" grpId="0" nodeType="withEffect">
                                  <p:stCondLst>
                                    <p:cond delay="0"/>
                                  </p:stCondLst>
                                  <p:childTnLst>
                                    <p:set>
                                      <p:cBhvr>
                                        <p:cTn id="39" dur="1" fill="hold">
                                          <p:stCondLst>
                                            <p:cond delay="0"/>
                                          </p:stCondLst>
                                        </p:cTn>
                                        <p:tgtEl>
                                          <p:spTgt spid="24"/>
                                        </p:tgtEl>
                                        <p:attrNameLst>
                                          <p:attrName>style.visibility</p:attrName>
                                        </p:attrNameLst>
                                      </p:cBhvr>
                                      <p:to>
                                        <p:strVal val="visible"/>
                                      </p:to>
                                    </p:set>
                                  </p:childTnLst>
                                </p:cTn>
                              </p:par>
                              <p:par>
                                <p:cTn id="40" presetID="1" presetClass="entr" presetSubtype="0" fill="hold" grpId="0" nodeType="withEffect">
                                  <p:stCondLst>
                                    <p:cond delay="0"/>
                                  </p:stCondLst>
                                  <p:childTnLst>
                                    <p:set>
                                      <p:cBhvr>
                                        <p:cTn id="41" dur="1" fill="hold">
                                          <p:stCondLst>
                                            <p:cond delay="0"/>
                                          </p:stCondLst>
                                        </p:cTn>
                                        <p:tgtEl>
                                          <p:spTgt spid="25"/>
                                        </p:tgtEl>
                                        <p:attrNameLst>
                                          <p:attrName>style.visibility</p:attrName>
                                        </p:attrNameLst>
                                      </p:cBhvr>
                                      <p:to>
                                        <p:strVal val="visible"/>
                                      </p:to>
                                    </p:set>
                                  </p:childTnLst>
                                </p:cTn>
                              </p:par>
                              <p:par>
                                <p:cTn id="42" presetID="1" presetClass="entr" presetSubtype="0" fill="hold" grpId="0" nodeType="withEffect">
                                  <p:stCondLst>
                                    <p:cond delay="0"/>
                                  </p:stCondLst>
                                  <p:childTnLst>
                                    <p:set>
                                      <p:cBhvr>
                                        <p:cTn id="43" dur="1" fill="hold">
                                          <p:stCondLst>
                                            <p:cond delay="0"/>
                                          </p:stCondLst>
                                        </p:cTn>
                                        <p:tgtEl>
                                          <p:spTgt spid="28"/>
                                        </p:tgtEl>
                                        <p:attrNameLst>
                                          <p:attrName>style.visibility</p:attrName>
                                        </p:attrNameLst>
                                      </p:cBhvr>
                                      <p:to>
                                        <p:strVal val="visible"/>
                                      </p:to>
                                    </p:set>
                                  </p:childTnLst>
                                </p:cTn>
                              </p:par>
                              <p:par>
                                <p:cTn id="44" presetID="1" presetClass="entr" presetSubtype="0" fill="hold" grpId="0" nodeType="withEffect">
                                  <p:stCondLst>
                                    <p:cond delay="0"/>
                                  </p:stCondLst>
                                  <p:childTnLst>
                                    <p:set>
                                      <p:cBhvr>
                                        <p:cTn id="45" dur="1" fill="hold">
                                          <p:stCondLst>
                                            <p:cond delay="0"/>
                                          </p:stCondLst>
                                        </p:cTn>
                                        <p:tgtEl>
                                          <p:spTgt spid="29"/>
                                        </p:tgtEl>
                                        <p:attrNameLst>
                                          <p:attrName>style.visibility</p:attrName>
                                        </p:attrNameLst>
                                      </p:cBhvr>
                                      <p:to>
                                        <p:strVal val="visible"/>
                                      </p:to>
                                    </p:set>
                                  </p:childTnLst>
                                </p:cTn>
                              </p:par>
                              <p:par>
                                <p:cTn id="46" presetID="1" presetClass="exit" presetSubtype="0" fill="hold" grpId="1" nodeType="withEffect">
                                  <p:stCondLst>
                                    <p:cond delay="0"/>
                                  </p:stCondLst>
                                  <p:childTnLst>
                                    <p:set>
                                      <p:cBhvr>
                                        <p:cTn id="47" dur="1" fill="hold">
                                          <p:stCondLst>
                                            <p:cond delay="0"/>
                                          </p:stCondLst>
                                        </p:cTn>
                                        <p:tgtEl>
                                          <p:spTgt spid="26"/>
                                        </p:tgtEl>
                                        <p:attrNameLst>
                                          <p:attrName>style.visibility</p:attrName>
                                        </p:attrNameLst>
                                      </p:cBhvr>
                                      <p:to>
                                        <p:strVal val="hidden"/>
                                      </p:to>
                                    </p:set>
                                  </p:childTnLst>
                                </p:cTn>
                              </p:par>
                              <p:par>
                                <p:cTn id="48" presetID="1" presetClass="entr" presetSubtype="0" fill="hold" grpId="0" nodeType="withEffect">
                                  <p:stCondLst>
                                    <p:cond delay="0"/>
                                  </p:stCondLst>
                                  <p:childTnLst>
                                    <p:set>
                                      <p:cBhvr>
                                        <p:cTn id="49" dur="1" fill="hold">
                                          <p:stCondLst>
                                            <p:cond delay="0"/>
                                          </p:stCondLst>
                                        </p:cTn>
                                        <p:tgtEl>
                                          <p:spTgt spid="59"/>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nodeType="clickEffect">
                                  <p:stCondLst>
                                    <p:cond delay="0"/>
                                  </p:stCondLst>
                                  <p:childTnLst>
                                    <p:set>
                                      <p:cBhvr>
                                        <p:cTn id="53" dur="1" fill="hold">
                                          <p:stCondLst>
                                            <p:cond delay="0"/>
                                          </p:stCondLst>
                                        </p:cTn>
                                        <p:tgtEl>
                                          <p:spTgt spid="55"/>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grpId="0" nodeType="clickEffect">
                                  <p:stCondLst>
                                    <p:cond delay="0"/>
                                  </p:stCondLst>
                                  <p:childTnLst>
                                    <p:set>
                                      <p:cBhvr>
                                        <p:cTn id="57" dur="1" fill="hold">
                                          <p:stCondLst>
                                            <p:cond delay="0"/>
                                          </p:stCondLst>
                                        </p:cTn>
                                        <p:tgtEl>
                                          <p:spTgt spid="19"/>
                                        </p:tgtEl>
                                        <p:attrNameLst>
                                          <p:attrName>style.visibility</p:attrName>
                                        </p:attrNameLst>
                                      </p:cBhvr>
                                      <p:to>
                                        <p:strVal val="visible"/>
                                      </p:to>
                                    </p:set>
                                  </p:childTnLst>
                                </p:cTn>
                              </p:par>
                              <p:par>
                                <p:cTn id="58" presetID="22" presetClass="entr" presetSubtype="4" fill="hold" nodeType="with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down)">
                                      <p:cBhvr>
                                        <p:cTn id="60" dur="500"/>
                                        <p:tgtEl>
                                          <p:spTgt spid="56"/>
                                        </p:tgtEl>
                                      </p:cBhvr>
                                    </p:animEffect>
                                  </p:childTnLst>
                                </p:cTn>
                              </p:par>
                            </p:childTnLst>
                          </p:cTn>
                        </p:par>
                      </p:childTnLst>
                    </p:cTn>
                  </p:par>
                  <p:par>
                    <p:cTn id="61" fill="hold">
                      <p:stCondLst>
                        <p:cond delay="indefinite"/>
                      </p:stCondLst>
                      <p:childTnLst>
                        <p:par>
                          <p:cTn id="62" fill="hold">
                            <p:stCondLst>
                              <p:cond delay="0"/>
                            </p:stCondLst>
                            <p:childTnLst>
                              <p:par>
                                <p:cTn id="63" presetID="1" presetClass="exit" presetSubtype="0" fill="hold" grpId="1" nodeType="clickEffect">
                                  <p:stCondLst>
                                    <p:cond delay="0"/>
                                  </p:stCondLst>
                                  <p:childTnLst>
                                    <p:set>
                                      <p:cBhvr>
                                        <p:cTn id="64" dur="1" fill="hold">
                                          <p:stCondLst>
                                            <p:cond delay="0"/>
                                          </p:stCondLst>
                                        </p:cTn>
                                        <p:tgtEl>
                                          <p:spTgt spid="19"/>
                                        </p:tgtEl>
                                        <p:attrNameLst>
                                          <p:attrName>style.visibility</p:attrName>
                                        </p:attrNameLst>
                                      </p:cBhvr>
                                      <p:to>
                                        <p:strVal val="hidden"/>
                                      </p:to>
                                    </p:set>
                                  </p:childTnLst>
                                </p:cTn>
                              </p:par>
                              <p:par>
                                <p:cTn id="65" presetID="1" presetClass="entr" presetSubtype="0" fill="hold" grpId="0" nodeType="withEffect">
                                  <p:stCondLst>
                                    <p:cond delay="0"/>
                                  </p:stCondLst>
                                  <p:childTnLst>
                                    <p:set>
                                      <p:cBhvr>
                                        <p:cTn id="66" dur="1" fill="hold">
                                          <p:stCondLst>
                                            <p:cond delay="0"/>
                                          </p:stCondLst>
                                        </p:cTn>
                                        <p:tgtEl>
                                          <p:spTgt spid="20"/>
                                        </p:tgtEl>
                                        <p:attrNameLst>
                                          <p:attrName>style.visibility</p:attrName>
                                        </p:attrNameLst>
                                      </p:cBhvr>
                                      <p:to>
                                        <p:strVal val="visible"/>
                                      </p:to>
                                    </p:set>
                                  </p:childTnLst>
                                </p:cTn>
                              </p:par>
                              <p:par>
                                <p:cTn id="67" presetID="22" presetClass="entr" presetSubtype="4" fill="hold" nodeType="withEffect">
                                  <p:stCondLst>
                                    <p:cond delay="0"/>
                                  </p:stCondLst>
                                  <p:childTnLst>
                                    <p:set>
                                      <p:cBhvr>
                                        <p:cTn id="68" dur="1" fill="hold">
                                          <p:stCondLst>
                                            <p:cond delay="0"/>
                                          </p:stCondLst>
                                        </p:cTn>
                                        <p:tgtEl>
                                          <p:spTgt spid="57"/>
                                        </p:tgtEl>
                                        <p:attrNameLst>
                                          <p:attrName>style.visibility</p:attrName>
                                        </p:attrNameLst>
                                      </p:cBhvr>
                                      <p:to>
                                        <p:strVal val="visible"/>
                                      </p:to>
                                    </p:set>
                                    <p:animEffect transition="in" filter="wipe(down)">
                                      <p:cBhvr>
                                        <p:cTn id="69" dur="500"/>
                                        <p:tgtEl>
                                          <p:spTgt spid="57"/>
                                        </p:tgtEl>
                                      </p:cBhvr>
                                    </p:animEffect>
                                  </p:childTnLst>
                                </p:cTn>
                              </p:par>
                            </p:childTnLst>
                          </p:cTn>
                        </p:par>
                      </p:childTnLst>
                    </p:cTn>
                  </p:par>
                  <p:par>
                    <p:cTn id="70" fill="hold">
                      <p:stCondLst>
                        <p:cond delay="indefinite"/>
                      </p:stCondLst>
                      <p:childTnLst>
                        <p:par>
                          <p:cTn id="71" fill="hold">
                            <p:stCondLst>
                              <p:cond delay="0"/>
                            </p:stCondLst>
                            <p:childTnLst>
                              <p:par>
                                <p:cTn id="72" presetID="1" presetClass="exit" presetSubtype="0" fill="hold" grpId="1" nodeType="clickEffect">
                                  <p:stCondLst>
                                    <p:cond delay="0"/>
                                  </p:stCondLst>
                                  <p:childTnLst>
                                    <p:set>
                                      <p:cBhvr>
                                        <p:cTn id="73" dur="1" fill="hold">
                                          <p:stCondLst>
                                            <p:cond delay="0"/>
                                          </p:stCondLst>
                                        </p:cTn>
                                        <p:tgtEl>
                                          <p:spTgt spid="20"/>
                                        </p:tgtEl>
                                        <p:attrNameLst>
                                          <p:attrName>style.visibility</p:attrName>
                                        </p:attrNameLst>
                                      </p:cBhvr>
                                      <p:to>
                                        <p:strVal val="hidden"/>
                                      </p:to>
                                    </p:set>
                                  </p:childTnLst>
                                </p:cTn>
                              </p:par>
                              <p:par>
                                <p:cTn id="74" presetID="1" presetClass="entr" presetSubtype="0" fill="hold" grpId="0" nodeType="withEffect">
                                  <p:stCondLst>
                                    <p:cond delay="0"/>
                                  </p:stCondLst>
                                  <p:childTnLst>
                                    <p:set>
                                      <p:cBhvr>
                                        <p:cTn id="75" dur="1" fill="hold">
                                          <p:stCondLst>
                                            <p:cond delay="0"/>
                                          </p:stCondLst>
                                        </p:cTn>
                                        <p:tgtEl>
                                          <p:spTgt spid="31"/>
                                        </p:tgtEl>
                                        <p:attrNameLst>
                                          <p:attrName>style.visibility</p:attrName>
                                        </p:attrNameLst>
                                      </p:cBhvr>
                                      <p:to>
                                        <p:strVal val="visible"/>
                                      </p:to>
                                    </p:set>
                                  </p:childTnLst>
                                </p:cTn>
                              </p:par>
                              <p:par>
                                <p:cTn id="76" presetID="16" presetClass="entr" presetSubtype="21" fill="hold" nodeType="withEffect">
                                  <p:stCondLst>
                                    <p:cond delay="0"/>
                                  </p:stCondLst>
                                  <p:childTnLst>
                                    <p:set>
                                      <p:cBhvr>
                                        <p:cTn id="77" dur="1" fill="hold">
                                          <p:stCondLst>
                                            <p:cond delay="0"/>
                                          </p:stCondLst>
                                        </p:cTn>
                                        <p:tgtEl>
                                          <p:spTgt spid="58"/>
                                        </p:tgtEl>
                                        <p:attrNameLst>
                                          <p:attrName>style.visibility</p:attrName>
                                        </p:attrNameLst>
                                      </p:cBhvr>
                                      <p:to>
                                        <p:strVal val="visible"/>
                                      </p:to>
                                    </p:set>
                                    <p:animEffect transition="in" filter="barn(inVertical)">
                                      <p:cBhvr>
                                        <p:cTn id="78"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23" grpId="0" animBg="1"/>
      <p:bldP spid="24" grpId="0" animBg="1"/>
      <p:bldP spid="25" grpId="0" animBg="1"/>
      <p:bldP spid="26" grpId="0" animBg="1"/>
      <p:bldP spid="26" grpId="1" animBg="1"/>
      <p:bldP spid="28" grpId="0" animBg="1"/>
      <p:bldP spid="29" grpId="0" animBg="1"/>
      <p:bldP spid="19" grpId="0" animBg="1"/>
      <p:bldP spid="19" grpId="1" animBg="1"/>
      <p:bldP spid="20" grpId="0" animBg="1"/>
      <p:bldP spid="20" grpId="1" animBg="1"/>
      <p:bldP spid="31" grpId="0" animBg="1"/>
      <p:bldP spid="5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Light Source</a:t>
            </a:r>
            <a:endParaRPr lang="zh-CN" altLang="en-US" dirty="0"/>
          </a:p>
        </p:txBody>
      </p:sp>
      <p:sp>
        <p:nvSpPr>
          <p:cNvPr id="4" name="Rectangle 3"/>
          <p:cNvSpPr/>
          <p:nvPr/>
        </p:nvSpPr>
        <p:spPr>
          <a:xfrm>
            <a:off x="1350499" y="3241639"/>
            <a:ext cx="1659987" cy="75965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a:p>
        </p:txBody>
      </p:sp>
      <p:cxnSp>
        <p:nvCxnSpPr>
          <p:cNvPr id="6" name="Straight Arrow Connector 5"/>
          <p:cNvCxnSpPr/>
          <p:nvPr/>
        </p:nvCxnSpPr>
        <p:spPr>
          <a:xfrm>
            <a:off x="1350499" y="4234375"/>
            <a:ext cx="1659987" cy="1"/>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sp>
        <p:nvSpPr>
          <p:cNvPr id="9" name="TextBox 8"/>
          <p:cNvSpPr txBox="1"/>
          <p:nvPr/>
        </p:nvSpPr>
        <p:spPr>
          <a:xfrm>
            <a:off x="1662746" y="4337230"/>
            <a:ext cx="981075" cy="523220"/>
          </a:xfrm>
          <a:prstGeom prst="rect">
            <a:avLst/>
          </a:prstGeom>
          <a:noFill/>
        </p:spPr>
        <p:txBody>
          <a:bodyPr wrap="square" rtlCol="0">
            <a:spAutoFit/>
          </a:bodyPr>
          <a:lstStyle/>
          <a:p>
            <a:pPr algn="ctr"/>
            <a:r>
              <a:rPr lang="en-US" altLang="zh-CN" sz="2800" dirty="0" smtClean="0"/>
              <a:t>2 cm</a:t>
            </a:r>
            <a:endParaRPr lang="zh-CN" altLang="en-US" sz="2800" dirty="0"/>
          </a:p>
        </p:txBody>
      </p:sp>
      <p:cxnSp>
        <p:nvCxnSpPr>
          <p:cNvPr id="10" name="Straight Arrow Connector 9"/>
          <p:cNvCxnSpPr/>
          <p:nvPr/>
        </p:nvCxnSpPr>
        <p:spPr>
          <a:xfrm>
            <a:off x="1162051" y="3241639"/>
            <a:ext cx="6349" cy="809661"/>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sp>
        <p:nvSpPr>
          <p:cNvPr id="15" name="TextBox 14"/>
          <p:cNvSpPr txBox="1"/>
          <p:nvPr/>
        </p:nvSpPr>
        <p:spPr>
          <a:xfrm rot="16200000">
            <a:off x="416253" y="3470566"/>
            <a:ext cx="981075" cy="523220"/>
          </a:xfrm>
          <a:prstGeom prst="rect">
            <a:avLst/>
          </a:prstGeom>
          <a:noFill/>
        </p:spPr>
        <p:txBody>
          <a:bodyPr wrap="square" rtlCol="0">
            <a:spAutoFit/>
          </a:bodyPr>
          <a:lstStyle/>
          <a:p>
            <a:pPr algn="ctr"/>
            <a:r>
              <a:rPr lang="en-US" altLang="zh-CN" sz="2800" dirty="0" smtClean="0"/>
              <a:t>1 cm</a:t>
            </a:r>
            <a:endParaRPr lang="zh-CN" altLang="en-US" sz="2800" dirty="0"/>
          </a:p>
        </p:txBody>
      </p:sp>
      <p:pic>
        <p:nvPicPr>
          <p:cNvPr id="16" name="Picture 15"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19242" y="1716259"/>
            <a:ext cx="6972393" cy="3988541"/>
          </a:xfrm>
          <a:prstGeom prst="rect">
            <a:avLst/>
          </a:prstGeom>
        </p:spPr>
      </p:pic>
      <p:sp>
        <p:nvSpPr>
          <p:cNvPr id="21" name="Trapezoid 20"/>
          <p:cNvSpPr/>
          <p:nvPr/>
        </p:nvSpPr>
        <p:spPr>
          <a:xfrm rot="16200000">
            <a:off x="1904878" y="3184288"/>
            <a:ext cx="3516924" cy="911806"/>
          </a:xfrm>
          <a:prstGeom prst="trapezoid">
            <a:avLst>
              <a:gd name="adj" fmla="val 140573"/>
            </a:avLst>
          </a:prstGeom>
          <a:gradFill flip="none" rotWithShape="1">
            <a:gsLst>
              <a:gs pos="0">
                <a:srgbClr val="767171">
                  <a:tint val="66000"/>
                  <a:satMod val="160000"/>
                </a:srgbClr>
              </a:gs>
              <a:gs pos="50000">
                <a:srgbClr val="767171">
                  <a:tint val="44500"/>
                  <a:satMod val="160000"/>
                </a:srgbClr>
              </a:gs>
              <a:gs pos="100000">
                <a:srgbClr val="767171">
                  <a:tint val="23500"/>
                  <a:satMod val="160000"/>
                </a:srgbClr>
              </a:gs>
            </a:gsLst>
            <a:lin ang="16200000" scaled="1"/>
            <a:tileRect/>
          </a:gradFill>
          <a:ln>
            <a:solidFill>
              <a:srgbClr val="7671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978071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par>
                                <p:cTn id="8" presetID="22" presetClass="entr" presetSubtype="8"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wipe(left)">
                                      <p:cBhvr>
                                        <p:cTn id="1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2409</TotalTime>
  <Words>3102</Words>
  <Application>Microsoft Office PowerPoint</Application>
  <PresentationFormat>Widescreen</PresentationFormat>
  <Paragraphs>224</Paragraphs>
  <Slides>26</Slides>
  <Notes>26</Notes>
  <HiddenSlides>1</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26</vt:i4>
      </vt:variant>
    </vt:vector>
  </HeadingPairs>
  <TitlesOfParts>
    <vt:vector size="34" baseType="lpstr">
      <vt:lpstr>Arial Unicode MS</vt:lpstr>
      <vt:lpstr>宋体</vt:lpstr>
      <vt:lpstr>Arial</vt:lpstr>
      <vt:lpstr>Calibri</vt:lpstr>
      <vt:lpstr>Calibri Light</vt:lpstr>
      <vt:lpstr>Times New Roman</vt:lpstr>
      <vt:lpstr>Office Theme</vt:lpstr>
      <vt:lpstr>1_Office Theme</vt:lpstr>
      <vt:lpstr>Smart-U: Smart Utensils Know What You Eat</vt:lpstr>
      <vt:lpstr>Limited Efforts in Dietary Monitoring</vt:lpstr>
      <vt:lpstr>Dietary Monitoring</vt:lpstr>
      <vt:lpstr>Existing Methods – Computer Vision</vt:lpstr>
      <vt:lpstr>Existing Methods -- Wearables</vt:lpstr>
      <vt:lpstr>Smart-U: Smart Utensils Know What You Eat</vt:lpstr>
      <vt:lpstr>Theory of Operations</vt:lpstr>
      <vt:lpstr>Spectroscopy System</vt:lpstr>
      <vt:lpstr>Light Source</vt:lpstr>
      <vt:lpstr>Lighting Patterns</vt:lpstr>
      <vt:lpstr>Light Receiver</vt:lpstr>
      <vt:lpstr>Ambient Light Interference Cancellation</vt:lpstr>
      <vt:lpstr>Ambient Light Interference Cancellation</vt:lpstr>
      <vt:lpstr>Food Detection</vt:lpstr>
      <vt:lpstr>Food Detection</vt:lpstr>
      <vt:lpstr>Food Recognition</vt:lpstr>
      <vt:lpstr>Prototype</vt:lpstr>
      <vt:lpstr>Evaluation</vt:lpstr>
      <vt:lpstr>Performance – Food Detection Accuracy</vt:lpstr>
      <vt:lpstr>Performance – Food Recognition</vt:lpstr>
      <vt:lpstr>Performance – Lighting and Temperature</vt:lpstr>
      <vt:lpstr>Performance – Drink Recognition</vt:lpstr>
      <vt:lpstr>Performance – Predict Nutrients in Milk</vt:lpstr>
      <vt:lpstr>Discussion</vt:lpstr>
      <vt:lpstr>Conclusion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Smart-U: Smart Utensils Know What You Eat</dc:title>
  <dc:creator>倩怡 黄</dc:creator>
  <cp:lastModifiedBy>黄倩怡</cp:lastModifiedBy>
  <cp:revision>81</cp:revision>
  <cp:lastPrinted>2018-04-14T15:02:26Z</cp:lastPrinted>
  <dcterms:created xsi:type="dcterms:W3CDTF">2018-04-11T11:51:27Z</dcterms:created>
  <dcterms:modified xsi:type="dcterms:W3CDTF">2018-04-18T13:45:28Z</dcterms:modified>
</cp:coreProperties>
</file>