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8" r:id="rId3"/>
    <p:sldId id="301" r:id="rId4"/>
    <p:sldId id="302" r:id="rId5"/>
    <p:sldId id="268" r:id="rId6"/>
    <p:sldId id="270" r:id="rId7"/>
    <p:sldId id="259" r:id="rId8"/>
    <p:sldId id="281" r:id="rId9"/>
    <p:sldId id="285" r:id="rId10"/>
    <p:sldId id="291" r:id="rId11"/>
    <p:sldId id="265" r:id="rId12"/>
    <p:sldId id="292" r:id="rId13"/>
    <p:sldId id="293" r:id="rId14"/>
    <p:sldId id="303" r:id="rId15"/>
    <p:sldId id="295" r:id="rId16"/>
    <p:sldId id="304" r:id="rId17"/>
    <p:sldId id="307" r:id="rId18"/>
    <p:sldId id="299" r:id="rId19"/>
    <p:sldId id="282" r:id="rId20"/>
    <p:sldId id="286" r:id="rId21"/>
    <p:sldId id="300" r:id="rId22"/>
    <p:sldId id="298" r:id="rId23"/>
    <p:sldId id="308" r:id="rId24"/>
    <p:sldId id="27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515151"/>
    <a:srgbClr val="FFFFFF"/>
    <a:srgbClr val="403866"/>
    <a:srgbClr val="C3C3C3"/>
    <a:srgbClr val="407D8B"/>
    <a:srgbClr val="89AEB8"/>
    <a:srgbClr val="B02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3" autoAdjust="0"/>
    <p:restoredTop sz="68625" autoAdjust="0"/>
  </p:normalViewPr>
  <p:slideViewPr>
    <p:cSldViewPr snapToGrid="0">
      <p:cViewPr varScale="1">
        <p:scale>
          <a:sx n="78" d="100"/>
          <a:sy n="78" d="100"/>
        </p:scale>
        <p:origin x="18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07050E2-6094-4825-93FA-6DC705AEE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B55735-6135-462B-9F72-7FFBB63E5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C00EC-B9D5-4682-A827-679C220B4DC5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CCBA2E-E658-447F-9DF7-318267A08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0FCAB8-2B26-467B-A3C4-F517AE93B0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596E-34E3-4219-A7B6-5FE1F1524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405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E999F-520A-471E-B02E-D9A02BEF9914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8031-E052-474D-8F3D-12540F13E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2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Hello,</a:t>
            </a:r>
            <a:r>
              <a:rPr lang="en-US" altLang="zh-CN" baseline="0" dirty="0"/>
              <a:t> everyone. My name is Wang </a:t>
            </a:r>
            <a:r>
              <a:rPr lang="en-US" altLang="zh-CN" baseline="0" dirty="0" err="1"/>
              <a:t>Zhiwei</a:t>
            </a:r>
            <a:r>
              <a:rPr lang="en-US" altLang="zh-CN" baseline="0" dirty="0"/>
              <a:t> from </a:t>
            </a:r>
            <a:r>
              <a:rPr lang="en-US" altLang="zh-CN" baseline="0" dirty="0" err="1"/>
              <a:t>Shanghaitech</a:t>
            </a:r>
            <a:r>
              <a:rPr lang="en-US" altLang="zh-CN" baseline="0" dirty="0"/>
              <a:t> University. [Pause]</a:t>
            </a:r>
          </a:p>
          <a:p>
            <a:r>
              <a:rPr lang="en-US" altLang="zh-CN" baseline="0" dirty="0"/>
              <a:t>This work is done with my co-authors.</a:t>
            </a:r>
          </a:p>
          <a:p>
            <a:r>
              <a:rPr lang="en-US" altLang="zh-CN" b="0" dirty="0">
                <a:effectLst/>
              </a:rPr>
              <a:t>I</a:t>
            </a:r>
            <a:r>
              <a:rPr lang="en-US" altLang="zh-CN" b="0" baseline="0" dirty="0">
                <a:effectLst/>
              </a:rPr>
              <a:t>n this talk, I’m going to introduce a new approach for web pages on the PC to fetch information from a smartphone.</a:t>
            </a:r>
            <a:br>
              <a:rPr lang="en-US" altLang="zh-CN" b="0" dirty="0">
                <a:effectLst/>
              </a:rPr>
            </a:b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6B85C-51ED-47DE-860E-D52A92E4CC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09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our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to transmit information from smartphone screen to the optical mouse is modulating the </a:t>
            </a:r>
            <a:r>
              <a:rPr lang="en-US" altLang="zh-CN" dirty="0"/>
              <a:t>shift directions of the texture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the scheme Direction Shift Keying.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 Table shows our mapping, which uses four shift directions as symbols to represent bits.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circle represents  no  shift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 the  display  texture, which is only used in preamble.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00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Let’s see the packet structure.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Each packet consists of preamble and payload fields.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use </a:t>
            </a:r>
            <a:r>
              <a:rPr lang="en-US" altLang="zh-CN" sz="1200" b="0" i="0" u="none" strike="noStrike" baseline="0" dirty="0"/>
              <a:t>Reed-Solomon coding for </a:t>
            </a:r>
            <a:r>
              <a:rPr lang="en-US" altLang="zh-CN" sz="1200" b="0" i="0" u="none" strike="noStrike" baseline="0" dirty="0">
                <a:solidFill>
                  <a:srgbClr val="FF0000"/>
                </a:solidFill>
              </a:rPr>
              <a:t>error correction</a:t>
            </a:r>
            <a:r>
              <a:rPr lang="en-US" altLang="zh-CN" dirty="0">
                <a:solidFill>
                  <a:srgbClr val="FF0000"/>
                </a:solidFill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</a:rPr>
              <a:t>and </a:t>
            </a:r>
            <a:r>
              <a:rPr lang="en-US" altLang="zh-CN" dirty="0"/>
              <a:t>the preamble field to </a:t>
            </a:r>
            <a:r>
              <a:rPr lang="en-US" altLang="zh-CN" sz="2000" dirty="0"/>
              <a:t>identify the </a:t>
            </a:r>
            <a:r>
              <a:rPr lang="en-US" altLang="zh-CN" sz="2000" dirty="0">
                <a:solidFill>
                  <a:srgbClr val="FF0000"/>
                </a:solidFill>
              </a:rPr>
              <a:t>beginning</a:t>
            </a:r>
            <a:r>
              <a:rPr lang="en-US" altLang="zh-CN" sz="2000" dirty="0"/>
              <a:t> of a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At the receiver side, it’s hard to establish the synchronization due to noises and preamble length.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Ideally, </a:t>
            </a:r>
            <a:r>
              <a:rPr lang="en-US" altLang="zh-CN" dirty="0"/>
              <a:t>The mouse will report the movement vectors at the moment when the display frame refreshes.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After the preamble being matched, the data flow from optical mouse is synchronized.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Then, after each frame, the receiver could obtain a movement vector for decoding.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However, in a real situation,</a:t>
            </a:r>
            <a:r>
              <a:rPr lang="zh-CN" altLang="en-US" dirty="0"/>
              <a:t> </a:t>
            </a:r>
            <a:r>
              <a:rPr lang="en-US" altLang="zh-CN" dirty="0"/>
              <a:t>the symbol boundary from Preamble is not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accurate</a:t>
            </a:r>
            <a:r>
              <a:rPr lang="zh-CN" altLang="en-US" dirty="0"/>
              <a:t>，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receiver</a:t>
            </a:r>
            <a:r>
              <a:rPr lang="zh-CN" altLang="en-US" dirty="0"/>
              <a:t> </a:t>
            </a:r>
            <a:r>
              <a:rPr lang="en-US" altLang="zh-CN" dirty="0"/>
              <a:t>could not determine the screen refresh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the figure shown, </a:t>
            </a:r>
            <a:r>
              <a:rPr lang="en-US" altLang="zh-CN" dirty="0" err="1"/>
              <a:t>Tframe</a:t>
            </a:r>
            <a:r>
              <a:rPr lang="en-US" altLang="zh-CN" dirty="0"/>
              <a:t> is the time of screen refresh, which is about seventeen microsecond,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</a:t>
            </a:r>
            <a:r>
              <a:rPr lang="en-US" altLang="zh-CN" dirty="0" err="1"/>
              <a:t>Tmouse</a:t>
            </a:r>
            <a:r>
              <a:rPr lang="en-US" altLang="zh-CN" dirty="0"/>
              <a:t> is the time between two mouse events, which is about eight microsecond.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on average, The mouse reports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two </a:t>
            </a:r>
            <a:r>
              <a:rPr lang="en-US" altLang="zh-CN" b="1" dirty="0"/>
              <a:t>samples per frame </a:t>
            </a:r>
            <a:r>
              <a:rPr lang="en-US" altLang="zh-CN" dirty="0"/>
              <a:t>with noises.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so, </a:t>
            </a:r>
            <a:r>
              <a:rPr lang="en-US" altLang="zh-CN" dirty="0"/>
              <a:t>Without the fine symbol boundary,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challenge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find the optimal sample of each symbol?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8031-E052-474D-8F3D-12540F13E09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4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light of our observation, we could i</a:t>
            </a:r>
            <a:r>
              <a:rPr lang="en-US" altLang="zh-CN" sz="1200" dirty="0"/>
              <a:t>nfer the Screen Refresh Time from Statistics.</a:t>
            </a:r>
          </a:p>
          <a:p>
            <a:endParaRPr lang="en-US" altLang="zh-CN" sz="1200" dirty="0"/>
          </a:p>
          <a:p>
            <a:r>
              <a:rPr lang="en-US" altLang="zh-CN" dirty="0"/>
              <a:t>[click]</a:t>
            </a:r>
          </a:p>
          <a:p>
            <a:r>
              <a:rPr lang="en-US" altLang="zh-CN" dirty="0"/>
              <a:t>Let’s take a look at the received movement vectors </a:t>
            </a:r>
            <a:r>
              <a:rPr lang="en-US" altLang="zh-CN" b="1" dirty="0"/>
              <a:t>after data transmission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[click]</a:t>
            </a:r>
          </a:p>
          <a:p>
            <a:r>
              <a:rPr lang="en-US" altLang="zh-CN" dirty="0"/>
              <a:t>The X-axis is the sampling time and the y-axis is the amplitude of reported  movement vectors. </a:t>
            </a:r>
          </a:p>
          <a:p>
            <a:endParaRPr lang="en-US" altLang="zh-CN" dirty="0"/>
          </a:p>
          <a:p>
            <a:r>
              <a:rPr lang="en-US" altLang="zh-CN" dirty="0"/>
              <a:t>The texture under the mouse moves randomly, </a:t>
            </a:r>
          </a:p>
          <a:p>
            <a:r>
              <a:rPr lang="en-US" altLang="zh-CN" dirty="0"/>
              <a:t>and the obtained mouse amplitude is shown in the figure, involving high and low absolute values</a:t>
            </a:r>
          </a:p>
          <a:p>
            <a:endParaRPr lang="en-US" altLang="zh-CN" dirty="0"/>
          </a:p>
          <a:p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</a:rPr>
              <a:t>We can observe the statistics by folding the samples into one </a:t>
            </a:r>
            <a:r>
              <a:rPr lang="en-US" altLang="zh-CN" dirty="0" err="1"/>
              <a:t>Tframe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8031-E052-474D-8F3D-12540F13E0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19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order to find the screen refresh time,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choose one </a:t>
            </a:r>
            <a:r>
              <a:rPr lang="en-US" altLang="zh-CN" dirty="0" err="1"/>
              <a:t>Tframe</a:t>
            </a:r>
            <a:r>
              <a:rPr lang="en-US" altLang="zh-CN" dirty="0"/>
              <a:t> as the base to overlay these samples.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endParaRPr lang="en-US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X-axis is changed to </a:t>
            </a:r>
            <a:r>
              <a:rPr lang="en-US" altLang="zh-CN" sz="1200" b="1" dirty="0"/>
              <a:t>Sampling Time  modulo the </a:t>
            </a:r>
            <a:r>
              <a:rPr lang="en-US" altLang="zh-CN" sz="1200" b="1" dirty="0" err="1"/>
              <a:t>Tframe</a:t>
            </a:r>
            <a:endParaRPr lang="en-US" altLang="zh-CN" sz="1200" b="1" dirty="0"/>
          </a:p>
          <a:p>
            <a:endParaRPr lang="en-US" altLang="zh-CN" dirty="0"/>
          </a:p>
          <a:p>
            <a:r>
              <a:rPr lang="en-US" altLang="zh-CN" dirty="0"/>
              <a:t>[click]</a:t>
            </a:r>
          </a:p>
          <a:p>
            <a:r>
              <a:rPr lang="en-US" altLang="zh-CN" dirty="0"/>
              <a:t>The movement vectors are all folded in one </a:t>
            </a:r>
            <a:r>
              <a:rPr lang="en-US" altLang="zh-CN" dirty="0" err="1">
                <a:solidFill>
                  <a:srgbClr val="FF0000"/>
                </a:solidFill>
              </a:rPr>
              <a:t>T</a:t>
            </a:r>
            <a:r>
              <a:rPr lang="en-US" altLang="zh-CN" baseline="-25000" dirty="0" err="1">
                <a:solidFill>
                  <a:srgbClr val="FF0000"/>
                </a:solidFill>
              </a:rPr>
              <a:t>frame</a:t>
            </a:r>
            <a:r>
              <a:rPr lang="en-US" altLang="zh-CN" baseline="-25000" dirty="0">
                <a:solidFill>
                  <a:srgbClr val="FF0000"/>
                </a:solidFill>
              </a:rPr>
              <a:t>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8031-E052-474D-8F3D-12540F13E09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935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result is shown in the figure.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can find that High-amplitude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are concentrated </a:t>
            </a:r>
            <a:r>
              <a:rPr lang="en-US" altLang="zh-CN" dirty="0"/>
              <a:t>in the blue window,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that is one </a:t>
            </a:r>
            <a:r>
              <a:rPr lang="en-US" altLang="zh-CN" dirty="0" err="1"/>
              <a:t>Tmouse</a:t>
            </a:r>
            <a:r>
              <a:rPr lang="en-US" altLang="zh-CN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 on the observed results,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CN" dirty="0"/>
              <a:t>hen the reporting event is the one just after the screen refresh,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its amplitude is usually large.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Therefore, the </a:t>
            </a:r>
            <a:r>
              <a:rPr lang="en-US" altLang="zh-CN" dirty="0">
                <a:solidFill>
                  <a:srgbClr val="FF0000"/>
                </a:solidFill>
              </a:rPr>
              <a:t>blue window </a:t>
            </a:r>
            <a:r>
              <a:rPr lang="en-US" altLang="zh-CN" dirty="0"/>
              <a:t>reflects the</a:t>
            </a:r>
            <a:r>
              <a:rPr lang="en-US" altLang="zh-CN" dirty="0">
                <a:solidFill>
                  <a:srgbClr val="FF0000"/>
                </a:solidFill>
              </a:rPr>
              <a:t> time slots </a:t>
            </a:r>
            <a:r>
              <a:rPr lang="en-US" altLang="zh-CN" dirty="0"/>
              <a:t>of the mouse events just after screen </a:t>
            </a:r>
            <a:r>
              <a:rPr lang="en-US" altLang="zh-CN" dirty="0">
                <a:solidFill>
                  <a:srgbClr val="FF0000"/>
                </a:solidFill>
              </a:rPr>
              <a:t>refreshes</a:t>
            </a:r>
            <a:r>
              <a:rPr lang="en-US" altLang="zh-CN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each frame, the event in the blue window is more accurate.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8031-E052-474D-8F3D-12540F13E09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96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could </a:t>
            </a:r>
            <a:r>
              <a:rPr lang="en-US" altLang="zh-CN" dirty="0">
                <a:solidFill>
                  <a:srgbClr val="FF0000"/>
                </a:solidFill>
              </a:rPr>
              <a:t>re-sample </a:t>
            </a:r>
            <a:r>
              <a:rPr lang="en-US" altLang="zh-CN" dirty="0"/>
              <a:t>each frame by </a:t>
            </a:r>
            <a:r>
              <a:rPr lang="en-US" altLang="zh-CN" dirty="0">
                <a:solidFill>
                  <a:srgbClr val="FF0000"/>
                </a:solidFill>
              </a:rPr>
              <a:t>only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selecting </a:t>
            </a:r>
            <a:r>
              <a:rPr lang="en-US" altLang="zh-CN" dirty="0"/>
              <a:t>the mouse events in the </a:t>
            </a:r>
            <a:r>
              <a:rPr lang="en-US" altLang="zh-CN" dirty="0">
                <a:solidFill>
                  <a:srgbClr val="FF0000"/>
                </a:solidFill>
              </a:rPr>
              <a:t>blue window.</a:t>
            </a:r>
          </a:p>
          <a:p>
            <a:endParaRPr lang="en-US" altLang="zh-CN" dirty="0"/>
          </a:p>
          <a:p>
            <a:r>
              <a:rPr lang="en-US" altLang="zh-CN" dirty="0"/>
              <a:t>for re-sampling and demodulation,  </a:t>
            </a:r>
          </a:p>
          <a:p>
            <a:r>
              <a:rPr lang="en-US" altLang="zh-CN" dirty="0"/>
              <a:t>we define the center of the blue window in each frame as The reference Optimal Sampling Time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r>
              <a:rPr lang="en-US" altLang="zh-CN" dirty="0"/>
              <a:t>We could use the value to choose the optimal samples of mouse events</a:t>
            </a:r>
            <a:r>
              <a:rPr lang="en-US" altLang="zh-CN" sz="120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8031-E052-474D-8F3D-12540F13E09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227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the mouse reports an event  at the beginning of each box,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represented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blue </a:t>
            </a:r>
            <a:r>
              <a:rPr lang="en-US" altLang="zh-CN" dirty="0"/>
              <a:t>movement</a:t>
            </a:r>
            <a:r>
              <a:rPr lang="zh-CN" altLang="en-US" dirty="0"/>
              <a:t> </a:t>
            </a:r>
            <a:r>
              <a:rPr lang="en-US" altLang="zh-CN" dirty="0"/>
              <a:t>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receiver will choose the sample </a:t>
            </a:r>
            <a:r>
              <a:rPr lang="en-US" altLang="zh-CN" b="1" dirty="0"/>
              <a:t>close to the </a:t>
            </a:r>
            <a:r>
              <a:rPr lang="en-US" altLang="zh-CN" b="1" i="1" dirty="0"/>
              <a:t>optimal time</a:t>
            </a:r>
            <a:r>
              <a:rPr lang="en-US" altLang="zh-CN" b="1" i="1" baseline="-25000" dirty="0"/>
              <a:t>  </a:t>
            </a:r>
            <a:r>
              <a:rPr lang="en-US" altLang="zh-CN" i="0" baseline="0" dirty="0"/>
              <a:t>as the movement vector </a:t>
            </a:r>
            <a:r>
              <a:rPr lang="en-US" altLang="zh-CN" i="0" baseline="-25000" dirty="0"/>
              <a:t> </a:t>
            </a:r>
            <a:r>
              <a:rPr lang="en-US" altLang="zh-CN" i="0" baseline="0" dirty="0"/>
              <a:t>in</a:t>
            </a:r>
            <a:r>
              <a:rPr lang="en-US" altLang="zh-CN" i="1" baseline="0" dirty="0"/>
              <a:t> </a:t>
            </a:r>
            <a:r>
              <a:rPr lang="en-US" altLang="zh-CN" dirty="0"/>
              <a:t>Each Frame for demodulation.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Then, We get the red</a:t>
            </a:r>
            <a:r>
              <a:rPr lang="zh-CN" altLang="en-US" dirty="0"/>
              <a:t> </a:t>
            </a:r>
            <a:r>
              <a:rPr lang="en-US" altLang="zh-CN" dirty="0"/>
              <a:t>movement</a:t>
            </a:r>
            <a:r>
              <a:rPr lang="zh-CN" altLang="en-US" dirty="0"/>
              <a:t> </a:t>
            </a:r>
            <a:r>
              <a:rPr lang="en-US" altLang="zh-CN" dirty="0"/>
              <a:t>vectors of down, up and 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right Table,  the movement vectors could be mapped to bits.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11 00 11.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8031-E052-474D-8F3D-12540F13E09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304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let’s take a brief look at the implementation of our system.</a:t>
            </a:r>
          </a:p>
          <a:p>
            <a:r>
              <a:rPr lang="en-US" altLang="zh-CN" dirty="0"/>
              <a:t>We take location sharing as an </a:t>
            </a:r>
            <a:r>
              <a:rPr lang="en-US" altLang="zh-CN" b="1" dirty="0"/>
              <a:t>example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We developed a Transmitter App</a:t>
            </a:r>
            <a:r>
              <a:rPr lang="zh-CN" altLang="en-US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in the Smartphone.</a:t>
            </a:r>
            <a:endParaRPr lang="zh-CN" altLang="en-US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left is the </a:t>
            </a:r>
            <a:r>
              <a:rPr lang="en-US" altLang="zh-CN" dirty="0">
                <a:cs typeface="Times New Roman" panose="02020603050405020304" pitchFamily="18" charset="0"/>
              </a:rPr>
              <a:t>UI for location sharing.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cs typeface="Times New Roman" panose="02020603050405020304" pitchFamily="18" charset="0"/>
              </a:rPr>
              <a:t>At the top is the movement texture.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cs typeface="Times New Roman" panose="02020603050405020304" pitchFamily="18" charset="0"/>
              </a:rPr>
              <a:t>Users put the mouse on the texture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cs typeface="Times New Roman" panose="02020603050405020304" pitchFamily="18" charset="0"/>
              </a:rPr>
              <a:t>and </a:t>
            </a:r>
            <a:r>
              <a:rPr lang="en-US" altLang="zh-CN" sz="1400" b="1" dirty="0">
                <a:solidFill>
                  <a:srgbClr val="FF0000"/>
                </a:solidFill>
              </a:rPr>
              <a:t>Click ‘Start’ button to transmit the precise location to the PC .</a:t>
            </a:r>
            <a:endParaRPr lang="zh-CN" altLang="en-US" sz="1400" dirty="0"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606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target web page runs a piece of JavaScript code as the receiver and no plug-in is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r>
              <a:rPr lang="en-US" altLang="zh-CN" dirty="0"/>
              <a:t>The users click in the mouse capture area to lock the cursor via Mouse Lock API ,</a:t>
            </a:r>
          </a:p>
          <a:p>
            <a:r>
              <a:rPr lang="en-US" altLang="zh-CN" dirty="0"/>
              <a:t>so as to prevent the cursor from moving out of the web page.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r>
              <a:rPr lang="en-US" altLang="zh-CN" dirty="0"/>
              <a:t>Then, the receiver will capture all mouse move events from </a:t>
            </a:r>
            <a:r>
              <a:rPr lang="en-US" altLang="zh-CN" dirty="0" err="1"/>
              <a:t>mousemove</a:t>
            </a:r>
            <a:r>
              <a:rPr lang="en-US" altLang="zh-CN" dirty="0"/>
              <a:t> listener in </a:t>
            </a:r>
            <a:r>
              <a:rPr lang="en-US" altLang="zh-CN" dirty="0" err="1"/>
              <a:t>javascript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So that the user location could be decoded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3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Nowadays, a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growing number of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pages are trying to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 the isolation of the sandbox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 client-side information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enrich there functionalities.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web RTC is used in Web Conference, it relies on accessing local microphones and cameras from client-side.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8031-E052-474D-8F3D-12540F13E0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62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this part, we evaluate the performance of our system on different smartphones and mouse models.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following Figures plot the CDFs of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 error rate</a:t>
            </a:r>
            <a:r>
              <a:rPr lang="en-US" altLang="zh-CN" dirty="0"/>
              <a:t> for different combinations of smartphones and mice.</a:t>
            </a:r>
          </a:p>
          <a:p>
            <a:endParaRPr lang="en-US" altLang="zh-CN" dirty="0"/>
          </a:p>
          <a:p>
            <a:r>
              <a:rPr lang="en-US" altLang="zh-CN" dirty="0"/>
              <a:t>The performances of three optical mice are different, </a:t>
            </a:r>
          </a:p>
          <a:p>
            <a:r>
              <a:rPr lang="en-US" altLang="zh-CN" dirty="0"/>
              <a:t>as different models have different sensitivities in their detecting algorithms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From Figure (a), we can see that the model with the best performance on Xiaomi Mix 2S is DELL MS111,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most symbol error rate is less than 3 percent.  which is low enough to transmit short messages.</a:t>
            </a:r>
          </a:p>
          <a:p>
            <a:endParaRPr lang="en-US" altLang="zh-CN" dirty="0"/>
          </a:p>
          <a:p>
            <a:r>
              <a:rPr lang="en-US" altLang="zh-CN" dirty="0"/>
              <a:t>[click]</a:t>
            </a:r>
          </a:p>
          <a:p>
            <a:r>
              <a:rPr lang="en-US" altLang="zh-CN" dirty="0"/>
              <a:t>Figure (a) and (b) also shown the impact of different screen types. </a:t>
            </a:r>
          </a:p>
          <a:p>
            <a:r>
              <a:rPr lang="en-US" altLang="zh-CN" dirty="0"/>
              <a:t>We notice that the performances of LCD and OLED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 almost same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609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Next, we evaluate the impact of angle error,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which is the misalignment angle between the mouse and the texture.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right figure plots the CDF of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 error rate </a:t>
            </a:r>
            <a:r>
              <a:rPr lang="en-US" altLang="zh-CN" b="1" dirty="0"/>
              <a:t>versus the angle</a:t>
            </a:r>
            <a:r>
              <a:rPr lang="en-US" altLang="zh-CN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 the angle increases, the performance becomes worse.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[click]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From the figure, we can find that when the angle is 10 degree or less,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most symbol error rate is less than 10 percent 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which is enough for data transmission.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Moreover, According to our experience,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 the user places the mouse on the screen,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angle error is usually within 10 degree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the evaluation of other features, please refer to our paper.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is the end of our, I’m happy to answer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432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8031-E052-474D-8F3D-12540F13E09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40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 for listening.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6B85C-51ED-47DE-860E-D52A92E4CCB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9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Motivated by the popularity of smartphones, we consider a question following the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 trend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PC web pages be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enhanced by taking information from the co-located smartphones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believe the answer to the question is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one hand, smartphones are rich in hardware capabilities, like sensors.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smartphones also </a:t>
            </a:r>
            <a:r>
              <a:rPr lang="en-US" altLang="zh-CN" sz="1200" dirty="0"/>
              <a:t>store many personal data, like user accounts.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sz="1200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beneficial for PC web pages to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 these information.</a:t>
            </a: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a s</a:t>
            </a:r>
            <a:r>
              <a:rPr lang="en-US" altLang="zh-CN" sz="1200" dirty="0"/>
              <a:t>martphone-to-web communication channel would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 to 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interesting and beneficial web applications</a:t>
            </a:r>
            <a:r>
              <a:rPr lang="en-US" altLang="zh-CN" sz="1200" b="1" dirty="0"/>
              <a:t>. </a:t>
            </a:r>
          </a:p>
          <a:p>
            <a:endParaRPr lang="en-US" altLang="zh-CN" sz="1200" b="1" dirty="0"/>
          </a:p>
          <a:p>
            <a:endParaRPr lang="en-US" altLang="zh-CN" sz="1200" dirty="0"/>
          </a:p>
          <a:p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D8031-E052-474D-8F3D-12540F13E0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5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To begin with, we introduce two typical web applications to </a:t>
            </a:r>
            <a:r>
              <a:rPr lang="en-US" altLang="zh-CN" sz="1200" b="1" dirty="0"/>
              <a:t>demonstrate the potentials of the  Smartphone-to-Web Communication</a:t>
            </a:r>
            <a:r>
              <a:rPr lang="en-US" altLang="zh-CN" sz="1200" dirty="0"/>
              <a:t>.  </a:t>
            </a:r>
          </a:p>
          <a:p>
            <a:endParaRPr lang="en-US" altLang="zh-CN" sz="1200" dirty="0"/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user </a:t>
            </a:r>
            <a:r>
              <a:rPr lang="en-US" altLang="zh-CN" sz="1200" dirty="0">
                <a:solidFill>
                  <a:srgbClr val="FF0000"/>
                </a:solidFill>
              </a:rPr>
              <a:t>try to login </a:t>
            </a:r>
            <a:r>
              <a:rPr lang="en-US" altLang="zh-CN" sz="1200" b="1" dirty="0">
                <a:solidFill>
                  <a:srgbClr val="FF0000"/>
                </a:solidFill>
              </a:rPr>
              <a:t>manually, </a:t>
            </a:r>
            <a:r>
              <a:rPr lang="en-US" altLang="zh-CN" sz="1200" dirty="0">
                <a:solidFill>
                  <a:srgbClr val="FF0000"/>
                </a:solidFill>
              </a:rPr>
              <a:t>the login may </a:t>
            </a:r>
            <a:r>
              <a:rPr lang="en-US" altLang="zh-CN" sz="1200" b="1" dirty="0">
                <a:solidFill>
                  <a:srgbClr val="FF0000"/>
                </a:solidFill>
              </a:rPr>
              <a:t>fail</a:t>
            </a:r>
            <a:r>
              <a:rPr lang="en-US" altLang="zh-CN" sz="1200" dirty="0">
                <a:solidFill>
                  <a:srgbClr val="FF0000"/>
                </a:solidFill>
              </a:rPr>
              <a:t> due to a wrong password input.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 option is using the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 manager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auto-login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Through a </a:t>
            </a:r>
            <a:r>
              <a:rPr lang="en-US" altLang="zh-CN" sz="1200" b="1" dirty="0"/>
              <a:t>smartphone-to-web</a:t>
            </a:r>
            <a:r>
              <a:rPr lang="en-US" altLang="zh-CN" sz="1200" dirty="0"/>
              <a:t> channel,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 web page can retrieve the credentials stored in the smartphone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Then the user can log-in without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entering manually.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13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The second application is a </a:t>
            </a:r>
            <a:r>
              <a:rPr lang="en-US" altLang="zh-CN" sz="1200" b="1" dirty="0"/>
              <a:t>Precise Location-based Service for  the PC web applications.</a:t>
            </a:r>
          </a:p>
          <a:p>
            <a:endParaRPr lang="en-US" altLang="zh-CN" sz="1200" b="1" dirty="0"/>
          </a:p>
          <a:p>
            <a:r>
              <a:rPr lang="en-US" altLang="zh-CN" sz="1200" b="0" dirty="0"/>
              <a:t>To begin with, we compare the </a:t>
            </a:r>
            <a:r>
              <a:rPr lang="en-US" altLang="zh-CN" sz="1200" b="1" dirty="0"/>
              <a:t>location services </a:t>
            </a:r>
            <a:r>
              <a:rPr lang="en-US" altLang="zh-CN" sz="1200" b="0" dirty="0"/>
              <a:t>from the PC web and  the smartphone.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/>
          </a:p>
          <a:p>
            <a:r>
              <a:rPr lang="en-US" altLang="zh-CN" sz="1200" b="0" dirty="0"/>
              <a:t>The blue point is the </a:t>
            </a:r>
            <a:r>
              <a:rPr lang="en-US" altLang="zh-CN" sz="1200" b="1" dirty="0"/>
              <a:t>user</a:t>
            </a:r>
            <a:r>
              <a:rPr lang="en-US" altLang="zh-CN" sz="1200" b="0" dirty="0"/>
              <a:t> </a:t>
            </a:r>
            <a:r>
              <a:rPr lang="en-US" altLang="zh-CN" sz="1200" b="1" dirty="0"/>
              <a:t>location </a:t>
            </a:r>
            <a:r>
              <a:rPr lang="en-US" altLang="zh-CN" sz="1200" b="1" dirty="0">
                <a:solidFill>
                  <a:srgbClr val="FF0000"/>
                </a:solidFill>
              </a:rPr>
              <a:t>Indicated by Web Browser , </a:t>
            </a:r>
            <a:r>
              <a:rPr lang="en-US" altLang="zh-CN" sz="1200" b="0" dirty="0">
                <a:solidFill>
                  <a:srgbClr val="FF0000"/>
                </a:solidFill>
              </a:rPr>
              <a:t>and</a:t>
            </a:r>
            <a:r>
              <a:rPr lang="en-US" altLang="zh-CN" sz="1200" b="1" dirty="0">
                <a:solidFill>
                  <a:srgbClr val="FF0000"/>
                </a:solidFill>
              </a:rPr>
              <a:t> </a:t>
            </a:r>
            <a:r>
              <a:rPr lang="en-US" altLang="zh-CN" sz="1200" b="0" dirty="0">
                <a:solidFill>
                  <a:srgbClr val="FF0000"/>
                </a:solidFill>
              </a:rPr>
              <a:t>the red point is </a:t>
            </a:r>
            <a:r>
              <a:rPr lang="en-US" altLang="zh-CN" sz="1200" b="1" dirty="0">
                <a:solidFill>
                  <a:srgbClr val="FF0000"/>
                </a:solidFill>
              </a:rPr>
              <a:t>the real location.</a:t>
            </a:r>
            <a:endParaRPr lang="en-US" altLang="zh-CN" sz="1200" b="0" dirty="0"/>
          </a:p>
          <a:p>
            <a:r>
              <a:rPr lang="en-US" altLang="zh-CN" sz="1200" b="0" dirty="0"/>
              <a:t>We can see that the user location in the PC web is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accurate, because it’s obtained from IP address.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sz="1200" b="0" dirty="0"/>
          </a:p>
          <a:p>
            <a:r>
              <a:rPr lang="en-US" altLang="zh-CN" sz="1200" b="0" dirty="0"/>
              <a:t>The second one is the </a:t>
            </a:r>
            <a:r>
              <a:rPr lang="en-US" altLang="zh-CN" sz="1200" dirty="0">
                <a:solidFill>
                  <a:srgbClr val="FF0000"/>
                </a:solidFill>
              </a:rPr>
              <a:t>Location obtained via </a:t>
            </a:r>
            <a:r>
              <a:rPr lang="en-US" altLang="zh-CN" sz="1200" b="1" dirty="0">
                <a:solidFill>
                  <a:srgbClr val="FF0000"/>
                </a:solidFill>
              </a:rPr>
              <a:t>sensor-fusion technique </a:t>
            </a:r>
            <a:r>
              <a:rPr lang="en-US" altLang="zh-CN" sz="1200" dirty="0">
                <a:solidFill>
                  <a:srgbClr val="FF0000"/>
                </a:solidFill>
              </a:rPr>
              <a:t>in smartphones.</a:t>
            </a:r>
          </a:p>
          <a:p>
            <a:r>
              <a:rPr lang="en-US" altLang="zh-CN" sz="1200" dirty="0">
                <a:solidFill>
                  <a:srgbClr val="FF0000"/>
                </a:solidFill>
              </a:rPr>
              <a:t>[click]</a:t>
            </a:r>
          </a:p>
          <a:p>
            <a:r>
              <a:rPr lang="en-US" altLang="zh-CN" sz="1200" dirty="0">
                <a:solidFill>
                  <a:srgbClr val="FF0000"/>
                </a:solidFill>
              </a:rPr>
              <a:t>Compared with </a:t>
            </a:r>
            <a:r>
              <a:rPr lang="en-US" altLang="zh-CN" sz="1200" b="1" dirty="0">
                <a:solidFill>
                  <a:srgbClr val="FF0000"/>
                </a:solidFill>
              </a:rPr>
              <a:t>the real location</a:t>
            </a:r>
            <a:r>
              <a:rPr lang="en-US" altLang="zh-CN" sz="1200" dirty="0">
                <a:solidFill>
                  <a:srgbClr val="FF0000"/>
                </a:solidFill>
              </a:rPr>
              <a:t>, it</a:t>
            </a:r>
            <a:r>
              <a:rPr lang="zh-CN" altLang="en-US" sz="1200" dirty="0">
                <a:solidFill>
                  <a:srgbClr val="FF0000"/>
                </a:solidFill>
              </a:rPr>
              <a:t> </a:t>
            </a:r>
            <a:r>
              <a:rPr lang="en-US" altLang="zh-CN" sz="1200" dirty="0">
                <a:solidFill>
                  <a:srgbClr val="FF0000"/>
                </a:solidFill>
              </a:rPr>
              <a:t>is</a:t>
            </a:r>
            <a:r>
              <a:rPr lang="en-US" altLang="zh-CN" sz="1200" b="1" dirty="0">
                <a:solidFill>
                  <a:srgbClr val="FF0000"/>
                </a:solidFill>
              </a:rPr>
              <a:t> more accurate</a:t>
            </a:r>
            <a:r>
              <a:rPr lang="en-US" altLang="zh-CN" sz="1200" dirty="0">
                <a:solidFill>
                  <a:srgbClr val="FF0000"/>
                </a:solidFill>
              </a:rPr>
              <a:t>.</a:t>
            </a:r>
          </a:p>
          <a:p>
            <a:endParaRPr lang="en-US" altLang="zh-CN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Therefore, if the location from smartphone could be shared to the PC web,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FF0000"/>
                </a:solidFill>
              </a:rPr>
              <a:t>the user could enable</a:t>
            </a:r>
            <a:r>
              <a:rPr lang="en-US" altLang="zh-CN" sz="1200" b="1" dirty="0">
                <a:solidFill>
                  <a:srgbClr val="FF0000"/>
                </a:solidFill>
              </a:rPr>
              <a:t> precise location-based </a:t>
            </a:r>
            <a:r>
              <a:rPr lang="en-US" altLang="zh-CN" sz="1200" dirty="0">
                <a:solidFill>
                  <a:srgbClr val="FF0000"/>
                </a:solidFill>
              </a:rPr>
              <a:t>services on PC web applications.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83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Indeed, There are already several potential approaches for </a:t>
            </a:r>
            <a:r>
              <a:rPr lang="en-US" altLang="zh-CN" b="1" baseline="0" dirty="0"/>
              <a:t>sharing information between smartphones and PCs</a:t>
            </a:r>
            <a:r>
              <a:rPr lang="en-US" altLang="zh-CN" baseline="0" dirty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For example, Cloud Services</a:t>
            </a:r>
            <a:r>
              <a:rPr lang="en-US" altLang="zh-CN" b="0" dirty="0"/>
              <a:t>, such as </a:t>
            </a:r>
            <a:r>
              <a:rPr lang="en-US" altLang="zh-CN" dirty="0"/>
              <a:t>Your Phone App </a:t>
            </a:r>
            <a:endParaRPr lang="en-US" altLang="zh-CN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or </a:t>
            </a:r>
            <a:r>
              <a:rPr lang="en-US" altLang="zh-CN" b="1" dirty="0"/>
              <a:t>wireless protocols</a:t>
            </a:r>
            <a:r>
              <a:rPr lang="en-US" altLang="zh-CN" b="1" baseline="0" dirty="0"/>
              <a:t>, </a:t>
            </a:r>
            <a:r>
              <a:rPr lang="en-US" altLang="zh-CN" b="0" baseline="0" dirty="0"/>
              <a:t>such as </a:t>
            </a:r>
            <a:r>
              <a:rPr lang="en-US" altLang="zh-CN" dirty="0"/>
              <a:t>Bluetooth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but they all have limitations.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r>
              <a:rPr lang="en-US" altLang="zh-CN" baseline="0" dirty="0"/>
              <a:t>they are </a:t>
            </a:r>
            <a:r>
              <a:rPr lang="en-US" altLang="zh-CN" b="1" baseline="0" dirty="0"/>
              <a:t>phone-to-PC sharing</a:t>
            </a:r>
            <a:r>
              <a:rPr lang="en-US" altLang="zh-CN" baseline="0" dirty="0"/>
              <a:t> rather than </a:t>
            </a:r>
            <a:r>
              <a:rPr lang="en-US" altLang="zh-CN" b="1" baseline="0" dirty="0"/>
              <a:t>phone-to-web sharing</a:t>
            </a:r>
            <a:r>
              <a:rPr lang="en-US" altLang="zh-CN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The phone-to-PC sharing </a:t>
            </a:r>
            <a:r>
              <a:rPr lang="en-US" altLang="zh-CN" b="1" baseline="0" dirty="0"/>
              <a:t>brings only information to the PC's operating system</a:t>
            </a:r>
            <a:r>
              <a:rPr lang="en-US" altLang="zh-CN" baseline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The information is </a:t>
            </a:r>
            <a:r>
              <a:rPr lang="en-US" altLang="zh-CN" b="1" baseline="0" dirty="0"/>
              <a:t>not directed to </a:t>
            </a:r>
            <a:r>
              <a:rPr lang="en-US" altLang="zh-CN" b="0" baseline="0" dirty="0"/>
              <a:t>the web pages</a:t>
            </a:r>
            <a:r>
              <a:rPr lang="en-US" altLang="zh-CN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aseline="0" dirty="0"/>
          </a:p>
          <a:p>
            <a:r>
              <a:rPr lang="en-US" altLang="zh-CN" baseline="0" dirty="0"/>
              <a:t>Thus, additional effort, such as </a:t>
            </a:r>
            <a:r>
              <a:rPr lang="en-US" altLang="zh-CN" b="1" baseline="0" dirty="0"/>
              <a:t>installing a browser plugin</a:t>
            </a:r>
            <a:r>
              <a:rPr lang="en-US" altLang="zh-CN" baseline="0" dirty="0"/>
              <a:t>, is needed to </a:t>
            </a:r>
            <a:r>
              <a:rPr lang="en-US" altLang="zh-CN" b="1" baseline="0" dirty="0"/>
              <a:t>further convey the information to the web page</a:t>
            </a:r>
            <a:r>
              <a:rPr lang="en-US" altLang="zh-CN" baseline="0" dirty="0"/>
              <a:t>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So, those approaches are not convenient.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40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this end,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approach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realize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smartphone-to-web information sharing.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It works by Putting the </a:t>
            </a:r>
            <a:r>
              <a:rPr lang="en-US" altLang="zh-CN" sz="1200" b="1" dirty="0"/>
              <a:t>optical mouse </a:t>
            </a:r>
            <a:r>
              <a:rPr lang="en-US" altLang="zh-CN" sz="1200" dirty="0"/>
              <a:t>on top of the smartphone screen,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then information from the smartphone is </a:t>
            </a:r>
            <a:r>
              <a:rPr lang="en-US" altLang="zh-CN" sz="1200" b="1" dirty="0"/>
              <a:t>directly transferred to the web applications</a:t>
            </a:r>
            <a:r>
              <a:rPr lang="en-US" altLang="zh-CN" sz="12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 key advantage is that </a:t>
            </a:r>
            <a:r>
              <a:rPr lang="en-US" altLang="zh-CN" sz="1200" b="1" dirty="0"/>
              <a:t>no need for pairing </a:t>
            </a:r>
            <a:r>
              <a:rPr lang="en-US" altLang="zh-CN" sz="1200" dirty="0"/>
              <a:t>and </a:t>
            </a:r>
            <a:r>
              <a:rPr lang="en-US" altLang="zh-CN" sz="1200" b="1" dirty="0"/>
              <a:t>no need to install a browser plug-in.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FA9ED-4373-4296-A4B9-418D11BC89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we show how it works,</a:t>
            </a: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dirty="0">
                <a:cs typeface="Times New Roman" panose="02020603050405020304" pitchFamily="18" charset="0"/>
              </a:rPr>
              <a:t>An optical mouse is a kind of optical imaging system.</a:t>
            </a:r>
          </a:p>
          <a:p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uses an LED backlight to illuminate the working surface and </a:t>
            </a:r>
            <a:r>
              <a:rPr lang="en-US" altLang="zh-CN" dirty="0"/>
              <a:t>uses image sensor to detect movements.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r>
              <a:rPr lang="en-US" altLang="zh-CN" dirty="0"/>
              <a:t>For example, when the mouse is moved leftward,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r>
              <a:rPr lang="en-US" altLang="zh-CN" dirty="0"/>
              <a:t>the image sensor continuously takes images of  the texture ``A‘’  on the working surface.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Next, according to these captured images of texture ``A‘’,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</a:t>
            </a:r>
            <a:r>
              <a:rPr lang="en-US" altLang="zh-CN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signal processor</a:t>
            </a:r>
            <a:r>
              <a:rPr lang="en-US" altLang="zh-CN" b="1" dirty="0"/>
              <a:t> </a:t>
            </a:r>
            <a:r>
              <a:rPr lang="en-US" altLang="zh-CN" dirty="0"/>
              <a:t>of </a:t>
            </a:r>
            <a:r>
              <a:rPr lang="en-US" altLang="zh-CN" b="1" dirty="0"/>
              <a:t>the optical mouse </a:t>
            </a:r>
            <a:r>
              <a:rPr lang="en-US" altLang="zh-CN" dirty="0"/>
              <a:t>detects rightward movements.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cs typeface="Times New Roman" panose="02020603050405020304" pitchFamily="18" charset="0"/>
              </a:rPr>
              <a:t>[click]</a:t>
            </a:r>
            <a:endParaRPr lang="en-US" altLang="zh-CN" dirty="0"/>
          </a:p>
          <a:p>
            <a:r>
              <a:rPr lang="en-US" altLang="zh-CN" dirty="0"/>
              <a:t>Then, The mouse reports movement vectors of the leftward direction, </a:t>
            </a:r>
          </a:p>
          <a:p>
            <a:r>
              <a:rPr lang="en-US" altLang="zh-CN" dirty="0"/>
              <a:t>that is the true movements of the optical mouse.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44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design is based on the observation that besides the reflected backlight,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image sensor of the optical mouse can also capture other light signals,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particular, t</a:t>
            </a:r>
            <a:r>
              <a:rPr lang="en-US" altLang="zh-CN" sz="4400" dirty="0"/>
              <a:t>he optical mouse can capture the movements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/>
              <a:t>the display content </a:t>
            </a:r>
            <a:r>
              <a:rPr lang="en-US" altLang="zh-CN" sz="4400" dirty="0"/>
              <a:t>on the smartphone screen.</a:t>
            </a:r>
            <a:endParaRPr lang="zh-CN" altLang="en-US" sz="4400" dirty="0"/>
          </a:p>
          <a:p>
            <a:endParaRPr lang="en-US" altLang="zh-CN" sz="4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cs typeface="Times New Roman" panose="02020603050405020304" pitchFamily="18" charset="0"/>
              </a:rPr>
              <a:t>[click]</a:t>
            </a:r>
            <a:endParaRPr lang="en-US" altLang="zh-CN" sz="4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4400" dirty="0">
                <a:cs typeface="Times New Roman" panose="02020603050405020304" pitchFamily="18" charset="0"/>
              </a:rPr>
              <a:t>If A texture moves on the phone screen, </a:t>
            </a:r>
          </a:p>
          <a:p>
            <a:r>
              <a:rPr lang="en-US" altLang="zh-CN" sz="4400" dirty="0">
                <a:cs typeface="Times New Roman" panose="02020603050405020304" pitchFamily="18" charset="0"/>
              </a:rPr>
              <a:t>the PC cursor will move accordingly </a:t>
            </a:r>
          </a:p>
          <a:p>
            <a:r>
              <a:rPr lang="en-US" altLang="zh-CN" sz="4400" dirty="0">
                <a:cs typeface="Times New Roman" panose="02020603050405020304" pitchFamily="18" charset="0"/>
              </a:rPr>
              <a:t>when the optical mouse is put on the screen.</a:t>
            </a:r>
          </a:p>
          <a:p>
            <a:endParaRPr lang="en-US" altLang="zh-CN" sz="4400" dirty="0">
              <a:cs typeface="Times New Roman" panose="02020603050405020304" pitchFamily="18" charset="0"/>
            </a:endParaRPr>
          </a:p>
          <a:p>
            <a:r>
              <a:rPr lang="en-US" altLang="zh-CN" sz="4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Let’s show our observation.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cs typeface="Times New Roman" panose="02020603050405020304" pitchFamily="18" charset="0"/>
              </a:rPr>
              <a:t>[click]</a:t>
            </a:r>
            <a:endParaRPr lang="en-US" altLang="zh-CN" sz="4400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endParaRPr lang="en-US" altLang="zh-CN" sz="4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5C074-EF7A-49F6-A245-DFDC446D8C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1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5528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861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0" y="85687"/>
            <a:ext cx="11851121" cy="888826"/>
            <a:chOff x="0" y="85687"/>
            <a:chExt cx="11851121" cy="888826"/>
          </a:xfrm>
        </p:grpSpPr>
        <p:sp>
          <p:nvSpPr>
            <p:cNvPr id="40" name="Rectangle 39"/>
            <p:cNvSpPr/>
            <p:nvPr/>
          </p:nvSpPr>
          <p:spPr>
            <a:xfrm>
              <a:off x="0" y="241151"/>
              <a:ext cx="11245139" cy="513668"/>
            </a:xfrm>
            <a:prstGeom prst="rect">
              <a:avLst/>
            </a:prstGeom>
            <a:solidFill>
              <a:srgbClr val="B0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80935" y="303284"/>
              <a:ext cx="2006049" cy="546313"/>
              <a:chOff x="257039" y="99800"/>
              <a:chExt cx="2006049" cy="54631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57039" y="99800"/>
                <a:ext cx="127591" cy="127591"/>
              </a:xfrm>
              <a:prstGeom prst="ellipse">
                <a:avLst/>
              </a:prstGeom>
              <a:solidFill>
                <a:srgbClr val="B0252C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84630" y="167925"/>
                <a:ext cx="1878458" cy="478188"/>
              </a:xfrm>
              <a:custGeom>
                <a:avLst/>
                <a:gdLst>
                  <a:gd name="connsiteX0" fmla="*/ 0 w 1892349"/>
                  <a:gd name="connsiteY0" fmla="*/ 0 h 321276"/>
                  <a:gd name="connsiteX1" fmla="*/ 1486341 w 1892349"/>
                  <a:gd name="connsiteY1" fmla="*/ 0 h 321276"/>
                  <a:gd name="connsiteX2" fmla="*/ 1892349 w 1892349"/>
                  <a:gd name="connsiteY2" fmla="*/ 321276 h 32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2349" h="321276">
                    <a:moveTo>
                      <a:pt x="0" y="0"/>
                    </a:moveTo>
                    <a:lnTo>
                      <a:pt x="1486341" y="0"/>
                    </a:lnTo>
                    <a:lnTo>
                      <a:pt x="1892349" y="321276"/>
                    </a:ln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76929" y="99800"/>
                <a:ext cx="127591" cy="127591"/>
              </a:xfrm>
              <a:prstGeom prst="ellipse">
                <a:avLst/>
              </a:prstGeom>
              <a:solidFill>
                <a:srgbClr val="B0252C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706752" y="598829"/>
              <a:ext cx="2397956" cy="375684"/>
            </a:xfrm>
            <a:custGeom>
              <a:avLst/>
              <a:gdLst>
                <a:gd name="connsiteX0" fmla="*/ 1963479 w 1963479"/>
                <a:gd name="connsiteY0" fmla="*/ 375684 h 375684"/>
                <a:gd name="connsiteX1" fmla="*/ 1644502 w 1963479"/>
                <a:gd name="connsiteY1" fmla="*/ 0 h 375684"/>
                <a:gd name="connsiteX2" fmla="*/ 262270 w 1963479"/>
                <a:gd name="connsiteY2" fmla="*/ 0 h 375684"/>
                <a:gd name="connsiteX3" fmla="*/ 0 w 1963479"/>
                <a:gd name="connsiteY3" fmla="*/ 311888 h 37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3479" h="375684">
                  <a:moveTo>
                    <a:pt x="1963479" y="375684"/>
                  </a:moveTo>
                  <a:lnTo>
                    <a:pt x="1644502" y="0"/>
                  </a:lnTo>
                  <a:lnTo>
                    <a:pt x="262270" y="0"/>
                  </a:lnTo>
                  <a:lnTo>
                    <a:pt x="0" y="31188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450779" y="535033"/>
              <a:ext cx="127591" cy="127591"/>
            </a:xfrm>
            <a:prstGeom prst="ellipse">
              <a:avLst/>
            </a:prstGeom>
            <a:solidFill>
              <a:srgbClr val="B0252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884969" y="85687"/>
              <a:ext cx="294314" cy="3761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115487" y="423982"/>
              <a:ext cx="127591" cy="127591"/>
            </a:xfrm>
            <a:prstGeom prst="ellipse">
              <a:avLst/>
            </a:prstGeom>
            <a:solidFill>
              <a:srgbClr val="B0252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0660421" y="212651"/>
              <a:ext cx="1190700" cy="570362"/>
              <a:chOff x="9884239" y="212651"/>
              <a:chExt cx="1190700" cy="57036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0100564" y="212651"/>
                <a:ext cx="122639" cy="156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475133" y="241151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472045" y="512227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472045" y="635163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350331" y="380995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229767" y="490105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0350330" y="631743"/>
                <a:ext cx="126024" cy="151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592608" y="241151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0589520" y="497411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589520" y="364087"/>
                <a:ext cx="122936" cy="130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884239" y="635307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598069" y="638757"/>
                <a:ext cx="122936" cy="122936"/>
              </a:xfrm>
              <a:prstGeom prst="rect">
                <a:avLst/>
              </a:prstGeom>
              <a:solidFill>
                <a:srgbClr val="B02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473900" y="382046"/>
                <a:ext cx="122936" cy="122936"/>
              </a:xfrm>
              <a:prstGeom prst="rect">
                <a:avLst/>
              </a:prstGeom>
              <a:solidFill>
                <a:srgbClr val="B02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952003" y="365811"/>
                <a:ext cx="122936" cy="122936"/>
              </a:xfrm>
              <a:prstGeom prst="rect">
                <a:avLst/>
              </a:prstGeom>
              <a:solidFill>
                <a:srgbClr val="B02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0719104" y="246587"/>
                <a:ext cx="122936" cy="122936"/>
              </a:xfrm>
              <a:prstGeom prst="rect">
                <a:avLst/>
              </a:prstGeom>
              <a:solidFill>
                <a:srgbClr val="B02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10147483" y="495271"/>
              <a:ext cx="122936" cy="122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73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11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6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55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861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0" y="85687"/>
            <a:ext cx="11851121" cy="888826"/>
            <a:chOff x="0" y="85687"/>
            <a:chExt cx="11851121" cy="888826"/>
          </a:xfrm>
        </p:grpSpPr>
        <p:sp>
          <p:nvSpPr>
            <p:cNvPr id="40" name="Rectangle 39"/>
            <p:cNvSpPr/>
            <p:nvPr/>
          </p:nvSpPr>
          <p:spPr>
            <a:xfrm>
              <a:off x="0" y="241151"/>
              <a:ext cx="11245139" cy="513668"/>
            </a:xfrm>
            <a:prstGeom prst="rect">
              <a:avLst/>
            </a:prstGeom>
            <a:solidFill>
              <a:srgbClr val="B0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80935" y="303284"/>
              <a:ext cx="2006049" cy="546313"/>
              <a:chOff x="257039" y="99800"/>
              <a:chExt cx="2006049" cy="54631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57039" y="99800"/>
                <a:ext cx="127591" cy="127591"/>
              </a:xfrm>
              <a:prstGeom prst="ellipse">
                <a:avLst/>
              </a:prstGeom>
              <a:solidFill>
                <a:srgbClr val="B0252C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84630" y="167925"/>
                <a:ext cx="1878458" cy="478188"/>
              </a:xfrm>
              <a:custGeom>
                <a:avLst/>
                <a:gdLst>
                  <a:gd name="connsiteX0" fmla="*/ 0 w 1892349"/>
                  <a:gd name="connsiteY0" fmla="*/ 0 h 321276"/>
                  <a:gd name="connsiteX1" fmla="*/ 1486341 w 1892349"/>
                  <a:gd name="connsiteY1" fmla="*/ 0 h 321276"/>
                  <a:gd name="connsiteX2" fmla="*/ 1892349 w 1892349"/>
                  <a:gd name="connsiteY2" fmla="*/ 321276 h 32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2349" h="321276">
                    <a:moveTo>
                      <a:pt x="0" y="0"/>
                    </a:moveTo>
                    <a:lnTo>
                      <a:pt x="1486341" y="0"/>
                    </a:lnTo>
                    <a:lnTo>
                      <a:pt x="1892349" y="321276"/>
                    </a:ln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76929" y="99800"/>
                <a:ext cx="127591" cy="127591"/>
              </a:xfrm>
              <a:prstGeom prst="ellipse">
                <a:avLst/>
              </a:prstGeom>
              <a:solidFill>
                <a:srgbClr val="B0252C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706752" y="598829"/>
              <a:ext cx="2397956" cy="375684"/>
            </a:xfrm>
            <a:custGeom>
              <a:avLst/>
              <a:gdLst>
                <a:gd name="connsiteX0" fmla="*/ 1963479 w 1963479"/>
                <a:gd name="connsiteY0" fmla="*/ 375684 h 375684"/>
                <a:gd name="connsiteX1" fmla="*/ 1644502 w 1963479"/>
                <a:gd name="connsiteY1" fmla="*/ 0 h 375684"/>
                <a:gd name="connsiteX2" fmla="*/ 262270 w 1963479"/>
                <a:gd name="connsiteY2" fmla="*/ 0 h 375684"/>
                <a:gd name="connsiteX3" fmla="*/ 0 w 1963479"/>
                <a:gd name="connsiteY3" fmla="*/ 311888 h 37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3479" h="375684">
                  <a:moveTo>
                    <a:pt x="1963479" y="375684"/>
                  </a:moveTo>
                  <a:lnTo>
                    <a:pt x="1644502" y="0"/>
                  </a:lnTo>
                  <a:lnTo>
                    <a:pt x="262270" y="0"/>
                  </a:lnTo>
                  <a:lnTo>
                    <a:pt x="0" y="311888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450779" y="535033"/>
              <a:ext cx="127591" cy="127591"/>
            </a:xfrm>
            <a:prstGeom prst="ellipse">
              <a:avLst/>
            </a:prstGeom>
            <a:solidFill>
              <a:srgbClr val="B0252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884969" y="85687"/>
              <a:ext cx="294314" cy="3761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115487" y="423982"/>
              <a:ext cx="127591" cy="127591"/>
            </a:xfrm>
            <a:prstGeom prst="ellipse">
              <a:avLst/>
            </a:prstGeom>
            <a:solidFill>
              <a:srgbClr val="B0252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0660421" y="212651"/>
              <a:ext cx="1190700" cy="570362"/>
              <a:chOff x="9884239" y="212651"/>
              <a:chExt cx="1190700" cy="57036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0100564" y="212651"/>
                <a:ext cx="122639" cy="156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475133" y="241151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472045" y="512227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472045" y="635163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350331" y="380995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229767" y="490105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0350330" y="631743"/>
                <a:ext cx="126024" cy="151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592608" y="241151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0589520" y="497411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589520" y="364087"/>
                <a:ext cx="122936" cy="130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884239" y="635307"/>
                <a:ext cx="122936" cy="122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598069" y="638757"/>
                <a:ext cx="122936" cy="122936"/>
              </a:xfrm>
              <a:prstGeom prst="rect">
                <a:avLst/>
              </a:prstGeom>
              <a:solidFill>
                <a:srgbClr val="B02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473900" y="382046"/>
                <a:ext cx="122936" cy="122936"/>
              </a:xfrm>
              <a:prstGeom prst="rect">
                <a:avLst/>
              </a:prstGeom>
              <a:solidFill>
                <a:srgbClr val="B02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952003" y="365811"/>
                <a:ext cx="122936" cy="122936"/>
              </a:xfrm>
              <a:prstGeom prst="rect">
                <a:avLst/>
              </a:prstGeom>
              <a:solidFill>
                <a:srgbClr val="B02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0719104" y="246587"/>
                <a:ext cx="122936" cy="122936"/>
              </a:xfrm>
              <a:prstGeom prst="rect">
                <a:avLst/>
              </a:prstGeom>
              <a:solidFill>
                <a:srgbClr val="B025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10147483" y="495271"/>
              <a:ext cx="122936" cy="122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345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876567" y="255181"/>
            <a:ext cx="326065" cy="6262577"/>
          </a:xfrm>
          <a:prstGeom prst="rect">
            <a:avLst/>
          </a:prstGeom>
          <a:solidFill>
            <a:srgbClr val="B0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95" name="Rectangle 94"/>
          <p:cNvSpPr/>
          <p:nvPr userDrawn="1"/>
        </p:nvSpPr>
        <p:spPr>
          <a:xfrm>
            <a:off x="11729485" y="6006565"/>
            <a:ext cx="473147" cy="51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Rectangle 95"/>
          <p:cNvSpPr/>
          <p:nvPr userDrawn="1"/>
        </p:nvSpPr>
        <p:spPr>
          <a:xfrm>
            <a:off x="11738345" y="5459818"/>
            <a:ext cx="483782" cy="35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Rectangle 96"/>
          <p:cNvSpPr/>
          <p:nvPr userDrawn="1"/>
        </p:nvSpPr>
        <p:spPr>
          <a:xfrm>
            <a:off x="11718850" y="3947253"/>
            <a:ext cx="583020" cy="348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11738345" y="4646428"/>
            <a:ext cx="583020" cy="114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8843" y="6007691"/>
            <a:ext cx="494430" cy="386684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</a:defRPr>
            </a:lvl1pPr>
          </a:lstStyle>
          <a:p>
            <a:fld id="{2D4204BE-0ADC-45E9-9DC9-178D4B928E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 rot="5400000">
            <a:off x="10634287" y="1508658"/>
            <a:ext cx="2819457" cy="554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2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63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86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01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6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85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02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876567" y="255181"/>
            <a:ext cx="326065" cy="6262577"/>
          </a:xfrm>
          <a:prstGeom prst="rect">
            <a:avLst/>
          </a:prstGeom>
          <a:solidFill>
            <a:srgbClr val="B0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95" name="Rectangle 94"/>
          <p:cNvSpPr/>
          <p:nvPr userDrawn="1"/>
        </p:nvSpPr>
        <p:spPr>
          <a:xfrm>
            <a:off x="11729485" y="6006565"/>
            <a:ext cx="473147" cy="51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Rectangle 95"/>
          <p:cNvSpPr/>
          <p:nvPr userDrawn="1"/>
        </p:nvSpPr>
        <p:spPr>
          <a:xfrm>
            <a:off x="11738345" y="5459818"/>
            <a:ext cx="483782" cy="35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Rectangle 96"/>
          <p:cNvSpPr/>
          <p:nvPr userDrawn="1"/>
        </p:nvSpPr>
        <p:spPr>
          <a:xfrm>
            <a:off x="11718850" y="3947253"/>
            <a:ext cx="583020" cy="348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11738345" y="4646428"/>
            <a:ext cx="583020" cy="114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8843" y="6007691"/>
            <a:ext cx="494430" cy="386684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</a:defRPr>
            </a:lvl1pPr>
          </a:lstStyle>
          <a:p>
            <a:fld id="{2D4204BE-0ADC-45E9-9DC9-178D4B928E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0422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880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627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04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90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38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234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379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2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9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59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4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04BE-0ADC-45E9-9DC9-178D4B928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33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5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sv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11" Type="http://schemas.openxmlformats.org/officeDocument/2006/relationships/image" Target="../media/image54.png"/><Relationship Id="rId5" Type="http://schemas.openxmlformats.org/officeDocument/2006/relationships/image" Target="../media/image34.svg"/><Relationship Id="rId15" Type="http://schemas.microsoft.com/office/2007/relationships/hdphoto" Target="../media/hdphoto2.wdp"/><Relationship Id="rId10" Type="http://schemas.openxmlformats.org/officeDocument/2006/relationships/image" Target="../media/image53.png"/><Relationship Id="rId4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C989016-320F-48E9-A7A8-59E57524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28" y="3334836"/>
            <a:ext cx="7099278" cy="5016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0" y="1440552"/>
            <a:ext cx="11170920" cy="1716040"/>
          </a:xfrm>
        </p:spPr>
        <p:txBody>
          <a:bodyPr>
            <a:noAutofit/>
          </a:bodyPr>
          <a:lstStyle/>
          <a:p>
            <a:r>
              <a:rPr lang="en-US" altLang="zh-CN" sz="4800" dirty="0" err="1">
                <a:latin typeface="+mj-lt"/>
              </a:rPr>
              <a:t>MousePath</a:t>
            </a:r>
            <a:r>
              <a:rPr lang="en-US" altLang="zh-CN" sz="4800" dirty="0">
                <a:latin typeface="+mj-lt"/>
              </a:rPr>
              <a:t>: Enhancing PC Web Pages through Smartphone and Optical Mouse</a:t>
            </a:r>
            <a:endParaRPr lang="zh-CN" altLang="en-US" sz="4800" dirty="0">
              <a:latin typeface="+mj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89166" y="3523164"/>
            <a:ext cx="9144000" cy="156868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800" b="1" dirty="0" err="1">
                <a:latin typeface="+mn-lt"/>
              </a:rPr>
              <a:t>Zhiwei</a:t>
            </a:r>
            <a:r>
              <a:rPr lang="en-US" altLang="zh-CN" sz="2800" b="1" dirty="0">
                <a:latin typeface="+mn-lt"/>
              </a:rPr>
              <a:t> Wang</a:t>
            </a:r>
            <a:r>
              <a:rPr lang="en-US" altLang="zh-CN" sz="2800" baseline="30000" dirty="0">
                <a:latin typeface="+mn-lt"/>
              </a:rPr>
              <a:t>1</a:t>
            </a:r>
            <a:r>
              <a:rPr lang="en-US" altLang="zh-CN" sz="2800" dirty="0">
                <a:latin typeface="+mn-lt"/>
              </a:rPr>
              <a:t>, </a:t>
            </a:r>
            <a:r>
              <a:rPr lang="en-US" altLang="zh-CN" sz="2800" dirty="0" err="1">
                <a:latin typeface="+mn-lt"/>
              </a:rPr>
              <a:t>Qianyi</a:t>
            </a:r>
            <a:r>
              <a:rPr lang="en-US" altLang="zh-CN" sz="2800" dirty="0">
                <a:latin typeface="+mn-lt"/>
              </a:rPr>
              <a:t> Huang</a:t>
            </a:r>
            <a:r>
              <a:rPr lang="en-US" altLang="zh-CN" sz="2800" baseline="30000" dirty="0">
                <a:latin typeface="+mn-lt"/>
              </a:rPr>
              <a:t>2</a:t>
            </a:r>
            <a:r>
              <a:rPr lang="en-US" altLang="zh-CN" sz="2800" dirty="0">
                <a:latin typeface="+mn-lt"/>
              </a:rPr>
              <a:t>, </a:t>
            </a:r>
            <a:r>
              <a:rPr lang="en-US" altLang="zh-CN" sz="2800" dirty="0" err="1">
                <a:latin typeface="+mn-lt"/>
              </a:rPr>
              <a:t>Yihui</a:t>
            </a:r>
            <a:r>
              <a:rPr lang="en-US" altLang="zh-CN" sz="2800" dirty="0">
                <a:latin typeface="+mn-lt"/>
              </a:rPr>
              <a:t> Yan</a:t>
            </a:r>
            <a:r>
              <a:rPr lang="en-US" altLang="zh-CN" sz="2800" baseline="30000" dirty="0">
                <a:latin typeface="+mn-lt"/>
              </a:rPr>
              <a:t>1</a:t>
            </a:r>
            <a:r>
              <a:rPr lang="en-US" altLang="zh-CN" sz="2800" dirty="0">
                <a:latin typeface="+mn-lt"/>
              </a:rPr>
              <a:t>, Haitian Ren</a:t>
            </a:r>
            <a:r>
              <a:rPr lang="en-US" altLang="zh-CN" sz="2800" baseline="30000" dirty="0">
                <a:latin typeface="+mn-lt"/>
              </a:rPr>
              <a:t>1</a:t>
            </a:r>
            <a:r>
              <a:rPr lang="en-US" altLang="zh-CN" sz="2800" dirty="0">
                <a:latin typeface="+mn-lt"/>
              </a:rPr>
              <a:t>, </a:t>
            </a:r>
          </a:p>
          <a:p>
            <a:r>
              <a:rPr lang="en-US" altLang="zh-CN" sz="2800" dirty="0" err="1">
                <a:latin typeface="+mn-lt"/>
              </a:rPr>
              <a:t>Yizhou</a:t>
            </a:r>
            <a:r>
              <a:rPr lang="en-US" altLang="zh-CN" sz="2800" dirty="0">
                <a:latin typeface="+mn-lt"/>
              </a:rPr>
              <a:t> Zhang</a:t>
            </a:r>
            <a:r>
              <a:rPr lang="en-US" altLang="zh-CN" sz="2800" baseline="30000" dirty="0">
                <a:latin typeface="+mn-lt"/>
              </a:rPr>
              <a:t>1</a:t>
            </a:r>
            <a:r>
              <a:rPr lang="en-US" altLang="zh-CN" sz="2800" dirty="0">
                <a:latin typeface="+mn-lt"/>
              </a:rPr>
              <a:t>, </a:t>
            </a:r>
            <a:r>
              <a:rPr lang="en-US" altLang="zh-CN" sz="2800" dirty="0" err="1">
                <a:latin typeface="+mn-lt"/>
              </a:rPr>
              <a:t>Zhice</a:t>
            </a:r>
            <a:r>
              <a:rPr lang="en-US" altLang="zh-CN" sz="2800" dirty="0">
                <a:latin typeface="+mn-lt"/>
              </a:rPr>
              <a:t> Yang</a:t>
            </a:r>
            <a:r>
              <a:rPr lang="en-US" altLang="zh-CN" sz="2800" baseline="30000" dirty="0">
                <a:latin typeface="+mn-lt"/>
              </a:rPr>
              <a:t>1</a:t>
            </a:r>
          </a:p>
          <a:p>
            <a:r>
              <a:rPr lang="en-US" altLang="zh-CN" sz="1900" baseline="30000" dirty="0">
                <a:latin typeface="+mn-lt"/>
              </a:rPr>
              <a:t>1</a:t>
            </a:r>
            <a:r>
              <a:rPr lang="en-US" altLang="zh-CN" sz="1900" dirty="0">
                <a:latin typeface="+mn-lt"/>
              </a:rPr>
              <a:t>SIST, </a:t>
            </a:r>
            <a:r>
              <a:rPr lang="en-US" altLang="zh-CN" sz="1900" dirty="0" err="1">
                <a:latin typeface="+mn-lt"/>
              </a:rPr>
              <a:t>ShanghaiTech</a:t>
            </a:r>
            <a:r>
              <a:rPr lang="en-US" altLang="zh-CN" sz="1900" dirty="0">
                <a:latin typeface="+mn-lt"/>
              </a:rPr>
              <a:t> University</a:t>
            </a:r>
          </a:p>
          <a:p>
            <a:r>
              <a:rPr lang="en-US" altLang="zh-CN" sz="1900" baseline="30000" dirty="0">
                <a:latin typeface="+mn-lt"/>
              </a:rPr>
              <a:t>2</a:t>
            </a:r>
            <a:r>
              <a:rPr lang="en-US" altLang="zh-CN" sz="1900" dirty="0">
                <a:latin typeface="+mn-lt"/>
              </a:rPr>
              <a:t>Southern University of Science and Technology, and Peng Cheng Laboratory</a:t>
            </a:r>
          </a:p>
        </p:txBody>
      </p:sp>
      <p:pic>
        <p:nvPicPr>
          <p:cNvPr id="8" name="Picture 6" descr="Image result for shanghaitech university logo">
            <a:extLst>
              <a:ext uri="{FF2B5EF4-FFF2-40B4-BE49-F238E27FC236}">
                <a16:creationId xmlns:a16="http://schemas.microsoft.com/office/drawing/2014/main" id="{5102FDF2-AA26-4420-82E6-F6393B19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34" y="5417448"/>
            <a:ext cx="3445497" cy="9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12720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Design: Modulating Movement Vectors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1637"/>
            <a:ext cx="10758714" cy="4351338"/>
          </a:xfrm>
        </p:spPr>
        <p:txBody>
          <a:bodyPr/>
          <a:lstStyle/>
          <a:p>
            <a:r>
              <a:rPr lang="en-US" altLang="zh-CN" dirty="0"/>
              <a:t>Direction Shift Keying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202C30-B769-430B-B389-CD1E5C07D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29" y="2895842"/>
            <a:ext cx="1500980" cy="147524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4C92255-9912-420C-9851-90D8387658C8}"/>
              </a:ext>
            </a:extLst>
          </p:cNvPr>
          <p:cNvGrpSpPr/>
          <p:nvPr/>
        </p:nvGrpSpPr>
        <p:grpSpPr>
          <a:xfrm>
            <a:off x="6776545" y="3703715"/>
            <a:ext cx="5026282" cy="1347673"/>
            <a:chOff x="838200" y="3684023"/>
            <a:chExt cx="5026282" cy="134767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9CA24F4-5401-4CB8-ADF3-62B18879ECF4}"/>
                </a:ext>
              </a:extLst>
            </p:cNvPr>
            <p:cNvSpPr txBox="1"/>
            <p:nvPr/>
          </p:nvSpPr>
          <p:spPr>
            <a:xfrm>
              <a:off x="936239" y="4662364"/>
              <a:ext cx="4928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Modulating the shift direction of the texture.</a:t>
              </a:r>
              <a:endParaRPr lang="zh-CN" altLang="en-US" dirty="0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A80378E-3232-4DC2-99AA-04015CBD3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3684023"/>
              <a:ext cx="4982145" cy="875051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E829301-DE15-4065-B4F5-01243B318CAD}"/>
              </a:ext>
            </a:extLst>
          </p:cNvPr>
          <p:cNvGrpSpPr/>
          <p:nvPr/>
        </p:nvGrpSpPr>
        <p:grpSpPr>
          <a:xfrm>
            <a:off x="1431243" y="3499309"/>
            <a:ext cx="5183526" cy="1964049"/>
            <a:chOff x="7411173" y="3442422"/>
            <a:chExt cx="5183526" cy="1964049"/>
          </a:xfrm>
        </p:grpSpPr>
        <p:sp>
          <p:nvSpPr>
            <p:cNvPr id="6" name="箭头: 左右 5">
              <a:extLst>
                <a:ext uri="{FF2B5EF4-FFF2-40B4-BE49-F238E27FC236}">
                  <a16:creationId xmlns:a16="http://schemas.microsoft.com/office/drawing/2014/main" id="{140796C7-942B-4A37-A2CB-FC79DD953C31}"/>
                </a:ext>
              </a:extLst>
            </p:cNvPr>
            <p:cNvSpPr/>
            <p:nvPr/>
          </p:nvSpPr>
          <p:spPr>
            <a:xfrm>
              <a:off x="8527517" y="4642887"/>
              <a:ext cx="709749" cy="226110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箭头: 左右 6">
              <a:extLst>
                <a:ext uri="{FF2B5EF4-FFF2-40B4-BE49-F238E27FC236}">
                  <a16:creationId xmlns:a16="http://schemas.microsoft.com/office/drawing/2014/main" id="{5ED0DB62-0B19-461D-AF6F-DC5CF41F386A}"/>
                </a:ext>
              </a:extLst>
            </p:cNvPr>
            <p:cNvSpPr/>
            <p:nvPr/>
          </p:nvSpPr>
          <p:spPr>
            <a:xfrm rot="5400000">
              <a:off x="9633468" y="3684242"/>
              <a:ext cx="709749" cy="226110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57E0E0C-2038-43FA-9194-C4D0744872EA}"/>
                </a:ext>
              </a:extLst>
            </p:cNvPr>
            <p:cNvSpPr txBox="1"/>
            <p:nvPr/>
          </p:nvSpPr>
          <p:spPr>
            <a:xfrm>
              <a:off x="7411173" y="5037139"/>
              <a:ext cx="51835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Shifting the texture in the transmitter</a:t>
              </a:r>
              <a:endParaRPr lang="zh-CN" altLang="en-US" sz="1400" dirty="0"/>
            </a:p>
          </p:txBody>
        </p:sp>
      </p:grp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8C05CE1-A68E-4F58-873E-FD2B7992BCB3}"/>
              </a:ext>
            </a:extLst>
          </p:cNvPr>
          <p:cNvSpPr/>
          <p:nvPr/>
        </p:nvSpPr>
        <p:spPr>
          <a:xfrm>
            <a:off x="5366553" y="3817306"/>
            <a:ext cx="1061208" cy="608483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C1582B2-BEFC-425A-AEAF-5F8D1D91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4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Design: Packet Structure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352"/>
            <a:ext cx="10758714" cy="4351338"/>
          </a:xfrm>
        </p:spPr>
        <p:txBody>
          <a:bodyPr/>
          <a:lstStyle/>
          <a:p>
            <a:pPr lvl="1"/>
            <a:endParaRPr lang="en-US" altLang="zh-CN" sz="2000" b="0" i="0" u="none" strike="noStrike" baseline="0" dirty="0"/>
          </a:p>
          <a:p>
            <a:pPr lvl="1"/>
            <a:r>
              <a:rPr lang="en-US" altLang="zh-CN" b="0" i="0" u="none" strike="noStrike" baseline="0" dirty="0"/>
              <a:t>Reed-Solomon (RS) coding </a:t>
            </a:r>
            <a:br>
              <a:rPr lang="en-US" altLang="zh-CN" b="0" i="0" u="none" strike="noStrike" baseline="0" dirty="0"/>
            </a:br>
            <a:r>
              <a:rPr lang="en-US" altLang="zh-CN" b="0" i="0" u="none" strike="noStrike" baseline="0" dirty="0"/>
              <a:t>for </a:t>
            </a:r>
            <a:r>
              <a:rPr lang="en-US" altLang="zh-CN" b="0" i="0" u="none" strike="noStrike" baseline="0" dirty="0">
                <a:solidFill>
                  <a:srgbClr val="FF0000"/>
                </a:solidFill>
              </a:rPr>
              <a:t>error correction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dirty="0"/>
              <a:t>Preamble for identifying </a:t>
            </a:r>
          </a:p>
          <a:p>
            <a:pPr marL="457200" lvl="1" indent="0">
              <a:buNone/>
            </a:pPr>
            <a:r>
              <a:rPr lang="en-US" altLang="zh-CN" dirty="0"/>
              <a:t>   the </a:t>
            </a:r>
            <a:r>
              <a:rPr lang="en-US" altLang="zh-CN" dirty="0">
                <a:solidFill>
                  <a:srgbClr val="FF0000"/>
                </a:solidFill>
              </a:rPr>
              <a:t>beginning</a:t>
            </a:r>
            <a:r>
              <a:rPr lang="en-US" altLang="zh-CN" dirty="0"/>
              <a:t> of a packet</a:t>
            </a:r>
            <a:endParaRPr lang="en-US" altLang="zh-CN" sz="2800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F78A8448-A8B8-4238-957D-12D50D7245FC}"/>
              </a:ext>
            </a:extLst>
          </p:cNvPr>
          <p:cNvSpPr txBox="1"/>
          <p:nvPr/>
        </p:nvSpPr>
        <p:spPr>
          <a:xfrm>
            <a:off x="5748359" y="1873198"/>
            <a:ext cx="2188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A434343-4A79-4234-B13F-73F89406F958}"/>
              </a:ext>
            </a:extLst>
          </p:cNvPr>
          <p:cNvGrpSpPr/>
          <p:nvPr/>
        </p:nvGrpSpPr>
        <p:grpSpPr>
          <a:xfrm>
            <a:off x="5855356" y="2253401"/>
            <a:ext cx="4110124" cy="436315"/>
            <a:chOff x="5855356" y="2253401"/>
            <a:chExt cx="4110124" cy="436315"/>
          </a:xfrm>
        </p:grpSpPr>
        <p:sp>
          <p:nvSpPr>
            <p:cNvPr id="70" name="Rectangle 35">
              <a:extLst>
                <a:ext uri="{FF2B5EF4-FFF2-40B4-BE49-F238E27FC236}">
                  <a16:creationId xmlns:a16="http://schemas.microsoft.com/office/drawing/2014/main" id="{65B95E00-96F6-49AA-BFE3-06DD7823B5CB}"/>
                </a:ext>
              </a:extLst>
            </p:cNvPr>
            <p:cNvSpPr/>
            <p:nvPr/>
          </p:nvSpPr>
          <p:spPr>
            <a:xfrm>
              <a:off x="6828415" y="2253401"/>
              <a:ext cx="3137065" cy="4299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Payload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(Variable length)</a:t>
              </a:r>
            </a:p>
          </p:txBody>
        </p:sp>
        <p:sp>
          <p:nvSpPr>
            <p:cNvPr id="84" name="Rectangle 35">
              <a:extLst>
                <a:ext uri="{FF2B5EF4-FFF2-40B4-BE49-F238E27FC236}">
                  <a16:creationId xmlns:a16="http://schemas.microsoft.com/office/drawing/2014/main" id="{76B03E99-2E6A-4B7E-A032-19877B72D19C}"/>
                </a:ext>
              </a:extLst>
            </p:cNvPr>
            <p:cNvSpPr/>
            <p:nvPr/>
          </p:nvSpPr>
          <p:spPr>
            <a:xfrm>
              <a:off x="5855356" y="2253401"/>
              <a:ext cx="917105" cy="43631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Preamble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(16)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0B54F34-2D8B-4A1C-972E-67F502E75665}"/>
              </a:ext>
            </a:extLst>
          </p:cNvPr>
          <p:cNvGrpSpPr/>
          <p:nvPr/>
        </p:nvGrpSpPr>
        <p:grpSpPr>
          <a:xfrm>
            <a:off x="6824372" y="2733119"/>
            <a:ext cx="4304766" cy="3337110"/>
            <a:chOff x="6824372" y="2733119"/>
            <a:chExt cx="4304766" cy="333711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444C3D4-7460-4731-B587-EEAF0B4BE5A7}"/>
                </a:ext>
              </a:extLst>
            </p:cNvPr>
            <p:cNvGrpSpPr/>
            <p:nvPr/>
          </p:nvGrpSpPr>
          <p:grpSpPr>
            <a:xfrm>
              <a:off x="7235532" y="2733119"/>
              <a:ext cx="3893606" cy="1171534"/>
              <a:chOff x="7235532" y="2733119"/>
              <a:chExt cx="3893606" cy="1171534"/>
            </a:xfrm>
          </p:grpSpPr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FC77EC55-2C1A-45FD-86F3-2250F94C1AF1}"/>
                  </a:ext>
                </a:extLst>
              </p:cNvPr>
              <p:cNvGrpSpPr/>
              <p:nvPr/>
            </p:nvGrpSpPr>
            <p:grpSpPr>
              <a:xfrm>
                <a:off x="7235532" y="3181841"/>
                <a:ext cx="1732922" cy="422487"/>
                <a:chOff x="3643006" y="2722691"/>
                <a:chExt cx="1796143" cy="422487"/>
              </a:xfrm>
            </p:grpSpPr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B60F5F33-D627-4E5E-A95C-CA178761E899}"/>
                    </a:ext>
                  </a:extLst>
                </p:cNvPr>
                <p:cNvSpPr/>
                <p:nvPr/>
              </p:nvSpPr>
              <p:spPr>
                <a:xfrm>
                  <a:off x="3643006" y="2722691"/>
                  <a:ext cx="1280447" cy="422487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(22</a:t>
                  </a:r>
                  <a:r>
                    <a:rPr kumimoji="0" lang="en-US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×</a:t>
                  </a: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8)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23277BA6-CBF7-4A80-A276-E00E400D3A1F}"/>
                    </a:ext>
                  </a:extLst>
                </p:cNvPr>
                <p:cNvSpPr/>
                <p:nvPr/>
              </p:nvSpPr>
              <p:spPr>
                <a:xfrm>
                  <a:off x="4923454" y="2722691"/>
                  <a:ext cx="515695" cy="422487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CRC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(16)</a:t>
                  </a:r>
                </a:p>
              </p:txBody>
            </p:sp>
          </p:grp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38DE84D4-0FC6-47F9-BE99-5C2D3A987859}"/>
                  </a:ext>
                </a:extLst>
              </p:cNvPr>
              <p:cNvSpPr/>
              <p:nvPr/>
            </p:nvSpPr>
            <p:spPr>
              <a:xfrm>
                <a:off x="8993574" y="3156872"/>
                <a:ext cx="40087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n w="0"/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…</a:t>
                </a:r>
                <a:endParaRPr lang="zh-CN" altLang="en-US" b="1" dirty="0">
                  <a:ln w="0"/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739EFAEE-A4C6-487F-9929-249790DAC717}"/>
                  </a:ext>
                </a:extLst>
              </p:cNvPr>
              <p:cNvSpPr txBox="1"/>
              <p:nvPr/>
            </p:nvSpPr>
            <p:spPr>
              <a:xfrm>
                <a:off x="7690920" y="3566099"/>
                <a:ext cx="8696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Block 1</a:t>
                </a:r>
              </a:p>
            </p:txBody>
          </p: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846975F4-1C9E-464C-82E7-6BA6F0566B56}"/>
                  </a:ext>
                </a:extLst>
              </p:cNvPr>
              <p:cNvSpPr txBox="1"/>
              <p:nvPr/>
            </p:nvSpPr>
            <p:spPr>
              <a:xfrm>
                <a:off x="10036438" y="3562120"/>
                <a:ext cx="8696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Block n</a:t>
                </a:r>
              </a:p>
            </p:txBody>
          </p:sp>
          <p:cxnSp>
            <p:nvCxnSpPr>
              <p:cNvPr id="78" name="直接箭头连接符 77">
                <a:extLst>
                  <a:ext uri="{FF2B5EF4-FFF2-40B4-BE49-F238E27FC236}">
                    <a16:creationId xmlns:a16="http://schemas.microsoft.com/office/drawing/2014/main" id="{8DBA0F2D-61C5-4AE5-8D9C-0706EB91593F}"/>
                  </a:ext>
                </a:extLst>
              </p:cNvPr>
              <p:cNvCxnSpPr/>
              <p:nvPr/>
            </p:nvCxnSpPr>
            <p:spPr>
              <a:xfrm>
                <a:off x="8199175" y="2733119"/>
                <a:ext cx="2052055" cy="39385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B750F9B7-8EA4-4081-BB9E-2BEB3AAF1221}"/>
                  </a:ext>
                </a:extLst>
              </p:cNvPr>
              <p:cNvCxnSpPr/>
              <p:nvPr/>
            </p:nvCxnSpPr>
            <p:spPr>
              <a:xfrm>
                <a:off x="8199175" y="2733119"/>
                <a:ext cx="0" cy="447803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8ECA5B6C-3B04-4BE1-B7C0-B23FEE1B746D}"/>
                  </a:ext>
                </a:extLst>
              </p:cNvPr>
              <p:cNvGrpSpPr/>
              <p:nvPr/>
            </p:nvGrpSpPr>
            <p:grpSpPr>
              <a:xfrm>
                <a:off x="9396216" y="3177862"/>
                <a:ext cx="1732922" cy="422487"/>
                <a:chOff x="3643006" y="2722691"/>
                <a:chExt cx="1796143" cy="422487"/>
              </a:xfrm>
            </p:grpSpPr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87F53F68-A27A-4F65-BB46-12DC84A83C85}"/>
                    </a:ext>
                  </a:extLst>
                </p:cNvPr>
                <p:cNvSpPr/>
                <p:nvPr/>
              </p:nvSpPr>
              <p:spPr>
                <a:xfrm>
                  <a:off x="3643006" y="2722691"/>
                  <a:ext cx="1280447" cy="422487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(22</a:t>
                  </a:r>
                  <a:r>
                    <a:rPr kumimoji="0" lang="en-US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×</a:t>
                  </a: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8)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矩形 81">
                  <a:extLst>
                    <a:ext uri="{FF2B5EF4-FFF2-40B4-BE49-F238E27FC236}">
                      <a16:creationId xmlns:a16="http://schemas.microsoft.com/office/drawing/2014/main" id="{2733122A-5CD2-49D5-B050-C3132A9153AF}"/>
                    </a:ext>
                  </a:extLst>
                </p:cNvPr>
                <p:cNvSpPr/>
                <p:nvPr/>
              </p:nvSpPr>
              <p:spPr>
                <a:xfrm>
                  <a:off x="4923454" y="2722691"/>
                  <a:ext cx="515695" cy="422487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CRC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(16)</a:t>
                  </a: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35E2D92-51C3-48A5-93FB-AD5B875FAAAC}"/>
                </a:ext>
              </a:extLst>
            </p:cNvPr>
            <p:cNvGrpSpPr/>
            <p:nvPr/>
          </p:nvGrpSpPr>
          <p:grpSpPr>
            <a:xfrm>
              <a:off x="6824372" y="3872933"/>
              <a:ext cx="4100788" cy="2197296"/>
              <a:chOff x="6824372" y="3872933"/>
              <a:chExt cx="4100788" cy="2197296"/>
            </a:xfrm>
          </p:grpSpPr>
          <p:sp>
            <p:nvSpPr>
              <p:cNvPr id="56" name="Rectangle 6">
                <a:extLst>
                  <a:ext uri="{FF2B5EF4-FFF2-40B4-BE49-F238E27FC236}">
                    <a16:creationId xmlns:a16="http://schemas.microsoft.com/office/drawing/2014/main" id="{A4C88E54-A4F7-4579-BA86-0ED59E3AE5F6}"/>
                  </a:ext>
                </a:extLst>
              </p:cNvPr>
              <p:cNvSpPr/>
              <p:nvPr/>
            </p:nvSpPr>
            <p:spPr>
              <a:xfrm>
                <a:off x="6824372" y="5083549"/>
                <a:ext cx="403225" cy="47270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57" name="Rectangle 7">
                <a:extLst>
                  <a:ext uri="{FF2B5EF4-FFF2-40B4-BE49-F238E27FC236}">
                    <a16:creationId xmlns:a16="http://schemas.microsoft.com/office/drawing/2014/main" id="{968651E5-F410-4BC7-9103-C66E598EF6C0}"/>
                  </a:ext>
                </a:extLst>
              </p:cNvPr>
              <p:cNvSpPr/>
              <p:nvPr/>
            </p:nvSpPr>
            <p:spPr>
              <a:xfrm>
                <a:off x="7226962" y="5083549"/>
                <a:ext cx="403225" cy="47270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58" name="Rectangle 8">
                <a:extLst>
                  <a:ext uri="{FF2B5EF4-FFF2-40B4-BE49-F238E27FC236}">
                    <a16:creationId xmlns:a16="http://schemas.microsoft.com/office/drawing/2014/main" id="{F61E8F3A-791E-4E3B-8357-977B681BA5AE}"/>
                  </a:ext>
                </a:extLst>
              </p:cNvPr>
              <p:cNvSpPr/>
              <p:nvPr/>
            </p:nvSpPr>
            <p:spPr>
              <a:xfrm>
                <a:off x="7592722" y="5083549"/>
                <a:ext cx="403225" cy="47270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...</a:t>
                </a:r>
              </a:p>
            </p:txBody>
          </p:sp>
          <p:sp>
            <p:nvSpPr>
              <p:cNvPr id="59" name="Rectangle 9">
                <a:extLst>
                  <a:ext uri="{FF2B5EF4-FFF2-40B4-BE49-F238E27FC236}">
                    <a16:creationId xmlns:a16="http://schemas.microsoft.com/office/drawing/2014/main" id="{DD9B1108-6EE2-4593-8052-7C3B2D070BF0}"/>
                  </a:ext>
                </a:extLst>
              </p:cNvPr>
              <p:cNvSpPr/>
              <p:nvPr/>
            </p:nvSpPr>
            <p:spPr>
              <a:xfrm>
                <a:off x="7995947" y="5083549"/>
                <a:ext cx="403225" cy="47270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60" name="Rectangle 10">
                <a:extLst>
                  <a:ext uri="{FF2B5EF4-FFF2-40B4-BE49-F238E27FC236}">
                    <a16:creationId xmlns:a16="http://schemas.microsoft.com/office/drawing/2014/main" id="{E0D841F2-AEA7-446B-B695-7FA15DB30F1C}"/>
                  </a:ext>
                </a:extLst>
              </p:cNvPr>
              <p:cNvSpPr/>
              <p:nvPr/>
            </p:nvSpPr>
            <p:spPr>
              <a:xfrm>
                <a:off x="8427112" y="5083549"/>
                <a:ext cx="403225" cy="47270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61" name="Rectangle 11">
                <a:extLst>
                  <a:ext uri="{FF2B5EF4-FFF2-40B4-BE49-F238E27FC236}">
                    <a16:creationId xmlns:a16="http://schemas.microsoft.com/office/drawing/2014/main" id="{5ED2E7B3-3978-4CF8-B226-8DCBC1C25D07}"/>
                  </a:ext>
                </a:extLst>
              </p:cNvPr>
              <p:cNvSpPr/>
              <p:nvPr/>
            </p:nvSpPr>
            <p:spPr>
              <a:xfrm>
                <a:off x="8830337" y="5083549"/>
                <a:ext cx="403225" cy="47270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...</a:t>
                </a:r>
              </a:p>
            </p:txBody>
          </p:sp>
          <p:sp>
            <p:nvSpPr>
              <p:cNvPr id="62" name="Rectangle 12">
                <a:extLst>
                  <a:ext uri="{FF2B5EF4-FFF2-40B4-BE49-F238E27FC236}">
                    <a16:creationId xmlns:a16="http://schemas.microsoft.com/office/drawing/2014/main" id="{E95529C3-5FA3-4DBE-9189-0CA0AF24261B}"/>
                  </a:ext>
                </a:extLst>
              </p:cNvPr>
              <p:cNvSpPr/>
              <p:nvPr/>
            </p:nvSpPr>
            <p:spPr>
              <a:xfrm>
                <a:off x="9196097" y="5083549"/>
                <a:ext cx="403225" cy="47270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63" name="Right Brace 15">
                <a:extLst>
                  <a:ext uri="{FF2B5EF4-FFF2-40B4-BE49-F238E27FC236}">
                    <a16:creationId xmlns:a16="http://schemas.microsoft.com/office/drawing/2014/main" id="{02037F13-A802-4857-A783-665EE9745C76}"/>
                  </a:ext>
                </a:extLst>
              </p:cNvPr>
              <p:cNvSpPr/>
              <p:nvPr/>
            </p:nvSpPr>
            <p:spPr>
              <a:xfrm rot="5400000">
                <a:off x="7538747" y="4915298"/>
                <a:ext cx="182880" cy="1574800"/>
              </a:xfrm>
              <a:prstGeom prst="rightBrace">
                <a:avLst>
                  <a:gd name="adj1" fmla="val 74305"/>
                  <a:gd name="adj2" fmla="val 50000"/>
                </a:avLst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 Box 16">
                <a:extLst>
                  <a:ext uri="{FF2B5EF4-FFF2-40B4-BE49-F238E27FC236}">
                    <a16:creationId xmlns:a16="http://schemas.microsoft.com/office/drawing/2014/main" id="{2CE7D482-55B7-4098-9378-186C6ACEABB1}"/>
                  </a:ext>
                </a:extLst>
              </p:cNvPr>
              <p:cNvSpPr txBox="1"/>
              <p:nvPr/>
            </p:nvSpPr>
            <p:spPr>
              <a:xfrm>
                <a:off x="6842787" y="5762452"/>
                <a:ext cx="15408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32 </a:t>
                </a:r>
                <a:r>
                  <a:rPr lang="en-US" altLang="zh-CN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RS-S</a:t>
                </a:r>
                <a:r>
                  <a:rPr lang="en-US" altLang="en-US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ymbols</a:t>
                </a:r>
              </a:p>
            </p:txBody>
          </p:sp>
          <p:sp>
            <p:nvSpPr>
              <p:cNvPr id="65" name="Right Brace 17">
                <a:extLst>
                  <a:ext uri="{FF2B5EF4-FFF2-40B4-BE49-F238E27FC236}">
                    <a16:creationId xmlns:a16="http://schemas.microsoft.com/office/drawing/2014/main" id="{2A6A763F-D033-46DB-82FC-0F7614E6EFCA}"/>
                  </a:ext>
                </a:extLst>
              </p:cNvPr>
              <p:cNvSpPr/>
              <p:nvPr/>
            </p:nvSpPr>
            <p:spPr>
              <a:xfrm rot="5400000">
                <a:off x="8904632" y="5114700"/>
                <a:ext cx="205740" cy="1177925"/>
              </a:xfrm>
              <a:prstGeom prst="rightBrace">
                <a:avLst>
                  <a:gd name="adj1" fmla="val 51543"/>
                  <a:gd name="adj2" fmla="val 50000"/>
                </a:avLst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 Box 18">
                <a:extLst>
                  <a:ext uri="{FF2B5EF4-FFF2-40B4-BE49-F238E27FC236}">
                    <a16:creationId xmlns:a16="http://schemas.microsoft.com/office/drawing/2014/main" id="{70E9E52F-DD47-4D6F-9BCA-FA0F67D243D0}"/>
                  </a:ext>
                </a:extLst>
              </p:cNvPr>
              <p:cNvSpPr txBox="1"/>
              <p:nvPr/>
            </p:nvSpPr>
            <p:spPr>
              <a:xfrm>
                <a:off x="8383673" y="5762452"/>
                <a:ext cx="2074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2t R</a:t>
                </a:r>
                <a:r>
                  <a:rPr lang="en-US" altLang="en-US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epair </a:t>
                </a:r>
                <a:r>
                  <a:rPr lang="en-US" altLang="zh-CN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RS-S</a:t>
                </a:r>
                <a:r>
                  <a:rPr lang="en-US" altLang="en-US" sz="1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ymbols </a:t>
                </a:r>
              </a:p>
            </p:txBody>
          </p:sp>
          <p:sp>
            <p:nvSpPr>
              <p:cNvPr id="67" name="Rounded Rectangle 32">
                <a:extLst>
                  <a:ext uri="{FF2B5EF4-FFF2-40B4-BE49-F238E27FC236}">
                    <a16:creationId xmlns:a16="http://schemas.microsoft.com/office/drawing/2014/main" id="{9053B811-A966-471D-A92A-90D9BE26A3DD}"/>
                  </a:ext>
                </a:extLst>
              </p:cNvPr>
              <p:cNvSpPr/>
              <p:nvPr/>
            </p:nvSpPr>
            <p:spPr>
              <a:xfrm>
                <a:off x="7478275" y="4221249"/>
                <a:ext cx="1438568" cy="498475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15151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RS (32+2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t</a:t>
                </a: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, 32) Code in GF (2</a:t>
                </a:r>
                <a:r>
                  <a:rPr kumimoji="0" lang="en-US" altLang="en-US" sz="140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6</a:t>
                </a: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)</a:t>
                </a:r>
              </a:p>
            </p:txBody>
          </p: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545B4E69-7A79-491F-A889-A8DAF6BDAB57}"/>
                  </a:ext>
                </a:extLst>
              </p:cNvPr>
              <p:cNvCxnSpPr>
                <a:stCxn id="67" idx="2"/>
              </p:cNvCxnSpPr>
              <p:nvPr/>
            </p:nvCxnSpPr>
            <p:spPr>
              <a:xfrm flipH="1">
                <a:off x="7011143" y="4719724"/>
                <a:ext cx="1186416" cy="31582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BCA624AB-02B9-4A0E-925D-9A94FDF15296}"/>
                  </a:ext>
                </a:extLst>
              </p:cNvPr>
              <p:cNvCxnSpPr>
                <a:endCxn id="67" idx="0"/>
              </p:cNvCxnSpPr>
              <p:nvPr/>
            </p:nvCxnSpPr>
            <p:spPr>
              <a:xfrm>
                <a:off x="8197559" y="3872933"/>
                <a:ext cx="0" cy="3483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82D29EB1-8594-4E5E-A991-D94E8A6086BC}"/>
                  </a:ext>
                </a:extLst>
              </p:cNvPr>
              <p:cNvSpPr txBox="1"/>
              <p:nvPr/>
            </p:nvSpPr>
            <p:spPr>
              <a:xfrm>
                <a:off x="9050723" y="4301386"/>
                <a:ext cx="1874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Channel </a:t>
                </a:r>
                <a:r>
                  <a:rPr lang="en-US" altLang="zh-CN" sz="16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Coding</a:t>
                </a:r>
                <a:endParaRPr lang="en-US" sz="16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7" name="直接箭头连接符 116">
                <a:extLst>
                  <a:ext uri="{FF2B5EF4-FFF2-40B4-BE49-F238E27FC236}">
                    <a16:creationId xmlns:a16="http://schemas.microsoft.com/office/drawing/2014/main" id="{26144FC2-F11E-4FD0-AFFA-69519CAFE92C}"/>
                  </a:ext>
                </a:extLst>
              </p:cNvPr>
              <p:cNvCxnSpPr>
                <a:stCxn id="67" idx="2"/>
              </p:cNvCxnSpPr>
              <p:nvPr/>
            </p:nvCxnSpPr>
            <p:spPr>
              <a:xfrm flipH="1">
                <a:off x="8044211" y="4719724"/>
                <a:ext cx="153348" cy="36382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88" name="直接箭头连接符 116">
                <a:extLst>
                  <a:ext uri="{FF2B5EF4-FFF2-40B4-BE49-F238E27FC236}">
                    <a16:creationId xmlns:a16="http://schemas.microsoft.com/office/drawing/2014/main" id="{0ED3CC01-95C7-4B33-8897-BEED6362F35D}"/>
                  </a:ext>
                </a:extLst>
              </p:cNvPr>
              <p:cNvCxnSpPr>
                <a:stCxn id="67" idx="2"/>
              </p:cNvCxnSpPr>
              <p:nvPr/>
            </p:nvCxnSpPr>
            <p:spPr>
              <a:xfrm>
                <a:off x="8197559" y="4719724"/>
                <a:ext cx="1202771" cy="31582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D552AA2-0144-4B29-9BC7-8FA2287B1E0F}"/>
              </a:ext>
            </a:extLst>
          </p:cNvPr>
          <p:cNvGrpSpPr/>
          <p:nvPr/>
        </p:nvGrpSpPr>
        <p:grpSpPr>
          <a:xfrm>
            <a:off x="5855357" y="2733119"/>
            <a:ext cx="917104" cy="2823132"/>
            <a:chOff x="5855357" y="2733119"/>
            <a:chExt cx="917104" cy="2823132"/>
          </a:xfrm>
        </p:grpSpPr>
        <p:sp>
          <p:nvSpPr>
            <p:cNvPr id="85" name="Rectangle 35">
              <a:extLst>
                <a:ext uri="{FF2B5EF4-FFF2-40B4-BE49-F238E27FC236}">
                  <a16:creationId xmlns:a16="http://schemas.microsoft.com/office/drawing/2014/main" id="{3C4FBBD8-6737-4242-B6DF-8F9979F7B42A}"/>
                </a:ext>
              </a:extLst>
            </p:cNvPr>
            <p:cNvSpPr/>
            <p:nvPr/>
          </p:nvSpPr>
          <p:spPr>
            <a:xfrm>
              <a:off x="5855357" y="5083550"/>
              <a:ext cx="917104" cy="47270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Preamble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(16)</a:t>
              </a:r>
            </a:p>
          </p:txBody>
        </p:sp>
        <p:cxnSp>
          <p:nvCxnSpPr>
            <p:cNvPr id="86" name="Straight Arrow Connector 2">
              <a:extLst>
                <a:ext uri="{FF2B5EF4-FFF2-40B4-BE49-F238E27FC236}">
                  <a16:creationId xmlns:a16="http://schemas.microsoft.com/office/drawing/2014/main" id="{91124255-28ED-4F07-A1ED-3533725AD682}"/>
                </a:ext>
              </a:extLst>
            </p:cNvPr>
            <p:cNvCxnSpPr/>
            <p:nvPr/>
          </p:nvCxnSpPr>
          <p:spPr>
            <a:xfrm>
              <a:off x="6339630" y="2733119"/>
              <a:ext cx="0" cy="230243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9073A00-0077-44AA-AD2F-164AA9049872}"/>
              </a:ext>
            </a:extLst>
          </p:cNvPr>
          <p:cNvGrpSpPr/>
          <p:nvPr/>
        </p:nvGrpSpPr>
        <p:grpSpPr>
          <a:xfrm>
            <a:off x="6313909" y="572608"/>
            <a:ext cx="5113891" cy="1680793"/>
            <a:chOff x="6313909" y="572608"/>
            <a:chExt cx="5113891" cy="168079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F79D884-61F8-4F49-9675-66242DDE1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4334" y="572608"/>
              <a:ext cx="3581900" cy="1000265"/>
            </a:xfrm>
            <a:prstGeom prst="rect">
              <a:avLst/>
            </a:prstGeom>
          </p:spPr>
        </p:pic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675D4478-B04D-48F7-A3BB-8EA0DCC40AD7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 flipV="1">
              <a:off x="6313909" y="1301749"/>
              <a:ext cx="3080538" cy="95165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2149281-EDF7-49CB-9F54-59E8D985D728}"/>
                </a:ext>
              </a:extLst>
            </p:cNvPr>
            <p:cNvSpPr txBox="1"/>
            <p:nvPr/>
          </p:nvSpPr>
          <p:spPr>
            <a:xfrm>
              <a:off x="9853000" y="1271753"/>
              <a:ext cx="157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Fixed pattern</a:t>
              </a:r>
              <a:endParaRPr lang="zh-CN" altLang="en-US" dirty="0"/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A7006B8-3654-45D9-972F-FC9FD07C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4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C424F-9D76-4ECF-9E88-D865878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Challenge: Fine Synchronization</a:t>
            </a:r>
            <a:endParaRPr lang="zh-CN" altLang="en-US" sz="40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8BB0EE6-22DD-4AC0-B505-BD65CBE1469B}"/>
              </a:ext>
            </a:extLst>
          </p:cNvPr>
          <p:cNvGrpSpPr/>
          <p:nvPr/>
        </p:nvGrpSpPr>
        <p:grpSpPr>
          <a:xfrm>
            <a:off x="5542482" y="3455259"/>
            <a:ext cx="1124585" cy="400110"/>
            <a:chOff x="5542482" y="3087398"/>
            <a:chExt cx="1124585" cy="400110"/>
          </a:xfrm>
        </p:grpSpPr>
        <p:sp>
          <p:nvSpPr>
            <p:cNvPr id="112" name="CustomShape 4">
              <a:extLst>
                <a:ext uri="{FF2B5EF4-FFF2-40B4-BE49-F238E27FC236}">
                  <a16:creationId xmlns:a16="http://schemas.microsoft.com/office/drawing/2014/main" id="{D2D2C7E9-99E1-4E75-ACA8-CB7B885B58CA}"/>
                </a:ext>
              </a:extLst>
            </p:cNvPr>
            <p:cNvSpPr/>
            <p:nvPr/>
          </p:nvSpPr>
          <p:spPr>
            <a:xfrm>
              <a:off x="5542482" y="3152168"/>
              <a:ext cx="1124585" cy="325755"/>
            </a:xfrm>
            <a:prstGeom prst="rect">
              <a:avLst/>
            </a:prstGeom>
            <a:solidFill>
              <a:srgbClr val="FCD839"/>
            </a:solidFill>
            <a:ln w="25400" cap="flat" cmpd="sng" algn="ctr">
              <a:solidFill>
                <a:srgbClr val="515151"/>
              </a:solidFill>
              <a:prstDash val="solid"/>
              <a:round/>
            </a:ln>
            <a:effectLst/>
          </p:spPr>
        </p:sp>
        <p:sp>
          <p:nvSpPr>
            <p:cNvPr id="113" name="Text Box 9">
              <a:extLst>
                <a:ext uri="{FF2B5EF4-FFF2-40B4-BE49-F238E27FC236}">
                  <a16:creationId xmlns:a16="http://schemas.microsoft.com/office/drawing/2014/main" id="{849711F6-BDF0-48A6-8EE6-AAD8246083EA}"/>
                </a:ext>
              </a:extLst>
            </p:cNvPr>
            <p:cNvSpPr txBox="1"/>
            <p:nvPr/>
          </p:nvSpPr>
          <p:spPr>
            <a:xfrm>
              <a:off x="5546293" y="3087398"/>
              <a:ext cx="312906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+mn-ea"/>
                </a:rPr>
                <a:t>↓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5DF5E6F-4A1B-4F0D-803E-E9AC3AAF34FF}"/>
              </a:ext>
            </a:extLst>
          </p:cNvPr>
          <p:cNvGrpSpPr/>
          <p:nvPr/>
        </p:nvGrpSpPr>
        <p:grpSpPr>
          <a:xfrm>
            <a:off x="6661352" y="3452719"/>
            <a:ext cx="1124585" cy="400110"/>
            <a:chOff x="6661352" y="3084858"/>
            <a:chExt cx="1124585" cy="400110"/>
          </a:xfrm>
        </p:grpSpPr>
        <p:sp>
          <p:nvSpPr>
            <p:cNvPr id="111" name="CustomShape 4">
              <a:extLst>
                <a:ext uri="{FF2B5EF4-FFF2-40B4-BE49-F238E27FC236}">
                  <a16:creationId xmlns:a16="http://schemas.microsoft.com/office/drawing/2014/main" id="{8BF18D53-7464-4594-8A78-9B1DDD0A2FCE}"/>
                </a:ext>
              </a:extLst>
            </p:cNvPr>
            <p:cNvSpPr/>
            <p:nvPr/>
          </p:nvSpPr>
          <p:spPr>
            <a:xfrm>
              <a:off x="6661352" y="3152168"/>
              <a:ext cx="1124585" cy="325755"/>
            </a:xfrm>
            <a:prstGeom prst="rect">
              <a:avLst/>
            </a:prstGeom>
            <a:solidFill>
              <a:srgbClr val="FCD839"/>
            </a:solidFill>
            <a:ln w="25400" cap="flat" cmpd="sng" algn="ctr">
              <a:solidFill>
                <a:srgbClr val="515151"/>
              </a:solidFill>
              <a:prstDash val="solid"/>
              <a:round/>
            </a:ln>
            <a:effectLst/>
          </p:spPr>
        </p:sp>
        <p:sp>
          <p:nvSpPr>
            <p:cNvPr id="114" name="Text Box 10">
              <a:extLst>
                <a:ext uri="{FF2B5EF4-FFF2-40B4-BE49-F238E27FC236}">
                  <a16:creationId xmlns:a16="http://schemas.microsoft.com/office/drawing/2014/main" id="{15BB543A-E94D-4F78-AA2F-2549600EEBD9}"/>
                </a:ext>
              </a:extLst>
            </p:cNvPr>
            <p:cNvSpPr txBox="1"/>
            <p:nvPr/>
          </p:nvSpPr>
          <p:spPr>
            <a:xfrm>
              <a:off x="6675322" y="3084858"/>
              <a:ext cx="312906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+mn-ea"/>
                </a:rPr>
                <a:t>↑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A3B0E67-4127-4922-939F-954BEA6D0BAD}"/>
              </a:ext>
            </a:extLst>
          </p:cNvPr>
          <p:cNvGrpSpPr/>
          <p:nvPr/>
        </p:nvGrpSpPr>
        <p:grpSpPr>
          <a:xfrm>
            <a:off x="7785937" y="3452719"/>
            <a:ext cx="1124585" cy="400110"/>
            <a:chOff x="7785937" y="3084858"/>
            <a:chExt cx="1124585" cy="400110"/>
          </a:xfrm>
        </p:grpSpPr>
        <p:sp>
          <p:nvSpPr>
            <p:cNvPr id="110" name="CustomShape 4">
              <a:extLst>
                <a:ext uri="{FF2B5EF4-FFF2-40B4-BE49-F238E27FC236}">
                  <a16:creationId xmlns:a16="http://schemas.microsoft.com/office/drawing/2014/main" id="{9F6C89AE-BD78-4E3D-AE30-81862C0C8CC8}"/>
                </a:ext>
              </a:extLst>
            </p:cNvPr>
            <p:cNvSpPr/>
            <p:nvPr/>
          </p:nvSpPr>
          <p:spPr>
            <a:xfrm>
              <a:off x="7785937" y="3152168"/>
              <a:ext cx="1124585" cy="325755"/>
            </a:xfrm>
            <a:prstGeom prst="rect">
              <a:avLst/>
            </a:prstGeom>
            <a:solidFill>
              <a:srgbClr val="FCD839"/>
            </a:solidFill>
            <a:ln w="25400" cap="flat" cmpd="sng" algn="ctr">
              <a:solidFill>
                <a:srgbClr val="515151"/>
              </a:solidFill>
              <a:prstDash val="solid"/>
              <a:round/>
            </a:ln>
            <a:effectLst/>
          </p:spPr>
        </p:sp>
        <p:sp>
          <p:nvSpPr>
            <p:cNvPr id="115" name="Text Box 11">
              <a:extLst>
                <a:ext uri="{FF2B5EF4-FFF2-40B4-BE49-F238E27FC236}">
                  <a16:creationId xmlns:a16="http://schemas.microsoft.com/office/drawing/2014/main" id="{F3E835E4-AC30-49ED-A23D-C2BB868002DC}"/>
                </a:ext>
              </a:extLst>
            </p:cNvPr>
            <p:cNvSpPr txBox="1"/>
            <p:nvPr/>
          </p:nvSpPr>
          <p:spPr>
            <a:xfrm>
              <a:off x="7796733" y="3084858"/>
              <a:ext cx="312906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+mn-ea"/>
                </a:rPr>
                <a:t>↓</a:t>
              </a:r>
            </a:p>
          </p:txBody>
        </p:sp>
      </p:grpSp>
      <p:sp>
        <p:nvSpPr>
          <p:cNvPr id="122" name="CustomShape 4">
            <a:extLst>
              <a:ext uri="{FF2B5EF4-FFF2-40B4-BE49-F238E27FC236}">
                <a16:creationId xmlns:a16="http://schemas.microsoft.com/office/drawing/2014/main" id="{72577D15-0BD5-4661-A1EF-7E9BF0A0F177}"/>
              </a:ext>
            </a:extLst>
          </p:cNvPr>
          <p:cNvSpPr/>
          <p:nvPr/>
        </p:nvSpPr>
        <p:spPr>
          <a:xfrm>
            <a:off x="4419266" y="3520029"/>
            <a:ext cx="1124585" cy="32575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515151"/>
            </a:solidFill>
            <a:prstDash val="solid"/>
            <a:round/>
          </a:ln>
          <a:effectLst/>
        </p:spPr>
      </p:sp>
      <p:sp>
        <p:nvSpPr>
          <p:cNvPr id="123" name="CustomShape 4">
            <a:extLst>
              <a:ext uri="{FF2B5EF4-FFF2-40B4-BE49-F238E27FC236}">
                <a16:creationId xmlns:a16="http://schemas.microsoft.com/office/drawing/2014/main" id="{110EC797-D2A2-4EC1-8663-737E28BF06B6}"/>
              </a:ext>
            </a:extLst>
          </p:cNvPr>
          <p:cNvSpPr/>
          <p:nvPr/>
        </p:nvSpPr>
        <p:spPr>
          <a:xfrm>
            <a:off x="3301568" y="3519712"/>
            <a:ext cx="1124585" cy="32575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515151"/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Text Box 10">
            <a:extLst>
              <a:ext uri="{FF2B5EF4-FFF2-40B4-BE49-F238E27FC236}">
                <a16:creationId xmlns:a16="http://schemas.microsoft.com/office/drawing/2014/main" id="{BA745160-D6A6-49F4-98EB-DE63C428E262}"/>
              </a:ext>
            </a:extLst>
          </p:cNvPr>
          <p:cNvSpPr txBox="1"/>
          <p:nvPr/>
        </p:nvSpPr>
        <p:spPr>
          <a:xfrm>
            <a:off x="3328613" y="3514274"/>
            <a:ext cx="389850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en-US" altLang="zh-CN" sz="1600" b="1" kern="0" dirty="0">
                <a:solidFill>
                  <a:prstClr val="black"/>
                </a:solidFill>
                <a:sym typeface="+mn-ea"/>
              </a:rPr>
              <a:t>●</a:t>
            </a:r>
            <a:endParaRPr lang="en-US" altLang="en-US" sz="4000" b="1" kern="0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125" name="Text Box 10">
            <a:extLst>
              <a:ext uri="{FF2B5EF4-FFF2-40B4-BE49-F238E27FC236}">
                <a16:creationId xmlns:a16="http://schemas.microsoft.com/office/drawing/2014/main" id="{01CE0B99-A13B-4AED-B430-D0CE75FD7290}"/>
              </a:ext>
            </a:extLst>
          </p:cNvPr>
          <p:cNvSpPr txBox="1"/>
          <p:nvPr/>
        </p:nvSpPr>
        <p:spPr>
          <a:xfrm>
            <a:off x="4414903" y="3512746"/>
            <a:ext cx="389850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en-US" altLang="zh-CN" sz="1600" b="1" kern="0" dirty="0">
                <a:solidFill>
                  <a:prstClr val="black"/>
                </a:solidFill>
                <a:sym typeface="+mn-ea"/>
              </a:rPr>
              <a:t>●</a:t>
            </a:r>
            <a:endParaRPr lang="en-US" altLang="en-US" sz="4000" b="1" kern="0" dirty="0">
              <a:solidFill>
                <a:prstClr val="black"/>
              </a:solidFill>
              <a:sym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9F4D538-DE52-4E64-B6A4-079904FD6C0F}"/>
              </a:ext>
            </a:extLst>
          </p:cNvPr>
          <p:cNvGrpSpPr/>
          <p:nvPr/>
        </p:nvGrpSpPr>
        <p:grpSpPr>
          <a:xfrm>
            <a:off x="6965008" y="4124183"/>
            <a:ext cx="1251955" cy="369332"/>
            <a:chOff x="6965008" y="3756322"/>
            <a:chExt cx="1251955" cy="369332"/>
          </a:xfrm>
        </p:grpSpPr>
        <p:sp>
          <p:nvSpPr>
            <p:cNvPr id="109" name="CustomShape 4">
              <a:extLst>
                <a:ext uri="{FF2B5EF4-FFF2-40B4-BE49-F238E27FC236}">
                  <a16:creationId xmlns:a16="http://schemas.microsoft.com/office/drawing/2014/main" id="{464743A2-EBC3-49D8-8AAA-69B17959719C}"/>
                </a:ext>
              </a:extLst>
            </p:cNvPr>
            <p:cNvSpPr/>
            <p:nvPr/>
          </p:nvSpPr>
          <p:spPr>
            <a:xfrm>
              <a:off x="6965008" y="3764308"/>
              <a:ext cx="1124585" cy="32575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515151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 </a:t>
              </a: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AC4D4D2D-BC8C-46B0-8E8E-2B54363B6A49}"/>
                </a:ext>
              </a:extLst>
            </p:cNvPr>
            <p:cNvSpPr/>
            <p:nvPr/>
          </p:nvSpPr>
          <p:spPr>
            <a:xfrm>
              <a:off x="6980727" y="3756322"/>
              <a:ext cx="1236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↑     </a:t>
              </a:r>
              <a:r>
                <a:rPr lang="zh-CN" altLang="en-US" b="1" kern="0" dirty="0">
                  <a:solidFill>
                    <a:srgbClr val="1C68B6"/>
                  </a:solidFill>
                  <a:sym typeface="+mn-ea"/>
                </a:rPr>
                <a:t>↑</a:t>
              </a: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C5FA8D1-E9C4-4706-BCEE-BF54858B70DC}"/>
              </a:ext>
            </a:extLst>
          </p:cNvPr>
          <p:cNvGrpSpPr/>
          <p:nvPr/>
        </p:nvGrpSpPr>
        <p:grpSpPr>
          <a:xfrm>
            <a:off x="8089593" y="4124183"/>
            <a:ext cx="1124585" cy="369332"/>
            <a:chOff x="8089593" y="3756322"/>
            <a:chExt cx="1124585" cy="369332"/>
          </a:xfrm>
        </p:grpSpPr>
        <p:sp>
          <p:nvSpPr>
            <p:cNvPr id="108" name="CustomShape 4">
              <a:extLst>
                <a:ext uri="{FF2B5EF4-FFF2-40B4-BE49-F238E27FC236}">
                  <a16:creationId xmlns:a16="http://schemas.microsoft.com/office/drawing/2014/main" id="{15B87430-DC69-4095-AC34-6721B8307036}"/>
                </a:ext>
              </a:extLst>
            </p:cNvPr>
            <p:cNvSpPr/>
            <p:nvPr/>
          </p:nvSpPr>
          <p:spPr>
            <a:xfrm>
              <a:off x="8089593" y="3764308"/>
              <a:ext cx="1124585" cy="32575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515151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EFF150B7-0049-4F10-B87B-B267C6086E0A}"/>
                </a:ext>
              </a:extLst>
            </p:cNvPr>
            <p:cNvSpPr/>
            <p:nvPr/>
          </p:nvSpPr>
          <p:spPr>
            <a:xfrm>
              <a:off x="8104677" y="375632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↓</a:t>
              </a: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+mn-ea"/>
                </a:rPr>
                <a:t>     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+mn-ea"/>
                </a:rPr>
                <a:t>↑</a:t>
              </a: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8" name="CustomShape 4">
            <a:extLst>
              <a:ext uri="{FF2B5EF4-FFF2-40B4-BE49-F238E27FC236}">
                <a16:creationId xmlns:a16="http://schemas.microsoft.com/office/drawing/2014/main" id="{A3391C6E-3218-4548-84C8-FE52B3485EB5}"/>
              </a:ext>
            </a:extLst>
          </p:cNvPr>
          <p:cNvSpPr/>
          <p:nvPr/>
        </p:nvSpPr>
        <p:spPr>
          <a:xfrm>
            <a:off x="2175286" y="3520850"/>
            <a:ext cx="1124585" cy="32575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515151"/>
            </a:solidFill>
            <a:prstDash val="solid"/>
            <a:round/>
          </a:ln>
          <a:effectLst/>
        </p:spPr>
        <p:txBody>
          <a:bodyPr/>
          <a:lstStyle/>
          <a:p>
            <a:pPr lvl="0">
              <a:defRPr/>
            </a:pPr>
            <a:r>
              <a:rPr lang="zh-CN" altLang="en-US" b="1" kern="0">
                <a:solidFill>
                  <a:prstClr val="black"/>
                </a:solidFill>
                <a:sym typeface="+mn-ea"/>
              </a:rPr>
              <a:t>→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9" name="CustomShape 4">
            <a:extLst>
              <a:ext uri="{FF2B5EF4-FFF2-40B4-BE49-F238E27FC236}">
                <a16:creationId xmlns:a16="http://schemas.microsoft.com/office/drawing/2014/main" id="{3FFDB3AF-042D-4BF7-950F-93C9CCEF1434}"/>
              </a:ext>
            </a:extLst>
          </p:cNvPr>
          <p:cNvSpPr/>
          <p:nvPr/>
        </p:nvSpPr>
        <p:spPr>
          <a:xfrm>
            <a:off x="3324097" y="5569193"/>
            <a:ext cx="514183" cy="14894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515151"/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EFF5597A-2749-4A4F-9244-1DE59066AFA3}"/>
              </a:ext>
            </a:extLst>
          </p:cNvPr>
          <p:cNvSpPr txBox="1"/>
          <p:nvPr/>
        </p:nvSpPr>
        <p:spPr>
          <a:xfrm>
            <a:off x="3876062" y="5474895"/>
            <a:ext cx="1904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Preamble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-frame</a:t>
            </a:r>
          </a:p>
        </p:txBody>
      </p:sp>
      <p:sp>
        <p:nvSpPr>
          <p:cNvPr id="201" name="CustomShape 4">
            <a:extLst>
              <a:ext uri="{FF2B5EF4-FFF2-40B4-BE49-F238E27FC236}">
                <a16:creationId xmlns:a16="http://schemas.microsoft.com/office/drawing/2014/main" id="{E079B2E3-C3EC-4D81-904E-25694C2B6448}"/>
              </a:ext>
            </a:extLst>
          </p:cNvPr>
          <p:cNvSpPr/>
          <p:nvPr/>
        </p:nvSpPr>
        <p:spPr>
          <a:xfrm>
            <a:off x="6161138" y="5578187"/>
            <a:ext cx="514184" cy="148942"/>
          </a:xfrm>
          <a:prstGeom prst="rect">
            <a:avLst/>
          </a:prstGeom>
          <a:solidFill>
            <a:srgbClr val="FCD839"/>
          </a:solidFill>
          <a:ln w="25400" cap="flat" cmpd="sng" algn="ctr">
            <a:solidFill>
              <a:srgbClr val="515151"/>
            </a:solidFill>
            <a:prstDash val="solid"/>
            <a:round/>
          </a:ln>
          <a:effectLst/>
        </p:spPr>
      </p:sp>
      <p:sp>
        <p:nvSpPr>
          <p:cNvPr id="202" name="文本框 201">
            <a:extLst>
              <a:ext uri="{FF2B5EF4-FFF2-40B4-BE49-F238E27FC236}">
                <a16:creationId xmlns:a16="http://schemas.microsoft.com/office/drawing/2014/main" id="{E4617F4D-745A-4B5C-B780-6AE18B7AD450}"/>
              </a:ext>
            </a:extLst>
          </p:cNvPr>
          <p:cNvSpPr txBox="1"/>
          <p:nvPr/>
        </p:nvSpPr>
        <p:spPr>
          <a:xfrm>
            <a:off x="6733129" y="5505634"/>
            <a:ext cx="1518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-frame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6582ABD-B172-486B-8DB9-522DE0DF1E65}"/>
              </a:ext>
            </a:extLst>
          </p:cNvPr>
          <p:cNvGrpSpPr/>
          <p:nvPr/>
        </p:nvGrpSpPr>
        <p:grpSpPr>
          <a:xfrm>
            <a:off x="4491586" y="4500244"/>
            <a:ext cx="1305975" cy="647467"/>
            <a:chOff x="4491586" y="4132383"/>
            <a:chExt cx="1305975" cy="647467"/>
          </a:xfrm>
        </p:grpSpPr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B16DF40E-8927-4798-BB4E-E2A185AFA8BC}"/>
                </a:ext>
              </a:extLst>
            </p:cNvPr>
            <p:cNvCxnSpPr/>
            <p:nvPr/>
          </p:nvCxnSpPr>
          <p:spPr>
            <a:xfrm flipV="1">
              <a:off x="5481362" y="4132383"/>
              <a:ext cx="240712" cy="2212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A844BF1-EF73-4EF7-AB10-D499DADF9CFB}"/>
                </a:ext>
              </a:extLst>
            </p:cNvPr>
            <p:cNvSpPr txBox="1"/>
            <p:nvPr/>
          </p:nvSpPr>
          <p:spPr>
            <a:xfrm>
              <a:off x="4491586" y="4195075"/>
              <a:ext cx="1305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Preamble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matched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6F3CA2A-1956-43AB-8811-55A872B7E098}"/>
              </a:ext>
            </a:extLst>
          </p:cNvPr>
          <p:cNvGrpSpPr/>
          <p:nvPr/>
        </p:nvGrpSpPr>
        <p:grpSpPr>
          <a:xfrm>
            <a:off x="5772684" y="2813871"/>
            <a:ext cx="3471179" cy="680590"/>
            <a:chOff x="5784590" y="2446010"/>
            <a:chExt cx="2935486" cy="680590"/>
          </a:xfrm>
        </p:grpSpPr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60874BC5-0C31-4B27-8463-991A18CF845B}"/>
                </a:ext>
              </a:extLst>
            </p:cNvPr>
            <p:cNvCxnSpPr/>
            <p:nvPr/>
          </p:nvCxnSpPr>
          <p:spPr>
            <a:xfrm flipH="1">
              <a:off x="5849830" y="2833094"/>
              <a:ext cx="359330" cy="29350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68B91739-C161-4E7E-BBA1-67FD5F7146A3}"/>
                </a:ext>
              </a:extLst>
            </p:cNvPr>
            <p:cNvSpPr txBox="1"/>
            <p:nvPr/>
          </p:nvSpPr>
          <p:spPr>
            <a:xfrm>
              <a:off x="5784590" y="2446010"/>
              <a:ext cx="2935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1600" kern="0" dirty="0">
                  <a:solidFill>
                    <a:srgbClr val="FF0000"/>
                  </a:solidFill>
                </a:rPr>
                <a:t>The fine boundary =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?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6A272D7-0A22-4828-9B20-BF0CFC9D2B21}"/>
              </a:ext>
            </a:extLst>
          </p:cNvPr>
          <p:cNvGrpSpPr/>
          <p:nvPr/>
        </p:nvGrpSpPr>
        <p:grpSpPr>
          <a:xfrm>
            <a:off x="5841058" y="4124183"/>
            <a:ext cx="1124585" cy="369332"/>
            <a:chOff x="5841058" y="3756322"/>
            <a:chExt cx="1124585" cy="369332"/>
          </a:xfrm>
        </p:grpSpPr>
        <p:sp>
          <p:nvSpPr>
            <p:cNvPr id="183" name="CustomShape 4">
              <a:extLst>
                <a:ext uri="{FF2B5EF4-FFF2-40B4-BE49-F238E27FC236}">
                  <a16:creationId xmlns:a16="http://schemas.microsoft.com/office/drawing/2014/main" id="{9111BDE0-80EE-4D49-BDB9-97099C183329}"/>
                </a:ext>
              </a:extLst>
            </p:cNvPr>
            <p:cNvSpPr/>
            <p:nvPr/>
          </p:nvSpPr>
          <p:spPr>
            <a:xfrm>
              <a:off x="5841058" y="3764943"/>
              <a:ext cx="1124585" cy="32575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515151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84831F4E-6A6C-4929-B02D-1E79AEC94F93}"/>
                </a:ext>
              </a:extLst>
            </p:cNvPr>
            <p:cNvSpPr/>
            <p:nvPr/>
          </p:nvSpPr>
          <p:spPr>
            <a:xfrm>
              <a:off x="5845618" y="3756322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</a:t>
              </a:r>
              <a:r>
                <a:rPr lang="en-US" altLang="en-US" b="1" kern="0" dirty="0">
                  <a:solidFill>
                    <a:srgbClr val="1C68B6"/>
                  </a:solidFill>
                  <a:sym typeface="+mn-ea"/>
                </a:rPr>
                <a:t>↓     ↓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C68B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5200993-2D98-48D4-BCAB-0A61DA1E5F8F}"/>
              </a:ext>
            </a:extLst>
          </p:cNvPr>
          <p:cNvGrpSpPr/>
          <p:nvPr/>
        </p:nvGrpSpPr>
        <p:grpSpPr>
          <a:xfrm>
            <a:off x="5835343" y="3373979"/>
            <a:ext cx="1135380" cy="1765301"/>
            <a:chOff x="5835343" y="3006118"/>
            <a:chExt cx="1135380" cy="1765301"/>
          </a:xfrm>
        </p:grpSpPr>
        <p:cxnSp>
          <p:nvCxnSpPr>
            <p:cNvPr id="118" name="Straight Arrow Connector 58">
              <a:extLst>
                <a:ext uri="{FF2B5EF4-FFF2-40B4-BE49-F238E27FC236}">
                  <a16:creationId xmlns:a16="http://schemas.microsoft.com/office/drawing/2014/main" id="{7F4B67D5-37BB-4F12-BF2D-6BF1CD4BEB1F}"/>
                </a:ext>
              </a:extLst>
            </p:cNvPr>
            <p:cNvCxnSpPr/>
            <p:nvPr/>
          </p:nvCxnSpPr>
          <p:spPr>
            <a:xfrm>
              <a:off x="5835343" y="4372004"/>
              <a:ext cx="113538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119" name="Text Box 59">
              <a:extLst>
                <a:ext uri="{FF2B5EF4-FFF2-40B4-BE49-F238E27FC236}">
                  <a16:creationId xmlns:a16="http://schemas.microsoft.com/office/drawing/2014/main" id="{AA45AEC1-39BA-4D92-A7B5-68618906A9D5}"/>
                </a:ext>
              </a:extLst>
            </p:cNvPr>
            <p:cNvSpPr txBox="1"/>
            <p:nvPr/>
          </p:nvSpPr>
          <p:spPr>
            <a:xfrm>
              <a:off x="5953453" y="4392324"/>
              <a:ext cx="935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prstClr val="black"/>
                  </a:solidFill>
                </a:rPr>
                <a:t>T</a:t>
              </a:r>
              <a:r>
                <a:rPr kumimoji="0" lang="en-US" altLang="zh-CN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frame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85" name="Straight Connector 29">
              <a:extLst>
                <a:ext uri="{FF2B5EF4-FFF2-40B4-BE49-F238E27FC236}">
                  <a16:creationId xmlns:a16="http://schemas.microsoft.com/office/drawing/2014/main" id="{8BDFDF53-4634-4B28-878D-E70887351F9A}"/>
                </a:ext>
              </a:extLst>
            </p:cNvPr>
            <p:cNvCxnSpPr/>
            <p:nvPr/>
          </p:nvCxnSpPr>
          <p:spPr>
            <a:xfrm>
              <a:off x="5840442" y="3006118"/>
              <a:ext cx="0" cy="176530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86" name="Straight Connector 30">
              <a:extLst>
                <a:ext uri="{FF2B5EF4-FFF2-40B4-BE49-F238E27FC236}">
                  <a16:creationId xmlns:a16="http://schemas.microsoft.com/office/drawing/2014/main" id="{63C8A7BB-1A3C-4F98-818B-31BF20BA0FFA}"/>
                </a:ext>
              </a:extLst>
            </p:cNvPr>
            <p:cNvCxnSpPr/>
            <p:nvPr/>
          </p:nvCxnSpPr>
          <p:spPr>
            <a:xfrm>
              <a:off x="6965008" y="3006118"/>
              <a:ext cx="0" cy="176530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</p:grpSp>
      <p:sp>
        <p:nvSpPr>
          <p:cNvPr id="209" name="Content Placeholder 2">
            <a:extLst>
              <a:ext uri="{FF2B5EF4-FFF2-40B4-BE49-F238E27FC236}">
                <a16:creationId xmlns:a16="http://schemas.microsoft.com/office/drawing/2014/main" id="{0FF7934B-8565-402A-84D9-0CC622F72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390"/>
            <a:ext cx="10758714" cy="1469423"/>
          </a:xfrm>
        </p:spPr>
        <p:txBody>
          <a:bodyPr>
            <a:normAutofit/>
          </a:bodyPr>
          <a:lstStyle/>
          <a:p>
            <a:r>
              <a:rPr lang="en-US" altLang="zh-CN" dirty="0"/>
              <a:t>Constraints:</a:t>
            </a:r>
          </a:p>
          <a:p>
            <a:pPr lvl="1"/>
            <a:r>
              <a:rPr lang="en-US" altLang="zh-CN" dirty="0"/>
              <a:t>Movement Vectors are Noisy</a:t>
            </a:r>
          </a:p>
          <a:p>
            <a:pPr lvl="1"/>
            <a:r>
              <a:rPr lang="en-US" altLang="zh-CN" dirty="0"/>
              <a:t>Preamble Sequence is Short</a:t>
            </a:r>
          </a:p>
          <a:p>
            <a:pPr lvl="1"/>
            <a:endParaRPr lang="en-US" altLang="zh-CN" sz="2000" b="0" i="0" u="none" strike="noStrike" baseline="0" dirty="0"/>
          </a:p>
        </p:txBody>
      </p:sp>
      <p:sp>
        <p:nvSpPr>
          <p:cNvPr id="210" name="TextBox 2">
            <a:extLst>
              <a:ext uri="{FF2B5EF4-FFF2-40B4-BE49-F238E27FC236}">
                <a16:creationId xmlns:a16="http://schemas.microsoft.com/office/drawing/2014/main" id="{729AC67D-6A3B-4D25-8017-5C2B68D3C8C2}"/>
              </a:ext>
            </a:extLst>
          </p:cNvPr>
          <p:cNvSpPr txBox="1"/>
          <p:nvPr/>
        </p:nvSpPr>
        <p:spPr>
          <a:xfrm>
            <a:off x="1210717" y="346810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Screen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11" name="TextBox 104">
            <a:extLst>
              <a:ext uri="{FF2B5EF4-FFF2-40B4-BE49-F238E27FC236}">
                <a16:creationId xmlns:a16="http://schemas.microsoft.com/office/drawing/2014/main" id="{7858776E-2172-4584-B86F-BD04893527B7}"/>
              </a:ext>
            </a:extLst>
          </p:cNvPr>
          <p:cNvSpPr txBox="1"/>
          <p:nvPr/>
        </p:nvSpPr>
        <p:spPr>
          <a:xfrm>
            <a:off x="1183830" y="4109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Mouse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1" name="标题 1">
            <a:extLst>
              <a:ext uri="{FF2B5EF4-FFF2-40B4-BE49-F238E27FC236}">
                <a16:creationId xmlns:a16="http://schemas.microsoft.com/office/drawing/2014/main" id="{60A83104-DCF0-46E3-87E3-F4BD32A46A13}"/>
              </a:ext>
            </a:extLst>
          </p:cNvPr>
          <p:cNvSpPr txBox="1">
            <a:spLocks/>
          </p:cNvSpPr>
          <p:nvPr/>
        </p:nvSpPr>
        <p:spPr>
          <a:xfrm>
            <a:off x="934414" y="56842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find the optimal sample of each symbol?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FDD68A9-62A9-4755-891F-52657CCC9847}"/>
              </a:ext>
            </a:extLst>
          </p:cNvPr>
          <p:cNvSpPr/>
          <p:nvPr/>
        </p:nvSpPr>
        <p:spPr>
          <a:xfrm>
            <a:off x="6270903" y="410646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C68B6"/>
                </a:solidFill>
                <a:effectLst/>
                <a:uLnTx/>
                <a:uFillTx/>
                <a:sym typeface="+mn-ea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C68B6"/>
              </a:solidFill>
              <a:effectLst/>
              <a:uLnTx/>
              <a:uFillTx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46637271-2575-42FE-9DCA-3A3250A489EA}"/>
              </a:ext>
            </a:extLst>
          </p:cNvPr>
          <p:cNvSpPr txBox="1"/>
          <p:nvPr/>
        </p:nvSpPr>
        <p:spPr>
          <a:xfrm>
            <a:off x="8308239" y="4619502"/>
            <a:ext cx="341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600" kern="0" dirty="0"/>
              <a:t>Multiple mouse reports in one frame with </a:t>
            </a:r>
            <a:r>
              <a:rPr lang="en-US" altLang="zh-CN" sz="1600" kern="0" dirty="0">
                <a:solidFill>
                  <a:srgbClr val="FF0000"/>
                </a:solidFill>
              </a:rPr>
              <a:t>noises</a:t>
            </a:r>
            <a:r>
              <a:rPr lang="en-US" altLang="zh-CN" sz="1600" kern="0" dirty="0"/>
              <a:t>.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E7420EB-E72D-4379-87E1-8B3173C7146D}"/>
              </a:ext>
            </a:extLst>
          </p:cNvPr>
          <p:cNvGrpSpPr/>
          <p:nvPr/>
        </p:nvGrpSpPr>
        <p:grpSpPr>
          <a:xfrm>
            <a:off x="2169604" y="4075990"/>
            <a:ext cx="3689596" cy="380677"/>
            <a:chOff x="2169604" y="3708129"/>
            <a:chExt cx="3689596" cy="380677"/>
          </a:xfrm>
        </p:grpSpPr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9D181490-E93D-4932-AE77-C23B2377D7A9}"/>
                </a:ext>
              </a:extLst>
            </p:cNvPr>
            <p:cNvGrpSpPr/>
            <p:nvPr/>
          </p:nvGrpSpPr>
          <p:grpSpPr>
            <a:xfrm>
              <a:off x="2169604" y="3708129"/>
              <a:ext cx="3689596" cy="380677"/>
              <a:chOff x="1964968" y="3118564"/>
              <a:chExt cx="1424521" cy="380677"/>
            </a:xfrm>
          </p:grpSpPr>
          <p:sp>
            <p:nvSpPr>
              <p:cNvPr id="207" name="CustomShape 4">
                <a:extLst>
                  <a:ext uri="{FF2B5EF4-FFF2-40B4-BE49-F238E27FC236}">
                    <a16:creationId xmlns:a16="http://schemas.microsoft.com/office/drawing/2014/main" id="{545B516F-FE74-4F82-A8BC-9D10506ABDA4}"/>
                  </a:ext>
                </a:extLst>
              </p:cNvPr>
              <p:cNvSpPr/>
              <p:nvPr/>
            </p:nvSpPr>
            <p:spPr>
              <a:xfrm>
                <a:off x="1964968" y="3173486"/>
                <a:ext cx="1424521" cy="325755"/>
              </a:xfrm>
              <a:prstGeom prst="rect">
                <a:avLst/>
              </a:prstGeom>
              <a:solidFill>
                <a:srgbClr val="515151">
                  <a:lumMod val="20000"/>
                  <a:lumOff val="80000"/>
                </a:srgbClr>
              </a:solidFill>
              <a:ln w="25400" cap="flat" cmpd="sng" algn="ctr">
                <a:solidFill>
                  <a:srgbClr val="515151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C68B6"/>
                    </a:solidFill>
                    <a:effectLst/>
                    <a:uLnTx/>
                    <a:uFillTx/>
                    <a:sym typeface="+mn-ea"/>
                  </a:rPr>
                  <a:t>  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矩形 207">
                <a:extLst>
                  <a:ext uri="{FF2B5EF4-FFF2-40B4-BE49-F238E27FC236}">
                    <a16:creationId xmlns:a16="http://schemas.microsoft.com/office/drawing/2014/main" id="{8A272FEB-E258-464D-B89D-F32D3812EBFD}"/>
                  </a:ext>
                </a:extLst>
              </p:cNvPr>
              <p:cNvSpPr/>
              <p:nvPr/>
            </p:nvSpPr>
            <p:spPr>
              <a:xfrm>
                <a:off x="1967155" y="3118564"/>
                <a:ext cx="13911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+mn-ea"/>
                  </a:rPr>
                  <a:t>→    </a:t>
                </a:r>
                <a:r>
                  <a:rPr lang="zh-CN" altLang="en-US" b="1" kern="0" dirty="0">
                    <a:solidFill>
                      <a:prstClr val="black"/>
                    </a:solidFill>
                    <a:sym typeface="+mn-ea"/>
                  </a:rPr>
                  <a:t>→     →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E844D93-2396-4EFA-A025-2F9116BEA65C}"/>
                </a:ext>
              </a:extLst>
            </p:cNvPr>
            <p:cNvCxnSpPr>
              <a:cxnSpLocks/>
            </p:cNvCxnSpPr>
            <p:nvPr/>
          </p:nvCxnSpPr>
          <p:spPr>
            <a:xfrm>
              <a:off x="2685393" y="3756322"/>
              <a:ext cx="0" cy="314410"/>
            </a:xfrm>
            <a:prstGeom prst="line">
              <a:avLst/>
            </a:prstGeom>
            <a:ln w="28575"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B71596E7-D1A2-4BB0-AB0C-CBBC00ABE24C}"/>
                </a:ext>
              </a:extLst>
            </p:cNvPr>
            <p:cNvCxnSpPr>
              <a:cxnSpLocks/>
            </p:cNvCxnSpPr>
            <p:nvPr/>
          </p:nvCxnSpPr>
          <p:spPr>
            <a:xfrm>
              <a:off x="3179379" y="3773273"/>
              <a:ext cx="0" cy="314410"/>
            </a:xfrm>
            <a:prstGeom prst="line">
              <a:avLst/>
            </a:prstGeom>
            <a:ln w="28575"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DCEDCD8-4377-4BDB-A645-67CCDD61F0A2}"/>
              </a:ext>
            </a:extLst>
          </p:cNvPr>
          <p:cNvGrpSpPr/>
          <p:nvPr/>
        </p:nvGrpSpPr>
        <p:grpSpPr>
          <a:xfrm>
            <a:off x="1778152" y="2776985"/>
            <a:ext cx="2905575" cy="2179934"/>
            <a:chOff x="1778152" y="2435399"/>
            <a:chExt cx="2905575" cy="2179934"/>
          </a:xfrm>
        </p:grpSpPr>
        <p:sp>
          <p:nvSpPr>
            <p:cNvPr id="130" name="Left Brace 132">
              <a:extLst>
                <a:ext uri="{FF2B5EF4-FFF2-40B4-BE49-F238E27FC236}">
                  <a16:creationId xmlns:a16="http://schemas.microsoft.com/office/drawing/2014/main" id="{8C136F9F-987B-4D9A-A72F-D3EE053058FE}"/>
                </a:ext>
              </a:extLst>
            </p:cNvPr>
            <p:cNvSpPr/>
            <p:nvPr/>
          </p:nvSpPr>
          <p:spPr>
            <a:xfrm rot="5400000">
              <a:off x="2610046" y="2459550"/>
              <a:ext cx="243840" cy="1118224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Text Box 59">
              <a:extLst>
                <a:ext uri="{FF2B5EF4-FFF2-40B4-BE49-F238E27FC236}">
                  <a16:creationId xmlns:a16="http://schemas.microsoft.com/office/drawing/2014/main" id="{3BBA8A84-7B25-4760-A2C4-08E2E75CFB1F}"/>
                </a:ext>
              </a:extLst>
            </p:cNvPr>
            <p:cNvSpPr txBox="1"/>
            <p:nvPr/>
          </p:nvSpPr>
          <p:spPr>
            <a:xfrm>
              <a:off x="2363349" y="2435399"/>
              <a:ext cx="2320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srgbClr val="FF0000"/>
                  </a:solidFill>
                </a:rPr>
                <a:t>T</a:t>
              </a:r>
              <a:r>
                <a:rPr kumimoji="0" lang="en-US" altLang="zh-CN" sz="180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frame </a:t>
              </a:r>
              <a:r>
                <a:rPr kumimoji="0" lang="en-US" altLang="zh-CN" sz="180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= 16.7 </a:t>
              </a:r>
              <a:r>
                <a:rPr kumimoji="0" lang="en-US" altLang="zh-CN" sz="180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ms</a:t>
              </a:r>
              <a:endPara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AD55339-5B68-4D91-815C-66E8AF381155}"/>
                </a:ext>
              </a:extLst>
            </p:cNvPr>
            <p:cNvSpPr txBox="1"/>
            <p:nvPr/>
          </p:nvSpPr>
          <p:spPr>
            <a:xfrm>
              <a:off x="1778152" y="4246001"/>
              <a:ext cx="1907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rgbClr val="FF0000"/>
                  </a:solidFill>
                </a:rPr>
                <a:t>T</a:t>
              </a:r>
              <a:r>
                <a:rPr lang="en-US" altLang="zh-CN" baseline="-25000" dirty="0" err="1">
                  <a:solidFill>
                    <a:srgbClr val="FF0000"/>
                  </a:solidFill>
                </a:rPr>
                <a:t>mouse</a:t>
              </a:r>
              <a:r>
                <a:rPr lang="en-US" altLang="zh-CN" baseline="-25000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= 8 </a:t>
              </a:r>
              <a:r>
                <a:rPr lang="en-US" altLang="zh-CN" dirty="0" err="1">
                  <a:solidFill>
                    <a:srgbClr val="FF0000"/>
                  </a:solidFill>
                </a:rPr>
                <a:t>ms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Left Brace 132">
              <a:extLst>
                <a:ext uri="{FF2B5EF4-FFF2-40B4-BE49-F238E27FC236}">
                  <a16:creationId xmlns:a16="http://schemas.microsoft.com/office/drawing/2014/main" id="{60099D80-B8C9-45A3-A293-5D18BA83B61F}"/>
                </a:ext>
              </a:extLst>
            </p:cNvPr>
            <p:cNvSpPr/>
            <p:nvPr/>
          </p:nvSpPr>
          <p:spPr>
            <a:xfrm rot="16200000">
              <a:off x="2308081" y="3948547"/>
              <a:ext cx="243840" cy="502784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39860F-6C37-443B-92F9-3C69E7E8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2728E-A48E-438A-8AC5-ED3E8213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FF663DD-E35E-421B-8FDD-56FAE62A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3103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Inferring the Screen Refresh Time from Statistics</a:t>
            </a:r>
            <a:endParaRPr lang="zh-CN" altLang="en-US" sz="4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64AF1B-1413-4410-9FAB-4F0B2C6F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392" y="1662935"/>
            <a:ext cx="10758714" cy="1775370"/>
          </a:xfrm>
        </p:spPr>
        <p:txBody>
          <a:bodyPr>
            <a:normAutofit/>
          </a:bodyPr>
          <a:lstStyle/>
          <a:p>
            <a:r>
              <a:rPr lang="en-US" altLang="zh-CN" dirty="0"/>
              <a:t>The amplitude(one dimension) of reported movement vectors</a:t>
            </a:r>
            <a:endParaRPr lang="en-US" altLang="zh-CN" b="0" i="0" u="none" strike="noStrike" baseline="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836082-1709-423C-8B9B-6D9F750AAC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t="418" r="6815" b="7407"/>
          <a:stretch/>
        </p:blipFill>
        <p:spPr>
          <a:xfrm>
            <a:off x="1626571" y="2345956"/>
            <a:ext cx="8840439" cy="37132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40A49AB-A6F5-46A3-A198-AE57A5AB2C2B}"/>
              </a:ext>
            </a:extLst>
          </p:cNvPr>
          <p:cNvSpPr txBox="1"/>
          <p:nvPr/>
        </p:nvSpPr>
        <p:spPr>
          <a:xfrm rot="10800000">
            <a:off x="1134128" y="2237118"/>
            <a:ext cx="492443" cy="26853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/>
              <a:t>Amplitude</a:t>
            </a:r>
            <a:endParaRPr lang="zh-CN" altLang="en-US" sz="20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1786AF-FC99-40D9-B25B-F7AB9ED0C6C1}"/>
              </a:ext>
            </a:extLst>
          </p:cNvPr>
          <p:cNvSpPr txBox="1"/>
          <p:nvPr/>
        </p:nvSpPr>
        <p:spPr>
          <a:xfrm>
            <a:off x="5085947" y="6168052"/>
            <a:ext cx="346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Sampling Time (</a:t>
            </a:r>
            <a:r>
              <a:rPr lang="en-US" altLang="zh-CN" sz="2000" b="1" dirty="0" err="1"/>
              <a:t>ms</a:t>
            </a:r>
            <a:r>
              <a:rPr lang="en-US" altLang="zh-CN" sz="2000" b="1" dirty="0"/>
              <a:t>)</a:t>
            </a:r>
            <a:endParaRPr lang="zh-CN" altLang="en-US" sz="20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1EEE6E-9D50-4C39-ABDA-F74FF44D59D4}"/>
              </a:ext>
            </a:extLst>
          </p:cNvPr>
          <p:cNvSpPr/>
          <p:nvPr/>
        </p:nvSpPr>
        <p:spPr>
          <a:xfrm>
            <a:off x="2349961" y="4017919"/>
            <a:ext cx="774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Observing the statistics by folding the samples into one frame cycle</a:t>
            </a:r>
            <a:r>
              <a:rPr lang="en-US" altLang="zh-CN" baseline="-25000" dirty="0">
                <a:solidFill>
                  <a:srgbClr val="FF0000"/>
                </a:solidFill>
              </a:rPr>
              <a:t>  </a:t>
            </a:r>
            <a:r>
              <a:rPr lang="en-US" altLang="zh-CN" dirty="0">
                <a:solidFill>
                  <a:srgbClr val="FF0000"/>
                </a:solidFill>
              </a:rPr>
              <a:t>[0,T</a:t>
            </a:r>
            <a:r>
              <a:rPr lang="en-US" altLang="zh-CN" baseline="-25000" dirty="0">
                <a:solidFill>
                  <a:srgbClr val="FF0000"/>
                </a:solidFill>
              </a:rPr>
              <a:t>frame</a:t>
            </a:r>
            <a:r>
              <a:rPr lang="en-US" altLang="zh-CN" dirty="0">
                <a:solidFill>
                  <a:srgbClr val="FF0000"/>
                </a:solidFill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0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2728E-A48E-438A-8AC5-ED3E8213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FF663DD-E35E-421B-8FDD-56FAE62A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3103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Inferring </a:t>
            </a:r>
            <a:r>
              <a:rPr lang="en-US" altLang="zh-CN" sz="4000"/>
              <a:t>the Screen Refresh Time </a:t>
            </a:r>
            <a:r>
              <a:rPr lang="en-US" altLang="zh-CN" sz="4000" dirty="0"/>
              <a:t>from Statistics</a:t>
            </a:r>
            <a:endParaRPr lang="zh-CN" altLang="en-US" sz="4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1786AF-FC99-40D9-B25B-F7AB9ED0C6C1}"/>
              </a:ext>
            </a:extLst>
          </p:cNvPr>
          <p:cNvSpPr txBox="1"/>
          <p:nvPr/>
        </p:nvSpPr>
        <p:spPr>
          <a:xfrm>
            <a:off x="5346483" y="6320802"/>
            <a:ext cx="346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Sampling Time (</a:t>
            </a:r>
            <a:r>
              <a:rPr lang="en-US" altLang="zh-CN" sz="2000" b="1" dirty="0" err="1"/>
              <a:t>ms</a:t>
            </a:r>
            <a:r>
              <a:rPr lang="en-US" altLang="zh-CN" sz="2000" b="1" dirty="0"/>
              <a:t>)</a:t>
            </a:r>
            <a:endParaRPr lang="zh-CN" altLang="en-US" sz="2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64AF1B-1413-4410-9FAB-4F0B2C6F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186" y="1542581"/>
            <a:ext cx="10758714" cy="1775370"/>
          </a:xfrm>
        </p:spPr>
        <p:txBody>
          <a:bodyPr>
            <a:normAutofit/>
          </a:bodyPr>
          <a:lstStyle/>
          <a:p>
            <a:r>
              <a:rPr lang="en-US" altLang="zh-CN" dirty="0"/>
              <a:t>Folding samples into one frame cycle [0,T</a:t>
            </a:r>
            <a:r>
              <a:rPr lang="en-US" altLang="zh-CN" baseline="-25000" dirty="0"/>
              <a:t>frame</a:t>
            </a:r>
            <a:r>
              <a:rPr lang="en-US" altLang="zh-CN" dirty="0"/>
              <a:t>]</a:t>
            </a:r>
            <a:endParaRPr lang="en-US" altLang="zh-CN" b="0" i="0" u="none" strike="noStrike" baseline="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3E138F7-3961-4D67-A6BF-760874511065}"/>
              </a:ext>
            </a:extLst>
          </p:cNvPr>
          <p:cNvGrpSpPr/>
          <p:nvPr/>
        </p:nvGrpSpPr>
        <p:grpSpPr>
          <a:xfrm>
            <a:off x="1653570" y="2556153"/>
            <a:ext cx="8657078" cy="3899717"/>
            <a:chOff x="1653570" y="2556153"/>
            <a:chExt cx="8657078" cy="3899717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96924E4-3FA7-4C98-A103-E519912FDC07}"/>
                </a:ext>
              </a:extLst>
            </p:cNvPr>
            <p:cNvGrpSpPr/>
            <p:nvPr/>
          </p:nvGrpSpPr>
          <p:grpSpPr>
            <a:xfrm>
              <a:off x="1653570" y="2556153"/>
              <a:ext cx="8452126" cy="3899717"/>
              <a:chOff x="1653570" y="2556153"/>
              <a:chExt cx="8452126" cy="3899717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D5836082-1709-423C-8B9B-6D9F750AAC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87" t="418" r="16184" b="7407"/>
              <a:stretch/>
            </p:blipFill>
            <p:spPr>
              <a:xfrm>
                <a:off x="2272957" y="2556153"/>
                <a:ext cx="7832739" cy="3713258"/>
              </a:xfrm>
              <a:prstGeom prst="rect">
                <a:avLst/>
              </a:prstGeom>
            </p:spPr>
          </p:pic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0A49AB-A6F5-46A3-A198-AE57A5AB2C2B}"/>
                  </a:ext>
                </a:extLst>
              </p:cNvPr>
              <p:cNvSpPr txBox="1"/>
              <p:nvPr/>
            </p:nvSpPr>
            <p:spPr>
              <a:xfrm rot="10800000">
                <a:off x="1653570" y="2765865"/>
                <a:ext cx="492443" cy="268539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000" b="1" dirty="0"/>
                  <a:t>Amplitude (X-axis)</a:t>
                </a:r>
                <a:endParaRPr lang="zh-CN" altLang="en-US" sz="2000" b="1" dirty="0"/>
              </a:p>
            </p:txBody>
          </p:sp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48F8A8CC-7053-4AB8-B1D1-7721EBB61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7978" y="6087551"/>
                <a:ext cx="558829" cy="368319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85CD01A-A70E-4E0B-B254-F7ACFB3EA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0974" y="6075376"/>
                <a:ext cx="558829" cy="3683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32DFD23B-AF75-4F08-BF72-974F7962D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1539" y="6038983"/>
                <a:ext cx="558829" cy="368319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2C8CB5A1-A378-4931-9EDA-EAC46937D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284" y="6042911"/>
                <a:ext cx="558829" cy="368319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522FEC6-37B1-47E4-A895-48D7EFE8D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1533" y="6071786"/>
                <a:ext cx="558829" cy="36831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885EAD67-55E3-4F70-8478-5F7969FC9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7467" y="6042911"/>
                <a:ext cx="558829" cy="368319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E3028128-FD76-449B-A6CA-C6F8129D2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00746" y="6044238"/>
                <a:ext cx="558829" cy="368319"/>
              </a:xfrm>
              <a:prstGeom prst="rect">
                <a:avLst/>
              </a:prstGeom>
            </p:spPr>
          </p:pic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9C29F8E-B680-40D8-9FAB-9BECEF4FB1A3}"/>
                  </a:ext>
                </a:extLst>
              </p:cNvPr>
              <p:cNvSpPr txBox="1"/>
              <p:nvPr/>
            </p:nvSpPr>
            <p:spPr>
              <a:xfrm>
                <a:off x="3350705" y="6004935"/>
                <a:ext cx="212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830FB6E-909F-46EF-8C0B-70D3686BEAF3}"/>
                  </a:ext>
                </a:extLst>
              </p:cNvPr>
              <p:cNvSpPr txBox="1"/>
              <p:nvPr/>
            </p:nvSpPr>
            <p:spPr>
              <a:xfrm>
                <a:off x="4305567" y="6004935"/>
                <a:ext cx="435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D421DF0-C4AF-49D8-AE61-7C79962E7F9E}"/>
                  </a:ext>
                </a:extLst>
              </p:cNvPr>
              <p:cNvSpPr txBox="1"/>
              <p:nvPr/>
            </p:nvSpPr>
            <p:spPr>
              <a:xfrm>
                <a:off x="5289626" y="6004935"/>
                <a:ext cx="5402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E894839-EEC9-4247-B5B9-2FA233FEBF29}"/>
                  </a:ext>
                </a:extLst>
              </p:cNvPr>
              <p:cNvSpPr txBox="1"/>
              <p:nvPr/>
            </p:nvSpPr>
            <p:spPr>
              <a:xfrm>
                <a:off x="6307326" y="6004935"/>
                <a:ext cx="4620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D2A83BB-759F-4A7E-813A-F65138942A9D}"/>
                  </a:ext>
                </a:extLst>
              </p:cNvPr>
              <p:cNvSpPr txBox="1"/>
              <p:nvPr/>
            </p:nvSpPr>
            <p:spPr>
              <a:xfrm>
                <a:off x="7312247" y="6004935"/>
                <a:ext cx="393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54654E4-9F35-4395-90F7-CEDADF0276ED}"/>
                  </a:ext>
                </a:extLst>
              </p:cNvPr>
              <p:cNvSpPr txBox="1"/>
              <p:nvPr/>
            </p:nvSpPr>
            <p:spPr>
              <a:xfrm>
                <a:off x="8310516" y="6004935"/>
                <a:ext cx="509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6081977-FB61-4896-BB44-6DF40A385E52}"/>
                  </a:ext>
                </a:extLst>
              </p:cNvPr>
              <p:cNvSpPr txBox="1"/>
              <p:nvPr/>
            </p:nvSpPr>
            <p:spPr>
              <a:xfrm>
                <a:off x="9305971" y="6004935"/>
                <a:ext cx="409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89E2217-04D0-41C1-89D0-E4D782D7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85393" y="2882723"/>
              <a:ext cx="7625255" cy="297906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AF82888-2996-4468-A1FD-A8E2A1DCA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588" y="4101059"/>
              <a:ext cx="665312" cy="220812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5D87774-6696-4B30-B8E8-E20047DFB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5406" y="4517588"/>
              <a:ext cx="665312" cy="220812"/>
            </a:xfrm>
            <a:prstGeom prst="rect">
              <a:avLst/>
            </a:prstGeom>
          </p:spPr>
        </p:pic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CF95A47F-1B1D-4E67-9C3E-4D65E92BA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625" y="5502809"/>
            <a:ext cx="196860" cy="222261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3E30081-28BE-49A2-BFE9-144F1A3B9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934" y="5078352"/>
            <a:ext cx="196860" cy="222261"/>
          </a:xfrm>
          <a:prstGeom prst="rect">
            <a:avLst/>
          </a:prstGeom>
        </p:spPr>
      </p:pic>
      <p:sp>
        <p:nvSpPr>
          <p:cNvPr id="52" name="Left Brace 132">
            <a:extLst>
              <a:ext uri="{FF2B5EF4-FFF2-40B4-BE49-F238E27FC236}">
                <a16:creationId xmlns:a16="http://schemas.microsoft.com/office/drawing/2014/main" id="{7D9FBB38-8377-4AC3-A2E1-E54419092A94}"/>
              </a:ext>
            </a:extLst>
          </p:cNvPr>
          <p:cNvSpPr/>
          <p:nvPr/>
        </p:nvSpPr>
        <p:spPr>
          <a:xfrm rot="16200000" flipV="1">
            <a:off x="2878362" y="5615541"/>
            <a:ext cx="236221" cy="1005812"/>
          </a:xfrm>
          <a:prstGeom prst="leftBrace">
            <a:avLst>
              <a:gd name="adj1" fmla="val 55869"/>
              <a:gd name="adj2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3" name="Text Box 59">
            <a:extLst>
              <a:ext uri="{FF2B5EF4-FFF2-40B4-BE49-F238E27FC236}">
                <a16:creationId xmlns:a16="http://schemas.microsoft.com/office/drawing/2014/main" id="{646AB062-8355-4C50-A7A1-3ACCF836D4CB}"/>
              </a:ext>
            </a:extLst>
          </p:cNvPr>
          <p:cNvSpPr txBox="1"/>
          <p:nvPr/>
        </p:nvSpPr>
        <p:spPr>
          <a:xfrm>
            <a:off x="2584410" y="6075376"/>
            <a:ext cx="93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FF0000"/>
                </a:solidFill>
              </a:rPr>
              <a:t>T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mouse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36D6ABF-E04F-4560-99D9-23DBB2D80B11}"/>
              </a:ext>
            </a:extLst>
          </p:cNvPr>
          <p:cNvSpPr txBox="1"/>
          <p:nvPr/>
        </p:nvSpPr>
        <p:spPr>
          <a:xfrm>
            <a:off x="2015430" y="6316085"/>
            <a:ext cx="38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Sampling Time mod </a:t>
            </a:r>
            <a:r>
              <a:rPr lang="en-US" altLang="zh-CN" sz="2000" b="1" dirty="0" err="1"/>
              <a:t>T</a:t>
            </a:r>
            <a:r>
              <a:rPr lang="en-US" altLang="zh-CN" sz="2000" b="1" baseline="-25000" dirty="0" err="1"/>
              <a:t>frame</a:t>
            </a:r>
            <a:r>
              <a:rPr lang="en-US" altLang="zh-CN" sz="2000" b="1" dirty="0"/>
              <a:t> (</a:t>
            </a:r>
            <a:r>
              <a:rPr lang="en-US" altLang="zh-CN" sz="2000" b="1" dirty="0" err="1"/>
              <a:t>ms</a:t>
            </a:r>
            <a:r>
              <a:rPr lang="en-US" altLang="zh-CN" sz="2000" b="1" dirty="0"/>
              <a:t>)</a:t>
            </a:r>
            <a:endParaRPr lang="zh-CN" altLang="en-US" sz="2000" b="1" dirty="0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FD06E6B-996D-4E4A-81B1-667C6A693EEE}"/>
              </a:ext>
            </a:extLst>
          </p:cNvPr>
          <p:cNvGrpSpPr/>
          <p:nvPr/>
        </p:nvGrpSpPr>
        <p:grpSpPr>
          <a:xfrm>
            <a:off x="2457164" y="2291585"/>
            <a:ext cx="6343977" cy="3977826"/>
            <a:chOff x="2457164" y="2291585"/>
            <a:chExt cx="6343977" cy="3977826"/>
          </a:xfrm>
        </p:grpSpPr>
        <p:cxnSp>
          <p:nvCxnSpPr>
            <p:cNvPr id="41" name="Straight Arrow Connector 58">
              <a:extLst>
                <a:ext uri="{FF2B5EF4-FFF2-40B4-BE49-F238E27FC236}">
                  <a16:creationId xmlns:a16="http://schemas.microsoft.com/office/drawing/2014/main" id="{CE9ED5C5-58E0-4D5A-A1DE-41D9F8EA437D}"/>
                </a:ext>
              </a:extLst>
            </p:cNvPr>
            <p:cNvCxnSpPr>
              <a:cxnSpLocks/>
            </p:cNvCxnSpPr>
            <p:nvPr/>
          </p:nvCxnSpPr>
          <p:spPr>
            <a:xfrm>
              <a:off x="4566970" y="2672725"/>
              <a:ext cx="212701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210BF3FA-0CB9-4D6C-A07F-EE5191736678}"/>
                </a:ext>
              </a:extLst>
            </p:cNvPr>
            <p:cNvGrpSpPr/>
            <p:nvPr/>
          </p:nvGrpSpPr>
          <p:grpSpPr>
            <a:xfrm>
              <a:off x="2457164" y="2291585"/>
              <a:ext cx="6343977" cy="3977826"/>
              <a:chOff x="2457164" y="2291585"/>
              <a:chExt cx="6343977" cy="3977826"/>
            </a:xfrm>
          </p:grpSpPr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BC15224D-3E93-4C49-940D-649332A6F139}"/>
                  </a:ext>
                </a:extLst>
              </p:cNvPr>
              <p:cNvCxnSpPr/>
              <p:nvPr/>
            </p:nvCxnSpPr>
            <p:spPr>
              <a:xfrm>
                <a:off x="8775036" y="2475186"/>
                <a:ext cx="0" cy="379422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 Box 59">
                <a:extLst>
                  <a:ext uri="{FF2B5EF4-FFF2-40B4-BE49-F238E27FC236}">
                    <a16:creationId xmlns:a16="http://schemas.microsoft.com/office/drawing/2014/main" id="{8EF05E22-F44B-499A-985C-703E503C569C}"/>
                  </a:ext>
                </a:extLst>
              </p:cNvPr>
              <p:cNvSpPr txBox="1"/>
              <p:nvPr/>
            </p:nvSpPr>
            <p:spPr>
              <a:xfrm>
                <a:off x="5296769" y="2291585"/>
                <a:ext cx="935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>
                    <a:solidFill>
                      <a:srgbClr val="FF0000"/>
                    </a:solidFill>
                  </a:rPr>
                  <a:t>T</a:t>
                </a:r>
                <a:r>
                  <a:rPr kumimoji="0" lang="en-US" altLang="zh-CN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frame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4" name="Straight Arrow Connector 58">
                <a:extLst>
                  <a:ext uri="{FF2B5EF4-FFF2-40B4-BE49-F238E27FC236}">
                    <a16:creationId xmlns:a16="http://schemas.microsoft.com/office/drawing/2014/main" id="{55A6E45B-F80E-4DA6-97A0-A8172D04A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4123" y="2672725"/>
                <a:ext cx="212701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45" name="Text Box 59">
                <a:extLst>
                  <a:ext uri="{FF2B5EF4-FFF2-40B4-BE49-F238E27FC236}">
                    <a16:creationId xmlns:a16="http://schemas.microsoft.com/office/drawing/2014/main" id="{E8F976E0-934C-4395-B643-B0C148531B08}"/>
                  </a:ext>
                </a:extLst>
              </p:cNvPr>
              <p:cNvSpPr txBox="1"/>
              <p:nvPr/>
            </p:nvSpPr>
            <p:spPr>
              <a:xfrm>
                <a:off x="7403922" y="2291585"/>
                <a:ext cx="935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>
                    <a:solidFill>
                      <a:srgbClr val="FF0000"/>
                    </a:solidFill>
                  </a:rPr>
                  <a:t>T</a:t>
                </a:r>
                <a:r>
                  <a:rPr kumimoji="0" lang="en-US" altLang="zh-CN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frame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CE253ED8-F9BA-475F-8575-9B71151DFEE6}"/>
                  </a:ext>
                </a:extLst>
              </p:cNvPr>
              <p:cNvCxnSpPr/>
              <p:nvPr/>
            </p:nvCxnSpPr>
            <p:spPr>
              <a:xfrm>
                <a:off x="4560388" y="2475186"/>
                <a:ext cx="0" cy="379422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B07F692E-71A0-4DD7-A7D5-81B169E8DA16}"/>
                  </a:ext>
                </a:extLst>
              </p:cNvPr>
              <p:cNvCxnSpPr/>
              <p:nvPr/>
            </p:nvCxnSpPr>
            <p:spPr>
              <a:xfrm>
                <a:off x="6693988" y="2475186"/>
                <a:ext cx="0" cy="379422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9B1734C9-23DC-4CBD-95DB-B47092AD6382}"/>
                  </a:ext>
                </a:extLst>
              </p:cNvPr>
              <p:cNvCxnSpPr/>
              <p:nvPr/>
            </p:nvCxnSpPr>
            <p:spPr>
              <a:xfrm>
                <a:off x="2492466" y="2475186"/>
                <a:ext cx="0" cy="379422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8">
                <a:extLst>
                  <a:ext uri="{FF2B5EF4-FFF2-40B4-BE49-F238E27FC236}">
                    <a16:creationId xmlns:a16="http://schemas.microsoft.com/office/drawing/2014/main" id="{B2E8B379-C2EA-4321-B464-A18AE2EA6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7164" y="2672725"/>
                <a:ext cx="212701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59" name="Text Box 59">
                <a:extLst>
                  <a:ext uri="{FF2B5EF4-FFF2-40B4-BE49-F238E27FC236}">
                    <a16:creationId xmlns:a16="http://schemas.microsoft.com/office/drawing/2014/main" id="{58A96A2B-5D0E-4C03-82BE-2DC637500E08}"/>
                  </a:ext>
                </a:extLst>
              </p:cNvPr>
              <p:cNvSpPr txBox="1"/>
              <p:nvPr/>
            </p:nvSpPr>
            <p:spPr>
              <a:xfrm>
                <a:off x="3176453" y="2291585"/>
                <a:ext cx="935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>
                    <a:solidFill>
                      <a:srgbClr val="FF0000"/>
                    </a:solidFill>
                  </a:rPr>
                  <a:t>T</a:t>
                </a:r>
                <a:r>
                  <a:rPr kumimoji="0" lang="en-US" altLang="zh-CN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frame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1494D9-3BD4-40C1-A18F-B75BBFB07F41}"/>
              </a:ext>
            </a:extLst>
          </p:cNvPr>
          <p:cNvGrpSpPr/>
          <p:nvPr/>
        </p:nvGrpSpPr>
        <p:grpSpPr>
          <a:xfrm>
            <a:off x="3296890" y="2839422"/>
            <a:ext cx="3142277" cy="2126010"/>
            <a:chOff x="3296890" y="2839422"/>
            <a:chExt cx="3142277" cy="212601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CF6E911-EC12-48EB-9818-BA901520E1BB}"/>
                </a:ext>
              </a:extLst>
            </p:cNvPr>
            <p:cNvGrpSpPr/>
            <p:nvPr/>
          </p:nvGrpSpPr>
          <p:grpSpPr>
            <a:xfrm>
              <a:off x="3296890" y="3001179"/>
              <a:ext cx="3142277" cy="1964253"/>
              <a:chOff x="3296890" y="3001179"/>
              <a:chExt cx="3142277" cy="1964253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2F44600A-6728-4B93-A6EB-FB9CF38DA644}"/>
                  </a:ext>
                </a:extLst>
              </p:cNvPr>
              <p:cNvGrpSpPr/>
              <p:nvPr/>
            </p:nvGrpSpPr>
            <p:grpSpPr>
              <a:xfrm>
                <a:off x="3296890" y="3001179"/>
                <a:ext cx="2133600" cy="397739"/>
                <a:chOff x="9169175" y="1657033"/>
                <a:chExt cx="2133600" cy="397739"/>
              </a:xfrm>
            </p:grpSpPr>
            <p:cxnSp>
              <p:nvCxnSpPr>
                <p:cNvPr id="49" name="Straight Arrow Connector 58">
                  <a:extLst>
                    <a:ext uri="{FF2B5EF4-FFF2-40B4-BE49-F238E27FC236}">
                      <a16:creationId xmlns:a16="http://schemas.microsoft.com/office/drawing/2014/main" id="{E7D5EC43-D0FF-454C-B40B-6033C701A4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5757" y="1844062"/>
                  <a:ext cx="2127018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E861CE61-C438-4F3D-BB70-E1160509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9175" y="1657033"/>
                  <a:ext cx="0" cy="397739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3302C245-53EA-4D3E-82A7-B1E52D973C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02775" y="1657033"/>
                  <a:ext cx="0" cy="397739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92EE9D0C-F896-4028-B4CD-4D9F92D91AAE}"/>
                  </a:ext>
                </a:extLst>
              </p:cNvPr>
              <p:cNvGrpSpPr/>
              <p:nvPr/>
            </p:nvGrpSpPr>
            <p:grpSpPr>
              <a:xfrm>
                <a:off x="4305567" y="4567693"/>
                <a:ext cx="2133600" cy="397739"/>
                <a:chOff x="9169175" y="1657033"/>
                <a:chExt cx="2133600" cy="397739"/>
              </a:xfrm>
            </p:grpSpPr>
            <p:cxnSp>
              <p:nvCxnSpPr>
                <p:cNvPr id="63" name="Straight Arrow Connector 58">
                  <a:extLst>
                    <a:ext uri="{FF2B5EF4-FFF2-40B4-BE49-F238E27FC236}">
                      <a16:creationId xmlns:a16="http://schemas.microsoft.com/office/drawing/2014/main" id="{B56A547D-B040-4B17-8B8B-1E25ACA04D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5757" y="1844062"/>
                  <a:ext cx="2127018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7C7C9E3B-FC26-4D80-8592-089BED0906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9175" y="1657033"/>
                  <a:ext cx="0" cy="397739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37131497-9126-4863-A5B5-E5DFF016BC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02775" y="1657033"/>
                  <a:ext cx="0" cy="397739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Text Box 59">
              <a:extLst>
                <a:ext uri="{FF2B5EF4-FFF2-40B4-BE49-F238E27FC236}">
                  <a16:creationId xmlns:a16="http://schemas.microsoft.com/office/drawing/2014/main" id="{83BC46F8-9F3A-4CC6-98E8-B61255944F46}"/>
                </a:ext>
              </a:extLst>
            </p:cNvPr>
            <p:cNvSpPr txBox="1"/>
            <p:nvPr/>
          </p:nvSpPr>
          <p:spPr>
            <a:xfrm>
              <a:off x="4026504" y="2839422"/>
              <a:ext cx="935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dirty="0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kumimoji="0" lang="en-US" altLang="zh-CN" sz="1600" b="0" i="0" u="none" strike="noStrike" kern="0" cap="none" spc="0" normalizeH="0" baseline="-2500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frame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59">
              <a:extLst>
                <a:ext uri="{FF2B5EF4-FFF2-40B4-BE49-F238E27FC236}">
                  <a16:creationId xmlns:a16="http://schemas.microsoft.com/office/drawing/2014/main" id="{9BB33991-88CE-4C4C-83E0-F339578A0684}"/>
                </a:ext>
              </a:extLst>
            </p:cNvPr>
            <p:cNvSpPr txBox="1"/>
            <p:nvPr/>
          </p:nvSpPr>
          <p:spPr>
            <a:xfrm>
              <a:off x="5096671" y="4411404"/>
              <a:ext cx="935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dirty="0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kumimoji="0" lang="en-US" altLang="zh-CN" sz="1600" b="0" i="0" u="none" strike="noStrike" kern="0" cap="none" spc="0" normalizeH="0" baseline="-2500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frame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180F97F6-0B93-4C1B-9CA4-5FE8A65A0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8065" y1="62857" x2="58065" y2="62857"/>
                        <a14:foregroundMark x1="58065" y1="62857" x2="67742" y2="5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153" y="3067213"/>
            <a:ext cx="196860" cy="22226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B74A2CA0-9A07-4022-9D3A-C2035ACD5B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8065" y1="62857" x2="58065" y2="62857"/>
                        <a14:foregroundMark x1="58065" y1="62857" x2="67742" y2="5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450" y="4643591"/>
            <a:ext cx="196860" cy="222261"/>
          </a:xfrm>
          <a:prstGeom prst="rect">
            <a:avLst/>
          </a:prstGeom>
        </p:spPr>
      </p:pic>
      <p:grpSp>
        <p:nvGrpSpPr>
          <p:cNvPr id="70" name="组合 69">
            <a:extLst>
              <a:ext uri="{FF2B5EF4-FFF2-40B4-BE49-F238E27FC236}">
                <a16:creationId xmlns:a16="http://schemas.microsoft.com/office/drawing/2014/main" id="{5953D57E-9C09-422C-A906-7C15CC5EA3CD}"/>
              </a:ext>
            </a:extLst>
          </p:cNvPr>
          <p:cNvGrpSpPr/>
          <p:nvPr/>
        </p:nvGrpSpPr>
        <p:grpSpPr>
          <a:xfrm>
            <a:off x="3182284" y="3270200"/>
            <a:ext cx="5219975" cy="958963"/>
            <a:chOff x="3296890" y="2843008"/>
            <a:chExt cx="5219975" cy="958963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024FC06C-7134-4C5A-BBDC-52707C0DEB66}"/>
                </a:ext>
              </a:extLst>
            </p:cNvPr>
            <p:cNvGrpSpPr/>
            <p:nvPr/>
          </p:nvGrpSpPr>
          <p:grpSpPr>
            <a:xfrm>
              <a:off x="3296890" y="2989338"/>
              <a:ext cx="5219975" cy="812633"/>
              <a:chOff x="3296890" y="2989338"/>
              <a:chExt cx="5219975" cy="812633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9F1101A1-19EE-4B4C-BF4C-0AEC93FAF9C0}"/>
                  </a:ext>
                </a:extLst>
              </p:cNvPr>
              <p:cNvGrpSpPr/>
              <p:nvPr/>
            </p:nvGrpSpPr>
            <p:grpSpPr>
              <a:xfrm>
                <a:off x="3296890" y="2989338"/>
                <a:ext cx="4205752" cy="409580"/>
                <a:chOff x="9169175" y="1645192"/>
                <a:chExt cx="4205752" cy="409580"/>
              </a:xfrm>
            </p:grpSpPr>
            <p:cxnSp>
              <p:nvCxnSpPr>
                <p:cNvPr id="79" name="Straight Arrow Connector 58">
                  <a:extLst>
                    <a:ext uri="{FF2B5EF4-FFF2-40B4-BE49-F238E27FC236}">
                      <a16:creationId xmlns:a16="http://schemas.microsoft.com/office/drawing/2014/main" id="{82997F50-19FD-4AD7-A406-DBCC94091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5757" y="1844062"/>
                  <a:ext cx="419917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ECDD67C6-AE16-4BED-9ABC-25FFA5589F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69175" y="1657033"/>
                  <a:ext cx="0" cy="397739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1FD16DEB-5F04-44DB-9695-CAE44AE1E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74927" y="1645192"/>
                  <a:ext cx="0" cy="397739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E5D6FC69-DE04-4826-8A11-06D3F19BA4E9}"/>
                  </a:ext>
                </a:extLst>
              </p:cNvPr>
              <p:cNvGrpSpPr/>
              <p:nvPr/>
            </p:nvGrpSpPr>
            <p:grpSpPr>
              <a:xfrm>
                <a:off x="4316224" y="3397541"/>
                <a:ext cx="4200641" cy="404430"/>
                <a:chOff x="9179832" y="486881"/>
                <a:chExt cx="4200641" cy="404430"/>
              </a:xfrm>
            </p:grpSpPr>
            <p:cxnSp>
              <p:nvCxnSpPr>
                <p:cNvPr id="76" name="Straight Arrow Connector 58">
                  <a:extLst>
                    <a:ext uri="{FF2B5EF4-FFF2-40B4-BE49-F238E27FC236}">
                      <a16:creationId xmlns:a16="http://schemas.microsoft.com/office/drawing/2014/main" id="{ACD02E43-33B8-48CF-8EFA-C4A49A609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86414" y="673910"/>
                  <a:ext cx="419405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AE3961B7-1101-494D-B9DF-05FA997636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9832" y="486881"/>
                  <a:ext cx="0" cy="397739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17CABF7F-E784-4B4F-8CCF-B1C284865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80473" y="493572"/>
                  <a:ext cx="0" cy="397739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2" name="Text Box 59">
              <a:extLst>
                <a:ext uri="{FF2B5EF4-FFF2-40B4-BE49-F238E27FC236}">
                  <a16:creationId xmlns:a16="http://schemas.microsoft.com/office/drawing/2014/main" id="{0A6C905F-A37A-4848-92D3-300730FF8FA2}"/>
                </a:ext>
              </a:extLst>
            </p:cNvPr>
            <p:cNvSpPr txBox="1"/>
            <p:nvPr/>
          </p:nvSpPr>
          <p:spPr>
            <a:xfrm>
              <a:off x="5024799" y="2843008"/>
              <a:ext cx="935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dirty="0">
                  <a:solidFill>
                    <a:schemeClr val="accent1">
                      <a:lumMod val="75000"/>
                    </a:schemeClr>
                  </a:solidFill>
                </a:rPr>
                <a:t>2*T</a:t>
              </a:r>
              <a:r>
                <a:rPr kumimoji="0" lang="en-US" altLang="zh-CN" sz="1600" b="0" i="0" u="none" strike="noStrike" kern="0" cap="none" spc="0" normalizeH="0" baseline="-2500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frame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 Box 59">
              <a:extLst>
                <a:ext uri="{FF2B5EF4-FFF2-40B4-BE49-F238E27FC236}">
                  <a16:creationId xmlns:a16="http://schemas.microsoft.com/office/drawing/2014/main" id="{7C7899B8-25AB-4C2A-BEF3-116F1B439225}"/>
                </a:ext>
              </a:extLst>
            </p:cNvPr>
            <p:cNvSpPr txBox="1"/>
            <p:nvPr/>
          </p:nvSpPr>
          <p:spPr>
            <a:xfrm>
              <a:off x="6175729" y="3231257"/>
              <a:ext cx="935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dirty="0">
                  <a:solidFill>
                    <a:schemeClr val="accent1">
                      <a:lumMod val="75000"/>
                    </a:schemeClr>
                  </a:solidFill>
                </a:rPr>
                <a:t>2*T</a:t>
              </a:r>
              <a:r>
                <a:rPr kumimoji="0" lang="en-US" altLang="zh-CN" sz="1600" b="0" i="0" u="none" strike="noStrike" kern="0" cap="none" spc="0" normalizeH="0" baseline="-2500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frame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2" name="图片 81">
            <a:extLst>
              <a:ext uri="{FF2B5EF4-FFF2-40B4-BE49-F238E27FC236}">
                <a16:creationId xmlns:a16="http://schemas.microsoft.com/office/drawing/2014/main" id="{B79F8EC6-5ED5-469A-8087-FBEBC4033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8065" y1="62857" x2="58065" y2="62857"/>
                        <a14:foregroundMark x1="58065" y1="62857" x2="67742" y2="5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2377" y="3492051"/>
            <a:ext cx="196860" cy="222261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1C2CDE1E-D279-47A3-A3B7-2B77088CEC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8065" y1="62857" x2="58065" y2="62857"/>
                        <a14:foregroundMark x1="58065" y1="62857" x2="67742" y2="5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103" y="3880526"/>
            <a:ext cx="196860" cy="222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2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17188 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17187 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34323 0.002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34401 0.004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2728E-A48E-438A-8AC5-ED3E8213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FF663DD-E35E-421B-8FDD-56FAE62A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3103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Inferring the Screen Refresh Time from Statistics</a:t>
            </a:r>
            <a:endParaRPr lang="zh-CN" altLang="en-US" sz="4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64AF1B-1413-4410-9FAB-4F0B2C6F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40" y="1244060"/>
            <a:ext cx="10758714" cy="1775370"/>
          </a:xfrm>
        </p:spPr>
        <p:txBody>
          <a:bodyPr>
            <a:normAutofit/>
          </a:bodyPr>
          <a:lstStyle/>
          <a:p>
            <a:r>
              <a:rPr lang="en-US" altLang="zh-CN" dirty="0"/>
              <a:t>Observation:</a:t>
            </a:r>
            <a:r>
              <a:rPr lang="en-US" altLang="zh-CN" sz="5100" dirty="0"/>
              <a:t> </a:t>
            </a:r>
          </a:p>
          <a:p>
            <a:pPr lvl="1"/>
            <a:r>
              <a:rPr lang="en-US" altLang="zh-CN" dirty="0"/>
              <a:t>High-amplitude samples are concentrated in one mouse cycle [0,T</a:t>
            </a:r>
            <a:r>
              <a:rPr lang="en-US" altLang="zh-CN" baseline="-25000" dirty="0"/>
              <a:t>mouse</a:t>
            </a:r>
            <a:r>
              <a:rPr lang="en-US" altLang="zh-CN" dirty="0"/>
              <a:t>], i.e., the blue window.</a:t>
            </a:r>
            <a:endParaRPr lang="en-US" altLang="zh-CN" b="0" i="0" u="none" strike="noStrike" baseline="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9B75226-920A-4383-8E54-19A1BB47106C}"/>
              </a:ext>
            </a:extLst>
          </p:cNvPr>
          <p:cNvGrpSpPr/>
          <p:nvPr/>
        </p:nvGrpSpPr>
        <p:grpSpPr>
          <a:xfrm>
            <a:off x="1212822" y="3186710"/>
            <a:ext cx="5046775" cy="3455391"/>
            <a:chOff x="1212822" y="3186710"/>
            <a:chExt cx="5046775" cy="345539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40A49AB-A6F5-46A3-A198-AE57A5AB2C2B}"/>
                </a:ext>
              </a:extLst>
            </p:cNvPr>
            <p:cNvSpPr txBox="1"/>
            <p:nvPr/>
          </p:nvSpPr>
          <p:spPr>
            <a:xfrm rot="10800000">
              <a:off x="1212822" y="3198346"/>
              <a:ext cx="415441" cy="22654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/>
                <a:t>Amplitude (X-axis)</a:t>
              </a:r>
              <a:endParaRPr lang="zh-CN" altLang="en-US" sz="2000" b="1" dirty="0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9CA7DB0-7328-48F4-B7A3-4FC908454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9" t="4824" r="8389" b="7896"/>
            <a:stretch/>
          </p:blipFill>
          <p:spPr>
            <a:xfrm>
              <a:off x="1726210" y="3186710"/>
              <a:ext cx="4533387" cy="2976741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36D6ABF-E04F-4560-99D9-23DBB2D80B11}"/>
                </a:ext>
              </a:extLst>
            </p:cNvPr>
            <p:cNvSpPr txBox="1"/>
            <p:nvPr/>
          </p:nvSpPr>
          <p:spPr>
            <a:xfrm>
              <a:off x="2228711" y="6241991"/>
              <a:ext cx="3836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Sampling Time mod </a:t>
              </a:r>
              <a:r>
                <a:rPr lang="en-US" altLang="zh-CN" sz="2000" b="1" dirty="0" err="1"/>
                <a:t>T</a:t>
              </a:r>
              <a:r>
                <a:rPr lang="en-US" altLang="zh-CN" sz="2000" b="1" baseline="-25000" dirty="0" err="1"/>
                <a:t>frame</a:t>
              </a:r>
              <a:r>
                <a:rPr lang="en-US" altLang="zh-CN" sz="2000" b="1" dirty="0"/>
                <a:t> (</a:t>
              </a:r>
              <a:r>
                <a:rPr lang="en-US" altLang="zh-CN" sz="2000" b="1" dirty="0" err="1"/>
                <a:t>ms</a:t>
              </a:r>
              <a:r>
                <a:rPr lang="en-US" altLang="zh-CN" sz="2000" b="1" dirty="0"/>
                <a:t>)</a:t>
              </a:r>
              <a:endParaRPr lang="zh-CN" altLang="en-US" sz="2000" b="1" dirty="0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AF137BAA-513F-4947-8CE1-85984061DF20}"/>
              </a:ext>
            </a:extLst>
          </p:cNvPr>
          <p:cNvSpPr/>
          <p:nvPr/>
        </p:nvSpPr>
        <p:spPr>
          <a:xfrm>
            <a:off x="2938399" y="3303713"/>
            <a:ext cx="2420959" cy="259319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31AC9DE-354E-4A54-9CD1-D6EAFE03C2BC}"/>
              </a:ext>
            </a:extLst>
          </p:cNvPr>
          <p:cNvGrpSpPr/>
          <p:nvPr/>
        </p:nvGrpSpPr>
        <p:grpSpPr>
          <a:xfrm>
            <a:off x="2938399" y="2826906"/>
            <a:ext cx="2407326" cy="502933"/>
            <a:chOff x="3052598" y="2131147"/>
            <a:chExt cx="2853525" cy="596152"/>
          </a:xfrm>
        </p:grpSpPr>
        <p:cxnSp>
          <p:nvCxnSpPr>
            <p:cNvPr id="27" name="Straight Arrow Connector 58">
              <a:extLst>
                <a:ext uri="{FF2B5EF4-FFF2-40B4-BE49-F238E27FC236}">
                  <a16:creationId xmlns:a16="http://schemas.microsoft.com/office/drawing/2014/main" id="{498FF7D1-1CC2-4686-BF9F-193E64DA5628}"/>
                </a:ext>
              </a:extLst>
            </p:cNvPr>
            <p:cNvCxnSpPr>
              <a:cxnSpLocks/>
            </p:cNvCxnSpPr>
            <p:nvPr/>
          </p:nvCxnSpPr>
          <p:spPr>
            <a:xfrm>
              <a:off x="3052598" y="2573087"/>
              <a:ext cx="285352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30" name="Text Box 59">
              <a:extLst>
                <a:ext uri="{FF2B5EF4-FFF2-40B4-BE49-F238E27FC236}">
                  <a16:creationId xmlns:a16="http://schemas.microsoft.com/office/drawing/2014/main" id="{377686D0-4E06-472E-A8BD-FA9367D86AFE}"/>
                </a:ext>
              </a:extLst>
            </p:cNvPr>
            <p:cNvSpPr txBox="1"/>
            <p:nvPr/>
          </p:nvSpPr>
          <p:spPr>
            <a:xfrm>
              <a:off x="4134996" y="2131147"/>
              <a:ext cx="935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srgbClr val="FF0000"/>
                  </a:solidFill>
                </a:rPr>
                <a:t>T</a:t>
              </a:r>
              <a:r>
                <a:rPr kumimoji="0" lang="en-US" altLang="zh-CN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mouse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Straight Connector 29">
              <a:extLst>
                <a:ext uri="{FF2B5EF4-FFF2-40B4-BE49-F238E27FC236}">
                  <a16:creationId xmlns:a16="http://schemas.microsoft.com/office/drawing/2014/main" id="{91F523F3-823C-4189-931D-2D85116938F6}"/>
                </a:ext>
              </a:extLst>
            </p:cNvPr>
            <p:cNvCxnSpPr>
              <a:cxnSpLocks/>
            </p:cNvCxnSpPr>
            <p:nvPr/>
          </p:nvCxnSpPr>
          <p:spPr>
            <a:xfrm>
              <a:off x="3052598" y="2372873"/>
              <a:ext cx="0" cy="33800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</a:ln>
            <a:effectLst/>
          </p:spPr>
        </p:cxnSp>
        <p:cxnSp>
          <p:nvCxnSpPr>
            <p:cNvPr id="32" name="Straight Connector 30">
              <a:extLst>
                <a:ext uri="{FF2B5EF4-FFF2-40B4-BE49-F238E27FC236}">
                  <a16:creationId xmlns:a16="http://schemas.microsoft.com/office/drawing/2014/main" id="{B7762376-93D6-4D9B-833E-00F4DB06814A}"/>
                </a:ext>
              </a:extLst>
            </p:cNvPr>
            <p:cNvCxnSpPr>
              <a:cxnSpLocks/>
            </p:cNvCxnSpPr>
            <p:nvPr/>
          </p:nvCxnSpPr>
          <p:spPr>
            <a:xfrm>
              <a:off x="5906123" y="2384037"/>
              <a:ext cx="0" cy="343262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</a:ln>
            <a:effectLst/>
          </p:spPr>
        </p:cxn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05FB6FD6-3BCA-4374-A277-8A6D9A27D8F7}"/>
              </a:ext>
            </a:extLst>
          </p:cNvPr>
          <p:cNvSpPr txBox="1"/>
          <p:nvPr/>
        </p:nvSpPr>
        <p:spPr>
          <a:xfrm>
            <a:off x="7194560" y="3429000"/>
            <a:ext cx="3271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blue window </a:t>
            </a:r>
            <a:r>
              <a:rPr lang="en-US" altLang="zh-CN" dirty="0"/>
              <a:t>reflects the</a:t>
            </a:r>
            <a:r>
              <a:rPr lang="en-US" altLang="zh-CN" dirty="0">
                <a:solidFill>
                  <a:srgbClr val="FF0000"/>
                </a:solidFill>
              </a:rPr>
              <a:t> time slots </a:t>
            </a:r>
            <a:r>
              <a:rPr lang="en-US" altLang="zh-CN" dirty="0"/>
              <a:t>of the mouse events just after screen </a:t>
            </a:r>
            <a:r>
              <a:rPr lang="en-US" altLang="zh-CN" dirty="0">
                <a:solidFill>
                  <a:srgbClr val="FF0000"/>
                </a:solidFill>
              </a:rPr>
              <a:t>refreshes</a:t>
            </a:r>
            <a:r>
              <a:rPr lang="en-US" altLang="zh-CN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high intensity of movement stimulation.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C65D73-A617-4C72-8710-B6F997D35463}"/>
              </a:ext>
            </a:extLst>
          </p:cNvPr>
          <p:cNvSpPr txBox="1"/>
          <p:nvPr/>
        </p:nvSpPr>
        <p:spPr>
          <a:xfrm>
            <a:off x="6642538" y="2738446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Why ?</a:t>
            </a:r>
            <a:endParaRPr lang="zh-CN" alt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0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50AD547C-1721-498B-A0F2-A20BE6FAD0DC}"/>
              </a:ext>
            </a:extLst>
          </p:cNvPr>
          <p:cNvGrpSpPr/>
          <p:nvPr/>
        </p:nvGrpSpPr>
        <p:grpSpPr>
          <a:xfrm>
            <a:off x="1406645" y="2780309"/>
            <a:ext cx="5046775" cy="3455391"/>
            <a:chOff x="1212822" y="3186710"/>
            <a:chExt cx="5046775" cy="345539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4BB77D9-A89C-4C0B-8C05-85AAAA4099E9}"/>
                </a:ext>
              </a:extLst>
            </p:cNvPr>
            <p:cNvSpPr txBox="1"/>
            <p:nvPr/>
          </p:nvSpPr>
          <p:spPr>
            <a:xfrm rot="10800000">
              <a:off x="1212822" y="3198346"/>
              <a:ext cx="415441" cy="22654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/>
                <a:t>Amplitude (X-axis)</a:t>
              </a:r>
              <a:endParaRPr lang="zh-CN" altLang="en-US" sz="2000" b="1" dirty="0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C7AB157-72C1-43EF-8532-48F89C3EA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9" t="4824" r="8389" b="7896"/>
            <a:stretch/>
          </p:blipFill>
          <p:spPr>
            <a:xfrm>
              <a:off x="1726210" y="3186710"/>
              <a:ext cx="4533387" cy="2976741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6E15CC0-B744-4090-B365-2ABF0045F7B5}"/>
                </a:ext>
              </a:extLst>
            </p:cNvPr>
            <p:cNvSpPr txBox="1"/>
            <p:nvPr/>
          </p:nvSpPr>
          <p:spPr>
            <a:xfrm>
              <a:off x="2228711" y="6241991"/>
              <a:ext cx="3836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Sampling Time mod </a:t>
              </a:r>
              <a:r>
                <a:rPr lang="en-US" altLang="zh-CN" sz="2000" b="1" dirty="0" err="1"/>
                <a:t>T</a:t>
              </a:r>
              <a:r>
                <a:rPr lang="en-US" altLang="zh-CN" sz="2000" b="1" baseline="-25000" dirty="0" err="1"/>
                <a:t>frame</a:t>
              </a:r>
              <a:r>
                <a:rPr lang="en-US" altLang="zh-CN" sz="2000" b="1" dirty="0"/>
                <a:t> (</a:t>
              </a:r>
              <a:r>
                <a:rPr lang="en-US" altLang="zh-CN" sz="2000" b="1" dirty="0" err="1"/>
                <a:t>ms</a:t>
              </a:r>
              <a:r>
                <a:rPr lang="en-US" altLang="zh-CN" sz="2000" b="1" dirty="0"/>
                <a:t>)</a:t>
              </a:r>
              <a:endParaRPr lang="zh-CN" altLang="en-US" sz="2000" b="1" dirty="0"/>
            </a:p>
          </p:txBody>
        </p:sp>
      </p:grpSp>
      <p:sp>
        <p:nvSpPr>
          <p:cNvPr id="5" name="标题 1">
            <a:extLst>
              <a:ext uri="{FF2B5EF4-FFF2-40B4-BE49-F238E27FC236}">
                <a16:creationId xmlns:a16="http://schemas.microsoft.com/office/drawing/2014/main" id="{2FF663DD-E35E-421B-8FDD-56FAE62A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3103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Design: Re-sampling</a:t>
            </a:r>
            <a:endParaRPr lang="zh-CN" altLang="en-US" sz="4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64AF1B-1413-4410-9FAB-4F0B2C6F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1866"/>
            <a:ext cx="10758714" cy="1151596"/>
          </a:xfrm>
        </p:spPr>
        <p:txBody>
          <a:bodyPr>
            <a:normAutofit/>
          </a:bodyPr>
          <a:lstStyle/>
          <a:p>
            <a:r>
              <a:rPr lang="en-US" altLang="zh-CN" dirty="0"/>
              <a:t>The Reference Optimal Sampling Time (</a:t>
            </a:r>
            <a:r>
              <a:rPr lang="en-US" altLang="zh-CN" i="1" dirty="0" err="1"/>
              <a:t>t</a:t>
            </a:r>
            <a:r>
              <a:rPr lang="en-US" altLang="zh-CN" i="1" baseline="-25000" dirty="0" err="1"/>
              <a:t>opt</a:t>
            </a:r>
            <a:r>
              <a:rPr lang="en-US" altLang="zh-CN" dirty="0"/>
              <a:t>): </a:t>
            </a:r>
            <a:r>
              <a:rPr lang="en-US" altLang="zh-CN" i="1" dirty="0"/>
              <a:t> </a:t>
            </a:r>
            <a:endParaRPr lang="en-US" altLang="zh-CN" sz="5100" dirty="0"/>
          </a:p>
          <a:p>
            <a:pPr lvl="1"/>
            <a:r>
              <a:rPr lang="en-US" altLang="zh-CN" dirty="0"/>
              <a:t>The centers of the blue window in each frame.</a:t>
            </a:r>
            <a:endParaRPr lang="en-US" altLang="zh-CN" b="0" i="0" u="none" strike="noStrike" baseline="0" dirty="0"/>
          </a:p>
        </p:txBody>
      </p:sp>
      <p:sp>
        <p:nvSpPr>
          <p:cNvPr id="62" name="灯片编号占位符 3">
            <a:extLst>
              <a:ext uri="{FF2B5EF4-FFF2-40B4-BE49-F238E27FC236}">
                <a16:creationId xmlns:a16="http://schemas.microsoft.com/office/drawing/2014/main" id="{7B5ACEA1-79A3-4ADA-A084-4E90FD63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843" y="6007691"/>
            <a:ext cx="494430" cy="386684"/>
          </a:xfrm>
        </p:spPr>
        <p:txBody>
          <a:bodyPr/>
          <a:lstStyle/>
          <a:p>
            <a:fld id="{2D4204BE-0ADC-45E9-9DC9-178D4B928EDF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3059FDE-0C6F-4F11-9EE0-C16E5D392B22}"/>
              </a:ext>
            </a:extLst>
          </p:cNvPr>
          <p:cNvSpPr/>
          <p:nvPr/>
        </p:nvSpPr>
        <p:spPr>
          <a:xfrm>
            <a:off x="3159198" y="2926135"/>
            <a:ext cx="2427889" cy="2578955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0CB14B1-7B9C-4F0E-91F2-6C70AB93AD66}"/>
              </a:ext>
            </a:extLst>
          </p:cNvPr>
          <p:cNvGrpSpPr/>
          <p:nvPr/>
        </p:nvGrpSpPr>
        <p:grpSpPr>
          <a:xfrm>
            <a:off x="4141331" y="2359297"/>
            <a:ext cx="935991" cy="3229876"/>
            <a:chOff x="6079650" y="2524538"/>
            <a:chExt cx="935991" cy="3229876"/>
          </a:xfrm>
        </p:grpSpPr>
        <p:sp>
          <p:nvSpPr>
            <p:cNvPr id="68" name="Text Box 59">
              <a:extLst>
                <a:ext uri="{FF2B5EF4-FFF2-40B4-BE49-F238E27FC236}">
                  <a16:creationId xmlns:a16="http://schemas.microsoft.com/office/drawing/2014/main" id="{AB656D02-BA2E-4D2C-9C2F-4B7F1E17D0DA}"/>
                </a:ext>
              </a:extLst>
            </p:cNvPr>
            <p:cNvSpPr txBox="1"/>
            <p:nvPr/>
          </p:nvSpPr>
          <p:spPr>
            <a:xfrm>
              <a:off x="6079650" y="2524538"/>
              <a:ext cx="935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i="1" dirty="0" err="1">
                  <a:solidFill>
                    <a:srgbClr val="FF0000"/>
                  </a:solidFill>
                </a:rPr>
                <a:t>t</a:t>
              </a:r>
              <a:r>
                <a:rPr lang="en-US" altLang="zh-CN" i="1" baseline="-25000" dirty="0" err="1">
                  <a:solidFill>
                    <a:srgbClr val="FF0000"/>
                  </a:solidFill>
                </a:rPr>
                <a:t>opt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Straight Connector 30">
              <a:extLst>
                <a:ext uri="{FF2B5EF4-FFF2-40B4-BE49-F238E27FC236}">
                  <a16:creationId xmlns:a16="http://schemas.microsoft.com/office/drawing/2014/main" id="{1BFD200C-56DE-4D39-8992-5DA505C886AF}"/>
                </a:ext>
              </a:extLst>
            </p:cNvPr>
            <p:cNvCxnSpPr>
              <a:cxnSpLocks/>
            </p:cNvCxnSpPr>
            <p:nvPr/>
          </p:nvCxnSpPr>
          <p:spPr>
            <a:xfrm>
              <a:off x="6342303" y="2945550"/>
              <a:ext cx="0" cy="2808864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</a:ln>
            <a:effectLst/>
          </p:spPr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4AF6A419-41A3-439D-8D9F-8C0A72832432}"/>
              </a:ext>
            </a:extLst>
          </p:cNvPr>
          <p:cNvSpPr txBox="1"/>
          <p:nvPr/>
        </p:nvSpPr>
        <p:spPr>
          <a:xfrm>
            <a:off x="7538660" y="3398797"/>
            <a:ext cx="287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Thus, we can </a:t>
            </a:r>
            <a:r>
              <a:rPr lang="en-US" altLang="zh-CN" dirty="0">
                <a:solidFill>
                  <a:srgbClr val="FF0000"/>
                </a:solidFill>
              </a:rPr>
              <a:t>re-sample </a:t>
            </a:r>
            <a:r>
              <a:rPr lang="en-US" altLang="zh-CN" dirty="0"/>
              <a:t>each frame by </a:t>
            </a:r>
            <a:r>
              <a:rPr lang="en-US" altLang="zh-CN" dirty="0">
                <a:solidFill>
                  <a:srgbClr val="FF0000"/>
                </a:solidFill>
              </a:rPr>
              <a:t>only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selecting </a:t>
            </a:r>
            <a:r>
              <a:rPr lang="en-US" altLang="zh-CN" dirty="0"/>
              <a:t>the mouse events in the </a:t>
            </a:r>
            <a:r>
              <a:rPr lang="en-US" altLang="zh-CN" dirty="0">
                <a:solidFill>
                  <a:srgbClr val="FF0000"/>
                </a:solidFill>
              </a:rPr>
              <a:t>blue window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5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4">
            <a:extLst>
              <a:ext uri="{FF2B5EF4-FFF2-40B4-BE49-F238E27FC236}">
                <a16:creationId xmlns:a16="http://schemas.microsoft.com/office/drawing/2014/main" id="{E76C411A-0230-47E8-B19A-A4449DC2AF7B}"/>
              </a:ext>
            </a:extLst>
          </p:cNvPr>
          <p:cNvSpPr/>
          <p:nvPr/>
        </p:nvSpPr>
        <p:spPr>
          <a:xfrm>
            <a:off x="3992311" y="3796975"/>
            <a:ext cx="526415" cy="3257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15151"/>
            </a:solidFill>
            <a:prstDash val="solid"/>
          </a:ln>
          <a:effectLst/>
        </p:spPr>
        <p:txBody>
          <a:bodyPr/>
          <a:lstStyle/>
          <a:p>
            <a:pPr lvl="0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36658026-D4A3-44B6-B7A0-61EDEE1DA5DE}"/>
              </a:ext>
            </a:extLst>
          </p:cNvPr>
          <p:cNvSpPr/>
          <p:nvPr/>
        </p:nvSpPr>
        <p:spPr>
          <a:xfrm>
            <a:off x="3950902" y="3784831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srgbClr val="0070C0"/>
                </a:solidFill>
                <a:sym typeface="+mn-ea"/>
              </a:rPr>
              <a:t>↓</a:t>
            </a:r>
            <a:endParaRPr lang="zh-CN" altLang="en-US" dirty="0"/>
          </a:p>
        </p:txBody>
      </p:sp>
      <p:sp>
        <p:nvSpPr>
          <p:cNvPr id="52" name="CustomShape 4">
            <a:extLst>
              <a:ext uri="{FF2B5EF4-FFF2-40B4-BE49-F238E27FC236}">
                <a16:creationId xmlns:a16="http://schemas.microsoft.com/office/drawing/2014/main" id="{22CD42A5-5565-4721-B65E-54174D998BD9}"/>
              </a:ext>
            </a:extLst>
          </p:cNvPr>
          <p:cNvSpPr/>
          <p:nvPr/>
        </p:nvSpPr>
        <p:spPr>
          <a:xfrm>
            <a:off x="2955230" y="3796975"/>
            <a:ext cx="526415" cy="3257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15151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C68B6"/>
                </a:solidFill>
                <a:effectLst/>
                <a:uLnTx/>
                <a:uFillTx/>
                <a:sym typeface="+mn-ea"/>
              </a:rPr>
              <a:t>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矩形 101">
            <a:extLst>
              <a:ext uri="{FF2B5EF4-FFF2-40B4-BE49-F238E27FC236}">
                <a16:creationId xmlns:a16="http://schemas.microsoft.com/office/drawing/2014/main" id="{C906A905-663B-40F9-A464-DD1DEA655494}"/>
              </a:ext>
            </a:extLst>
          </p:cNvPr>
          <p:cNvSpPr/>
          <p:nvPr/>
        </p:nvSpPr>
        <p:spPr>
          <a:xfrm>
            <a:off x="2856771" y="376439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1C68B6"/>
                </a:solidFill>
                <a:sym typeface="+mn-ea"/>
              </a:rPr>
              <a:t> </a:t>
            </a:r>
            <a:r>
              <a:rPr lang="zh-CN" altLang="en-US" b="1" dirty="0">
                <a:solidFill>
                  <a:srgbClr val="1C68B6"/>
                </a:solidFill>
                <a:sym typeface="+mn-ea"/>
              </a:rPr>
              <a:t>↑</a:t>
            </a:r>
            <a:r>
              <a:rPr lang="en-US" altLang="en-US" b="1" dirty="0">
                <a:solidFill>
                  <a:srgbClr val="1C68B6"/>
                </a:solidFill>
                <a:sym typeface="+mn-ea"/>
              </a:rPr>
              <a:t> </a:t>
            </a:r>
            <a:endParaRPr lang="en-US" dirty="0">
              <a:solidFill>
                <a:srgbClr val="1C68B6"/>
              </a:solidFill>
            </a:endParaRPr>
          </a:p>
        </p:txBody>
      </p:sp>
      <p:sp>
        <p:nvSpPr>
          <p:cNvPr id="49" name="CustomShape 4">
            <a:extLst>
              <a:ext uri="{FF2B5EF4-FFF2-40B4-BE49-F238E27FC236}">
                <a16:creationId xmlns:a16="http://schemas.microsoft.com/office/drawing/2014/main" id="{3A0C6E76-83A6-4450-B6CD-F457E4121FE9}"/>
              </a:ext>
            </a:extLst>
          </p:cNvPr>
          <p:cNvSpPr/>
          <p:nvPr/>
        </p:nvSpPr>
        <p:spPr>
          <a:xfrm>
            <a:off x="1460099" y="3796975"/>
            <a:ext cx="522044" cy="3257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15151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C68B6"/>
                </a:solidFill>
                <a:effectLst/>
                <a:uLnTx/>
                <a:uFillTx/>
                <a:sym typeface="+mn-ea"/>
              </a:rPr>
              <a:t>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CustomShape 4">
            <a:extLst>
              <a:ext uri="{FF2B5EF4-FFF2-40B4-BE49-F238E27FC236}">
                <a16:creationId xmlns:a16="http://schemas.microsoft.com/office/drawing/2014/main" id="{D6A9F425-54FB-45AF-BBD8-510E3CE2DFA8}"/>
              </a:ext>
            </a:extLst>
          </p:cNvPr>
          <p:cNvSpPr/>
          <p:nvPr/>
        </p:nvSpPr>
        <p:spPr>
          <a:xfrm>
            <a:off x="1955790" y="3800315"/>
            <a:ext cx="526415" cy="3257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15151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C68B6"/>
                </a:solidFill>
                <a:effectLst/>
                <a:uLnTx/>
                <a:uFillTx/>
                <a:sym typeface="+mn-ea"/>
              </a:rPr>
              <a:t>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FF663DD-E35E-421B-8FDD-56FAE62A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3103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Design: Re-sampling and Demodulation </a:t>
            </a:r>
            <a:endParaRPr lang="zh-CN" altLang="en-US" sz="4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64AF1B-1413-4410-9FAB-4F0B2C6F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1664"/>
            <a:ext cx="10758714" cy="679759"/>
          </a:xfrm>
        </p:spPr>
        <p:txBody>
          <a:bodyPr>
            <a:noAutofit/>
          </a:bodyPr>
          <a:lstStyle/>
          <a:p>
            <a:r>
              <a:rPr lang="en-US" altLang="zh-CN" dirty="0"/>
              <a:t>Choosing the Sample Close to </a:t>
            </a:r>
            <a:r>
              <a:rPr lang="en-US" altLang="zh-CN" i="1" dirty="0" err="1"/>
              <a:t>t</a:t>
            </a:r>
            <a:r>
              <a:rPr lang="en-US" altLang="zh-CN" i="1" baseline="-25000" dirty="0" err="1"/>
              <a:t>opt</a:t>
            </a:r>
            <a:r>
              <a:rPr lang="en-US" altLang="zh-CN" i="1" baseline="-25000" dirty="0"/>
              <a:t>  </a:t>
            </a:r>
            <a:r>
              <a:rPr lang="en-US" altLang="zh-CN" dirty="0"/>
              <a:t>in Each Frame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B3FCAE1-3A25-412D-890B-4ADC5747FFB4}"/>
              </a:ext>
            </a:extLst>
          </p:cNvPr>
          <p:cNvSpPr txBox="1"/>
          <p:nvPr/>
        </p:nvSpPr>
        <p:spPr>
          <a:xfrm>
            <a:off x="1311209" y="5411244"/>
            <a:ext cx="352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Re-sampling movement vectors</a:t>
            </a:r>
            <a:endParaRPr lang="zh-CN" altLang="en-US" dirty="0"/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93C11A0C-0390-4F1E-8CEA-CD972121D753}"/>
              </a:ext>
            </a:extLst>
          </p:cNvPr>
          <p:cNvGrpSpPr/>
          <p:nvPr/>
        </p:nvGrpSpPr>
        <p:grpSpPr>
          <a:xfrm>
            <a:off x="5743320" y="2197180"/>
            <a:ext cx="5559523" cy="4324011"/>
            <a:chOff x="5743320" y="2197180"/>
            <a:chExt cx="5559523" cy="432401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6D0074C-3782-47A0-BE81-6CD1CD7A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5978" y="2197180"/>
              <a:ext cx="2181366" cy="188282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85E1410-99A0-493A-9649-389B7E6DE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7556" y="4191279"/>
              <a:ext cx="3307312" cy="2066444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EF1F7BC-1B3A-4396-9C5B-576051C7DCCB}"/>
                </a:ext>
              </a:extLst>
            </p:cNvPr>
            <p:cNvSpPr txBox="1"/>
            <p:nvPr/>
          </p:nvSpPr>
          <p:spPr>
            <a:xfrm>
              <a:off x="5743320" y="6151859"/>
              <a:ext cx="555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Mapping the movement vectors into bits.</a:t>
              </a:r>
              <a:endParaRPr lang="zh-CN" altLang="en-US" dirty="0"/>
            </a:p>
          </p:txBody>
        </p:sp>
      </p:grpSp>
      <p:sp>
        <p:nvSpPr>
          <p:cNvPr id="47" name="CustomShape 4">
            <a:extLst>
              <a:ext uri="{FF2B5EF4-FFF2-40B4-BE49-F238E27FC236}">
                <a16:creationId xmlns:a16="http://schemas.microsoft.com/office/drawing/2014/main" id="{81B72442-4EC9-4476-AD70-D0333ED53879}"/>
              </a:ext>
            </a:extLst>
          </p:cNvPr>
          <p:cNvSpPr/>
          <p:nvPr/>
        </p:nvSpPr>
        <p:spPr>
          <a:xfrm>
            <a:off x="2424135" y="3796975"/>
            <a:ext cx="526415" cy="3257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15151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C68B6"/>
                </a:solidFill>
                <a:effectLst/>
                <a:uLnTx/>
                <a:uFillTx/>
                <a:sym typeface="+mn-ea"/>
              </a:rPr>
              <a:t>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CF57341-235C-4CD3-9FD8-09FBC7F57873}"/>
              </a:ext>
            </a:extLst>
          </p:cNvPr>
          <p:cNvSpPr/>
          <p:nvPr/>
        </p:nvSpPr>
        <p:spPr>
          <a:xfrm>
            <a:off x="1339183" y="3783806"/>
            <a:ext cx="428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DFD">
                    <a:lumMod val="50000"/>
                  </a:srgbClr>
                </a:solidFill>
                <a:effectLst/>
                <a:uLnTx/>
                <a:uFillTx/>
                <a:sym typeface="+mn-ea"/>
              </a:rPr>
              <a:t> </a:t>
            </a:r>
            <a:r>
              <a:rPr lang="zh-CN" altLang="en-US" b="1" kern="0" dirty="0">
                <a:solidFill>
                  <a:srgbClr val="0070C0"/>
                </a:solidFill>
                <a:sym typeface="+mn-ea"/>
              </a:rPr>
              <a:t>↓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DFD">
                    <a:lumMod val="50000"/>
                  </a:srgbClr>
                </a:solidFill>
                <a:effectLst/>
                <a:uLnTx/>
                <a:uFillTx/>
                <a:sym typeface="+mn-ea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DF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3" name="CustomShape 4">
            <a:extLst>
              <a:ext uri="{FF2B5EF4-FFF2-40B4-BE49-F238E27FC236}">
                <a16:creationId xmlns:a16="http://schemas.microsoft.com/office/drawing/2014/main" id="{3AF83405-ED14-414D-B83A-C2C58F67F350}"/>
              </a:ext>
            </a:extLst>
          </p:cNvPr>
          <p:cNvSpPr/>
          <p:nvPr/>
        </p:nvSpPr>
        <p:spPr>
          <a:xfrm>
            <a:off x="3466906" y="3796975"/>
            <a:ext cx="526415" cy="32575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515151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C68B6"/>
                </a:solidFill>
                <a:effectLst/>
                <a:uLnTx/>
                <a:uFillTx/>
                <a:sym typeface="+mn-ea"/>
              </a:rPr>
              <a:t>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矩形 75">
            <a:extLst>
              <a:ext uri="{FF2B5EF4-FFF2-40B4-BE49-F238E27FC236}">
                <a16:creationId xmlns:a16="http://schemas.microsoft.com/office/drawing/2014/main" id="{6AB7C3B9-9D22-447F-87E8-C4DF933A2FCF}"/>
              </a:ext>
            </a:extLst>
          </p:cNvPr>
          <p:cNvSpPr/>
          <p:nvPr/>
        </p:nvSpPr>
        <p:spPr>
          <a:xfrm>
            <a:off x="2385153" y="3783806"/>
            <a:ext cx="428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FDFD">
                    <a:lumMod val="50000"/>
                  </a:srgbClr>
                </a:solidFill>
                <a:sym typeface="+mn-ea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sym typeface="+mn-ea"/>
              </a:rPr>
              <a:t>↓</a:t>
            </a:r>
            <a:r>
              <a:rPr lang="en-US" altLang="en-US" b="1" dirty="0">
                <a:solidFill>
                  <a:srgbClr val="FFFDFD">
                    <a:lumMod val="50000"/>
                  </a:srgbClr>
                </a:solidFill>
                <a:sym typeface="+mn-ea"/>
              </a:rPr>
              <a:t> </a:t>
            </a:r>
            <a:endParaRPr lang="en-US" dirty="0">
              <a:solidFill>
                <a:srgbClr val="FFFDFD">
                  <a:lumMod val="50000"/>
                </a:srgbClr>
              </a:solidFill>
            </a:endParaRPr>
          </a:p>
        </p:txBody>
      </p:sp>
      <p:sp>
        <p:nvSpPr>
          <p:cNvPr id="60" name="矩形 101">
            <a:extLst>
              <a:ext uri="{FF2B5EF4-FFF2-40B4-BE49-F238E27FC236}">
                <a16:creationId xmlns:a16="http://schemas.microsoft.com/office/drawing/2014/main" id="{0D513F0E-59D4-4D5A-9D2A-A2DB011B261D}"/>
              </a:ext>
            </a:extLst>
          </p:cNvPr>
          <p:cNvSpPr/>
          <p:nvPr/>
        </p:nvSpPr>
        <p:spPr>
          <a:xfrm>
            <a:off x="3371347" y="377199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1C68B6"/>
                </a:solidFill>
                <a:sym typeface="+mn-ea"/>
              </a:rPr>
              <a:t> </a:t>
            </a:r>
            <a:r>
              <a:rPr lang="zh-CN" altLang="en-US" b="1" dirty="0">
                <a:solidFill>
                  <a:srgbClr val="1C68B6"/>
                </a:solidFill>
                <a:sym typeface="+mn-ea"/>
              </a:rPr>
              <a:t>↑</a:t>
            </a:r>
            <a:r>
              <a:rPr lang="en-US" altLang="en-US" b="1" dirty="0">
                <a:solidFill>
                  <a:srgbClr val="1C68B6"/>
                </a:solidFill>
                <a:sym typeface="+mn-ea"/>
              </a:rPr>
              <a:t> </a:t>
            </a:r>
            <a:endParaRPr lang="en-US" dirty="0">
              <a:solidFill>
                <a:srgbClr val="1C68B6"/>
              </a:solidFill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A698E7FE-EA5F-4E5A-B706-2CDE60B1583C}"/>
              </a:ext>
            </a:extLst>
          </p:cNvPr>
          <p:cNvGrpSpPr/>
          <p:nvPr/>
        </p:nvGrpSpPr>
        <p:grpSpPr>
          <a:xfrm>
            <a:off x="2998976" y="4367277"/>
            <a:ext cx="1135380" cy="407882"/>
            <a:chOff x="2998976" y="4367277"/>
            <a:chExt cx="1135380" cy="407882"/>
          </a:xfrm>
        </p:grpSpPr>
        <p:cxnSp>
          <p:nvCxnSpPr>
            <p:cNvPr id="68" name="Straight Arrow Connector 58">
              <a:extLst>
                <a:ext uri="{FF2B5EF4-FFF2-40B4-BE49-F238E27FC236}">
                  <a16:creationId xmlns:a16="http://schemas.microsoft.com/office/drawing/2014/main" id="{82B66484-BC7A-4284-89CE-D929D4CE2552}"/>
                </a:ext>
              </a:extLst>
            </p:cNvPr>
            <p:cNvCxnSpPr/>
            <p:nvPr/>
          </p:nvCxnSpPr>
          <p:spPr>
            <a:xfrm>
              <a:off x="2998976" y="4367277"/>
              <a:ext cx="113538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69" name="Text Box 59">
              <a:extLst>
                <a:ext uri="{FF2B5EF4-FFF2-40B4-BE49-F238E27FC236}">
                  <a16:creationId xmlns:a16="http://schemas.microsoft.com/office/drawing/2014/main" id="{6B7C2ABE-8C79-4D7C-9E0B-326F51B4D253}"/>
                </a:ext>
              </a:extLst>
            </p:cNvPr>
            <p:cNvSpPr txBox="1"/>
            <p:nvPr/>
          </p:nvSpPr>
          <p:spPr>
            <a:xfrm>
              <a:off x="3198365" y="4405827"/>
              <a:ext cx="935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prstClr val="black"/>
                  </a:solidFill>
                </a:rPr>
                <a:t>T</a:t>
              </a:r>
              <a:r>
                <a:rPr kumimoji="0" lang="en-US" altLang="zh-CN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frame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矩形 75">
            <a:extLst>
              <a:ext uri="{FF2B5EF4-FFF2-40B4-BE49-F238E27FC236}">
                <a16:creationId xmlns:a16="http://schemas.microsoft.com/office/drawing/2014/main" id="{1A44E5BE-8B39-4D82-AAC3-5F299231287A}"/>
              </a:ext>
            </a:extLst>
          </p:cNvPr>
          <p:cNvSpPr/>
          <p:nvPr/>
        </p:nvSpPr>
        <p:spPr>
          <a:xfrm>
            <a:off x="1853150" y="3778583"/>
            <a:ext cx="428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80E27077-6A4C-477D-8FF1-360703DBECA4}"/>
              </a:ext>
            </a:extLst>
          </p:cNvPr>
          <p:cNvGrpSpPr/>
          <p:nvPr/>
        </p:nvGrpSpPr>
        <p:grpSpPr>
          <a:xfrm>
            <a:off x="1887338" y="4367277"/>
            <a:ext cx="1135380" cy="407882"/>
            <a:chOff x="1887338" y="4367277"/>
            <a:chExt cx="1135380" cy="407882"/>
          </a:xfrm>
        </p:grpSpPr>
        <p:sp>
          <p:nvSpPr>
            <p:cNvPr id="25" name="Text Box 59">
              <a:extLst>
                <a:ext uri="{FF2B5EF4-FFF2-40B4-BE49-F238E27FC236}">
                  <a16:creationId xmlns:a16="http://schemas.microsoft.com/office/drawing/2014/main" id="{9BDCF032-073A-4764-8A94-004562ED19C5}"/>
                </a:ext>
              </a:extLst>
            </p:cNvPr>
            <p:cNvSpPr txBox="1"/>
            <p:nvPr/>
          </p:nvSpPr>
          <p:spPr>
            <a:xfrm>
              <a:off x="2086727" y="4405827"/>
              <a:ext cx="935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prstClr val="black"/>
                  </a:solidFill>
                </a:rPr>
                <a:t>T</a:t>
              </a:r>
              <a:r>
                <a:rPr kumimoji="0" lang="en-US" altLang="zh-CN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frame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24" name="Straight Arrow Connector 58">
              <a:extLst>
                <a:ext uri="{FF2B5EF4-FFF2-40B4-BE49-F238E27FC236}">
                  <a16:creationId xmlns:a16="http://schemas.microsoft.com/office/drawing/2014/main" id="{C64DA65A-1C89-4456-BAF2-515C12B2B77E}"/>
                </a:ext>
              </a:extLst>
            </p:cNvPr>
            <p:cNvCxnSpPr/>
            <p:nvPr/>
          </p:nvCxnSpPr>
          <p:spPr>
            <a:xfrm>
              <a:off x="1887338" y="4367277"/>
              <a:ext cx="113538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FB9D6E46-FC99-45A8-B858-951CEDDBC1B7}"/>
              </a:ext>
            </a:extLst>
          </p:cNvPr>
          <p:cNvGrpSpPr/>
          <p:nvPr/>
        </p:nvGrpSpPr>
        <p:grpSpPr>
          <a:xfrm>
            <a:off x="2723791" y="2666643"/>
            <a:ext cx="565212" cy="2205578"/>
            <a:chOff x="2723791" y="2666643"/>
            <a:chExt cx="565212" cy="2205578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92BE95E6-2AF1-4681-BF94-830D438AD238}"/>
                </a:ext>
              </a:extLst>
            </p:cNvPr>
            <p:cNvGrpSpPr/>
            <p:nvPr/>
          </p:nvGrpSpPr>
          <p:grpSpPr>
            <a:xfrm>
              <a:off x="2767054" y="3104991"/>
              <a:ext cx="437728" cy="1767230"/>
              <a:chOff x="2318148" y="3156590"/>
              <a:chExt cx="437728" cy="1767230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DC2926D1-8DFB-42E4-9E69-1BEF4C454661}"/>
                  </a:ext>
                </a:extLst>
              </p:cNvPr>
              <p:cNvSpPr/>
              <p:nvPr/>
            </p:nvSpPr>
            <p:spPr>
              <a:xfrm>
                <a:off x="2318148" y="3156590"/>
                <a:ext cx="437728" cy="17653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4" name="Straight Connector 29">
                <a:extLst>
                  <a:ext uri="{FF2B5EF4-FFF2-40B4-BE49-F238E27FC236}">
                    <a16:creationId xmlns:a16="http://schemas.microsoft.com/office/drawing/2014/main" id="{2AC5DD89-6679-498B-BB3A-69CC38BC7B75}"/>
                  </a:ext>
                </a:extLst>
              </p:cNvPr>
              <p:cNvCxnSpPr/>
              <p:nvPr/>
            </p:nvCxnSpPr>
            <p:spPr>
              <a:xfrm>
                <a:off x="2551126" y="3158519"/>
                <a:ext cx="0" cy="176530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</p:cxnSp>
        </p:grpSp>
        <p:sp>
          <p:nvSpPr>
            <p:cNvPr id="70" name="Text Box 59">
              <a:extLst>
                <a:ext uri="{FF2B5EF4-FFF2-40B4-BE49-F238E27FC236}">
                  <a16:creationId xmlns:a16="http://schemas.microsoft.com/office/drawing/2014/main" id="{043B5C10-7670-41BA-B2CF-530488587271}"/>
                </a:ext>
              </a:extLst>
            </p:cNvPr>
            <p:cNvSpPr txBox="1"/>
            <p:nvPr/>
          </p:nvSpPr>
          <p:spPr>
            <a:xfrm>
              <a:off x="2723791" y="2666643"/>
              <a:ext cx="537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i="1" kern="0" dirty="0" err="1">
                  <a:solidFill>
                    <a:prstClr val="black"/>
                  </a:solidFill>
                </a:rPr>
                <a:t>t</a:t>
              </a:r>
              <a:r>
                <a:rPr lang="en-US" altLang="zh-CN" i="1" kern="0" baseline="-25000" dirty="0" err="1">
                  <a:solidFill>
                    <a:prstClr val="black"/>
                  </a:solidFill>
                </a:rPr>
                <a:t>opt</a:t>
              </a:r>
              <a:endParaRPr lang="en-US" altLang="en-US" i="1" kern="0" dirty="0">
                <a:solidFill>
                  <a:prstClr val="black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1E881FC1-9995-40BB-AF75-8323F4801725}"/>
                </a:ext>
              </a:extLst>
            </p:cNvPr>
            <p:cNvSpPr/>
            <p:nvPr/>
          </p:nvSpPr>
          <p:spPr>
            <a:xfrm>
              <a:off x="2860681" y="3766567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+mn-ea"/>
                </a:rPr>
                <a:t>↑</a:t>
              </a: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68B6"/>
                  </a:solidFill>
                  <a:effectLst/>
                  <a:uLnTx/>
                  <a:uFillTx/>
                  <a:sym typeface="+mn-ea"/>
                </a:rPr>
                <a:t>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C68B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BF080F92-51F0-434E-8148-DD59709B1525}"/>
              </a:ext>
            </a:extLst>
          </p:cNvPr>
          <p:cNvGrpSpPr/>
          <p:nvPr/>
        </p:nvGrpSpPr>
        <p:grpSpPr>
          <a:xfrm>
            <a:off x="3856741" y="2675672"/>
            <a:ext cx="537579" cy="2196549"/>
            <a:chOff x="3853900" y="2675672"/>
            <a:chExt cx="537579" cy="2196549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7F197435-B0EA-4A64-BE97-C3EA6A034CCB}"/>
                </a:ext>
              </a:extLst>
            </p:cNvPr>
            <p:cNvSpPr/>
            <p:nvPr/>
          </p:nvSpPr>
          <p:spPr>
            <a:xfrm rot="10800000">
              <a:off x="4114064" y="3743409"/>
              <a:ext cx="248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DFD">
                      <a:lumMod val="50000"/>
                    </a:srgbClr>
                  </a:solidFill>
                  <a:effectLst/>
                  <a:uLnTx/>
                  <a:uFillTx/>
                  <a:sym typeface="+mn-ea"/>
                </a:rPr>
                <a:t>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DFD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3F1C59B9-FC45-43A0-8F95-683E762868A5}"/>
                </a:ext>
              </a:extLst>
            </p:cNvPr>
            <p:cNvGrpSpPr/>
            <p:nvPr/>
          </p:nvGrpSpPr>
          <p:grpSpPr>
            <a:xfrm>
              <a:off x="3889712" y="3104991"/>
              <a:ext cx="437728" cy="1767230"/>
              <a:chOff x="2318148" y="3156590"/>
              <a:chExt cx="437728" cy="1767230"/>
            </a:xfrm>
          </p:grpSpPr>
          <p:cxnSp>
            <p:nvCxnSpPr>
              <p:cNvPr id="67" name="Straight Connector 29">
                <a:extLst>
                  <a:ext uri="{FF2B5EF4-FFF2-40B4-BE49-F238E27FC236}">
                    <a16:creationId xmlns:a16="http://schemas.microsoft.com/office/drawing/2014/main" id="{B1AC22E6-60C7-4459-A00C-2BC16E8472D8}"/>
                  </a:ext>
                </a:extLst>
              </p:cNvPr>
              <p:cNvCxnSpPr/>
              <p:nvPr/>
            </p:nvCxnSpPr>
            <p:spPr>
              <a:xfrm>
                <a:off x="2551126" y="3158519"/>
                <a:ext cx="0" cy="176530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</p:cxn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A3F9D887-E1AE-4045-8FFC-A6C3E7A01B3C}"/>
                  </a:ext>
                </a:extLst>
              </p:cNvPr>
              <p:cNvSpPr/>
              <p:nvPr/>
            </p:nvSpPr>
            <p:spPr>
              <a:xfrm>
                <a:off x="2318148" y="3156590"/>
                <a:ext cx="437728" cy="17653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 Box 59">
              <a:extLst>
                <a:ext uri="{FF2B5EF4-FFF2-40B4-BE49-F238E27FC236}">
                  <a16:creationId xmlns:a16="http://schemas.microsoft.com/office/drawing/2014/main" id="{6EA879B8-06C5-42C4-923F-820D71431E9B}"/>
                </a:ext>
              </a:extLst>
            </p:cNvPr>
            <p:cNvSpPr txBox="1"/>
            <p:nvPr/>
          </p:nvSpPr>
          <p:spPr>
            <a:xfrm>
              <a:off x="3853900" y="2675672"/>
              <a:ext cx="537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i="1" kern="0" dirty="0" err="1">
                  <a:solidFill>
                    <a:prstClr val="black"/>
                  </a:solidFill>
                </a:rPr>
                <a:t>t</a:t>
              </a:r>
              <a:r>
                <a:rPr lang="en-US" altLang="zh-CN" i="1" kern="0" baseline="-25000" dirty="0" err="1">
                  <a:solidFill>
                    <a:prstClr val="black"/>
                  </a:solidFill>
                </a:rPr>
                <a:t>opt</a:t>
              </a:r>
              <a:endParaRPr lang="en-US" altLang="en-US" i="1" kern="0" dirty="0">
                <a:solidFill>
                  <a:prstClr val="black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CA75F4A-8B50-4939-973C-4026843817BF}"/>
                </a:ext>
              </a:extLst>
            </p:cNvPr>
            <p:cNvSpPr/>
            <p:nvPr/>
          </p:nvSpPr>
          <p:spPr>
            <a:xfrm>
              <a:off x="3882013" y="3785306"/>
              <a:ext cx="357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kern="0" dirty="0">
                  <a:solidFill>
                    <a:srgbClr val="FFFDFD">
                      <a:lumMod val="50000"/>
                    </a:srgbClr>
                  </a:solidFill>
                  <a:sym typeface="+mn-ea"/>
                </a:rPr>
                <a:t> ↓</a:t>
              </a:r>
              <a:endParaRPr lang="zh-CN" altLang="en-US" dirty="0"/>
            </a:p>
          </p:txBody>
        </p:sp>
      </p:grpSp>
      <p:sp>
        <p:nvSpPr>
          <p:cNvPr id="75" name="Text Box 59">
            <a:extLst>
              <a:ext uri="{FF2B5EF4-FFF2-40B4-BE49-F238E27FC236}">
                <a16:creationId xmlns:a16="http://schemas.microsoft.com/office/drawing/2014/main" id="{0C8D2EC4-EC3C-42A7-8375-BAA0DE909DFC}"/>
              </a:ext>
            </a:extLst>
          </p:cNvPr>
          <p:cNvSpPr txBox="1"/>
          <p:nvPr/>
        </p:nvSpPr>
        <p:spPr>
          <a:xfrm>
            <a:off x="470822" y="3778583"/>
            <a:ext cx="93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prstClr val="black"/>
                </a:solidFill>
              </a:rPr>
              <a:t>Mouse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箭头: 右 75">
            <a:extLst>
              <a:ext uri="{FF2B5EF4-FFF2-40B4-BE49-F238E27FC236}">
                <a16:creationId xmlns:a16="http://schemas.microsoft.com/office/drawing/2014/main" id="{D04CD69E-9353-4356-BA34-5570FB78D8E5}"/>
              </a:ext>
            </a:extLst>
          </p:cNvPr>
          <p:cNvSpPr/>
          <p:nvPr/>
        </p:nvSpPr>
        <p:spPr>
          <a:xfrm>
            <a:off x="4969879" y="3692418"/>
            <a:ext cx="773441" cy="443481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Left Brace 132">
            <a:extLst>
              <a:ext uri="{FF2B5EF4-FFF2-40B4-BE49-F238E27FC236}">
                <a16:creationId xmlns:a16="http://schemas.microsoft.com/office/drawing/2014/main" id="{2C09D7D8-8597-42BD-A16D-E58DD421BA96}"/>
              </a:ext>
            </a:extLst>
          </p:cNvPr>
          <p:cNvSpPr/>
          <p:nvPr/>
        </p:nvSpPr>
        <p:spPr>
          <a:xfrm rot="5400000" flipV="1">
            <a:off x="1618787" y="3489187"/>
            <a:ext cx="170940" cy="457570"/>
          </a:xfrm>
          <a:prstGeom prst="leftBrace">
            <a:avLst>
              <a:gd name="adj1" fmla="val 55869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Text Box 59">
            <a:extLst>
              <a:ext uri="{FF2B5EF4-FFF2-40B4-BE49-F238E27FC236}">
                <a16:creationId xmlns:a16="http://schemas.microsoft.com/office/drawing/2014/main" id="{58DBFB61-48B7-4622-8267-77FE3943FE8C}"/>
              </a:ext>
            </a:extLst>
          </p:cNvPr>
          <p:cNvSpPr txBox="1"/>
          <p:nvPr/>
        </p:nvSpPr>
        <p:spPr>
          <a:xfrm>
            <a:off x="1195180" y="3253296"/>
            <a:ext cx="93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prstClr val="black"/>
                </a:solidFill>
              </a:rPr>
              <a:t>T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mouse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C00F519-7749-48AF-A59A-F9C7D3BDC495}"/>
              </a:ext>
            </a:extLst>
          </p:cNvPr>
          <p:cNvSpPr txBox="1"/>
          <p:nvPr/>
        </p:nvSpPr>
        <p:spPr>
          <a:xfrm>
            <a:off x="4894467" y="3270072"/>
            <a:ext cx="148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↓ ↑ ↓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B382DC39-280D-4DAD-9DA8-DEB457DDE6E0}"/>
              </a:ext>
            </a:extLst>
          </p:cNvPr>
          <p:cNvSpPr txBox="1"/>
          <p:nvPr/>
        </p:nvSpPr>
        <p:spPr>
          <a:xfrm>
            <a:off x="10526669" y="3692418"/>
            <a:ext cx="148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11 00 11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3" name="箭头: 右 82">
            <a:extLst>
              <a:ext uri="{FF2B5EF4-FFF2-40B4-BE49-F238E27FC236}">
                <a16:creationId xmlns:a16="http://schemas.microsoft.com/office/drawing/2014/main" id="{466AF017-2B05-474E-82F0-2A3EE930B8B6}"/>
              </a:ext>
            </a:extLst>
          </p:cNvPr>
          <p:cNvSpPr/>
          <p:nvPr/>
        </p:nvSpPr>
        <p:spPr>
          <a:xfrm>
            <a:off x="9533407" y="3677334"/>
            <a:ext cx="773441" cy="443481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3B2873A6-FC37-4E12-8555-B8F538AC1821}"/>
              </a:ext>
            </a:extLst>
          </p:cNvPr>
          <p:cNvGrpSpPr/>
          <p:nvPr/>
        </p:nvGrpSpPr>
        <p:grpSpPr>
          <a:xfrm>
            <a:off x="1549933" y="2675672"/>
            <a:ext cx="935991" cy="2638327"/>
            <a:chOff x="1260572" y="2579910"/>
            <a:chExt cx="935991" cy="2638327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C74CB0C5-4FED-45AC-B8E2-5286082C0C5C}"/>
                </a:ext>
              </a:extLst>
            </p:cNvPr>
            <p:cNvGrpSpPr/>
            <p:nvPr/>
          </p:nvGrpSpPr>
          <p:grpSpPr>
            <a:xfrm>
              <a:off x="1260572" y="2579910"/>
              <a:ext cx="935991" cy="2638327"/>
              <a:chOff x="1553344" y="2662404"/>
              <a:chExt cx="935991" cy="2638327"/>
            </a:xfrm>
          </p:grpSpPr>
          <p:sp>
            <p:nvSpPr>
              <p:cNvPr id="33" name="Text Box 59">
                <a:extLst>
                  <a:ext uri="{FF2B5EF4-FFF2-40B4-BE49-F238E27FC236}">
                    <a16:creationId xmlns:a16="http://schemas.microsoft.com/office/drawing/2014/main" id="{D90F81ED-3052-4705-B4D7-24A15B0EE5AB}"/>
                  </a:ext>
                </a:extLst>
              </p:cNvPr>
              <p:cNvSpPr txBox="1"/>
              <p:nvPr/>
            </p:nvSpPr>
            <p:spPr>
              <a:xfrm>
                <a:off x="1652655" y="2662404"/>
                <a:ext cx="5375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i="1" kern="0" dirty="0" err="1">
                    <a:solidFill>
                      <a:prstClr val="black"/>
                    </a:solidFill>
                  </a:rPr>
                  <a:t>t</a:t>
                </a:r>
                <a:r>
                  <a:rPr lang="en-US" altLang="zh-CN" i="1" kern="0" baseline="-25000" dirty="0" err="1">
                    <a:solidFill>
                      <a:prstClr val="black"/>
                    </a:solidFill>
                  </a:rPr>
                  <a:t>opt</a:t>
                </a:r>
                <a:endParaRPr lang="en-US" altLang="en-US" i="1" kern="0" dirty="0">
                  <a:solidFill>
                    <a:prstClr val="black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B27059E8-93D4-433F-9607-FBE8765162A1}"/>
                  </a:ext>
                </a:extLst>
              </p:cNvPr>
              <p:cNvGrpSpPr/>
              <p:nvPr/>
            </p:nvGrpSpPr>
            <p:grpSpPr>
              <a:xfrm>
                <a:off x="1665331" y="3104991"/>
                <a:ext cx="437728" cy="1767230"/>
                <a:chOff x="2318148" y="3156590"/>
                <a:chExt cx="437728" cy="1767230"/>
              </a:xfrm>
            </p:grpSpPr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99A568EA-B2FC-40D0-A8B9-28AA9F44FEF1}"/>
                    </a:ext>
                  </a:extLst>
                </p:cNvPr>
                <p:cNvSpPr/>
                <p:nvPr/>
              </p:nvSpPr>
              <p:spPr>
                <a:xfrm>
                  <a:off x="2318148" y="3156590"/>
                  <a:ext cx="437728" cy="176530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4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Connector 29">
                  <a:extLst>
                    <a:ext uri="{FF2B5EF4-FFF2-40B4-BE49-F238E27FC236}">
                      <a16:creationId xmlns:a16="http://schemas.microsoft.com/office/drawing/2014/main" id="{CC9BA0E6-9494-43B9-A96B-115843C6F922}"/>
                    </a:ext>
                  </a:extLst>
                </p:cNvPr>
                <p:cNvCxnSpPr/>
                <p:nvPr/>
              </p:nvCxnSpPr>
              <p:spPr>
                <a:xfrm>
                  <a:off x="2551126" y="3158519"/>
                  <a:ext cx="0" cy="176530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</p:cxnSp>
          </p:grpSp>
          <p:sp>
            <p:nvSpPr>
              <p:cNvPr id="72" name="Left Brace 132">
                <a:extLst>
                  <a:ext uri="{FF2B5EF4-FFF2-40B4-BE49-F238E27FC236}">
                    <a16:creationId xmlns:a16="http://schemas.microsoft.com/office/drawing/2014/main" id="{6C09BFE9-F46F-44A9-96F9-DB47E9E2430C}"/>
                  </a:ext>
                </a:extLst>
              </p:cNvPr>
              <p:cNvSpPr/>
              <p:nvPr/>
            </p:nvSpPr>
            <p:spPr>
              <a:xfrm rot="16200000" flipV="1">
                <a:off x="1794435" y="4733421"/>
                <a:ext cx="176765" cy="433891"/>
              </a:xfrm>
              <a:prstGeom prst="leftBrace">
                <a:avLst>
                  <a:gd name="adj1" fmla="val 55869"/>
                  <a:gd name="adj2" fmla="val 50000"/>
                </a:avLst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59">
                <a:extLst>
                  <a:ext uri="{FF2B5EF4-FFF2-40B4-BE49-F238E27FC236}">
                    <a16:creationId xmlns:a16="http://schemas.microsoft.com/office/drawing/2014/main" id="{5323BCED-6678-4AAC-A24A-401E86535818}"/>
                  </a:ext>
                </a:extLst>
              </p:cNvPr>
              <p:cNvSpPr txBox="1"/>
              <p:nvPr/>
            </p:nvSpPr>
            <p:spPr>
              <a:xfrm>
                <a:off x="1553344" y="4931399"/>
                <a:ext cx="935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>
                    <a:solidFill>
                      <a:prstClr val="black"/>
                    </a:solidFill>
                  </a:rPr>
                  <a:t>T</a:t>
                </a:r>
                <a:r>
                  <a:rPr kumimoji="0" lang="en-US" altLang="zh-CN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mouse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7" name="矩形 75">
              <a:extLst>
                <a:ext uri="{FF2B5EF4-FFF2-40B4-BE49-F238E27FC236}">
                  <a16:creationId xmlns:a16="http://schemas.microsoft.com/office/drawing/2014/main" id="{2A68F76C-4595-4AA6-A22F-8EDD89F5DD84}"/>
                </a:ext>
              </a:extLst>
            </p:cNvPr>
            <p:cNvSpPr/>
            <p:nvPr/>
          </p:nvSpPr>
          <p:spPr>
            <a:xfrm>
              <a:off x="1561704" y="3678971"/>
              <a:ext cx="4283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FFFDFD">
                      <a:lumMod val="50000"/>
                    </a:srgbClr>
                  </a:solidFill>
                  <a:sym typeface="+mn-ea"/>
                </a:rPr>
                <a:t> </a:t>
              </a:r>
              <a:r>
                <a:rPr lang="zh-CN" altLang="en-US" b="1" dirty="0">
                  <a:solidFill>
                    <a:srgbClr val="FFFDFD">
                      <a:lumMod val="50000"/>
                    </a:srgbClr>
                  </a:solidFill>
                  <a:sym typeface="+mn-ea"/>
                </a:rPr>
                <a:t>↓</a:t>
              </a:r>
              <a:r>
                <a:rPr lang="en-US" altLang="en-US" b="1" dirty="0">
                  <a:solidFill>
                    <a:srgbClr val="FFFDFD">
                      <a:lumMod val="50000"/>
                    </a:srgbClr>
                  </a:solidFill>
                  <a:sym typeface="+mn-ea"/>
                </a:rPr>
                <a:t> </a:t>
              </a:r>
              <a:endParaRPr lang="en-US" dirty="0">
                <a:solidFill>
                  <a:srgbClr val="FFFDFD">
                    <a:lumMod val="50000"/>
                  </a:srgbClr>
                </a:solidFill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4E7299-5EBE-4DEB-9774-E8F7D404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4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82" grpId="0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BC3E1E-1B94-462B-B458-ADA27C01EC01}"/>
              </a:ext>
            </a:extLst>
          </p:cNvPr>
          <p:cNvGrpSpPr/>
          <p:nvPr/>
        </p:nvGrpSpPr>
        <p:grpSpPr>
          <a:xfrm>
            <a:off x="2187103" y="2016678"/>
            <a:ext cx="2402117" cy="4351338"/>
            <a:chOff x="2187103" y="2016678"/>
            <a:chExt cx="2402117" cy="435133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7E03B09-7644-480B-ABDE-CE534B32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7103" y="2016678"/>
              <a:ext cx="2402117" cy="435133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15F1AED-44FA-4502-BEB6-029BD0EAC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7646" y="2477116"/>
              <a:ext cx="581413" cy="5421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Implementation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074"/>
            <a:ext cx="10758714" cy="4351338"/>
          </a:xfrm>
        </p:spPr>
        <p:txBody>
          <a:bodyPr/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Transmitter App</a:t>
            </a:r>
            <a:r>
              <a:rPr lang="zh-CN" altLang="en-US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in the Smartphone</a:t>
            </a:r>
            <a:endParaRPr lang="zh-CN" altLang="en-US" dirty="0"/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69A41C29-9B6D-43DB-85C0-350303A5864D}"/>
              </a:ext>
            </a:extLst>
          </p:cNvPr>
          <p:cNvSpPr txBox="1"/>
          <p:nvPr/>
        </p:nvSpPr>
        <p:spPr>
          <a:xfrm>
            <a:off x="1713414" y="6292546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Transmitter UI for location sharing 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7DEEBD-4013-4FF2-AD28-16B2C2E457A7}"/>
              </a:ext>
            </a:extLst>
          </p:cNvPr>
          <p:cNvGrpSpPr/>
          <p:nvPr/>
        </p:nvGrpSpPr>
        <p:grpSpPr>
          <a:xfrm>
            <a:off x="6491889" y="1966240"/>
            <a:ext cx="3776996" cy="4726416"/>
            <a:chOff x="6491889" y="1966240"/>
            <a:chExt cx="3776996" cy="4726416"/>
          </a:xfrm>
        </p:grpSpPr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AFA88B60-297E-4470-8933-A5D0C46648F5}"/>
                </a:ext>
              </a:extLst>
            </p:cNvPr>
            <p:cNvSpPr txBox="1"/>
            <p:nvPr/>
          </p:nvSpPr>
          <p:spPr>
            <a:xfrm>
              <a:off x="6491889" y="6292546"/>
              <a:ext cx="3776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Times New Roman" panose="02020603050405020304" pitchFamily="18" charset="0"/>
                </a:rPr>
                <a:t>Putting the mouse on the screen</a:t>
              </a:r>
              <a:endParaRPr lang="zh-CN" altLang="en-US" sz="2000" dirty="0">
                <a:cs typeface="Times New Roman" panose="02020603050405020304" pitchFamily="18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FA1373C-2C6A-4DD3-A538-0C49D6125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9255" y="1966240"/>
              <a:ext cx="3504799" cy="4326306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BC0D577-303E-4AA9-84D0-9E43E14742BE}"/>
              </a:ext>
            </a:extLst>
          </p:cNvPr>
          <p:cNvGrpSpPr/>
          <p:nvPr/>
        </p:nvGrpSpPr>
        <p:grpSpPr>
          <a:xfrm>
            <a:off x="7861476" y="4983060"/>
            <a:ext cx="3735438" cy="1077218"/>
            <a:chOff x="7861476" y="4983060"/>
            <a:chExt cx="3735438" cy="1077218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B8A0C3C-FAD1-4BFE-B422-19D0ABFF629E}"/>
                </a:ext>
              </a:extLst>
            </p:cNvPr>
            <p:cNvSpPr txBox="1"/>
            <p:nvPr/>
          </p:nvSpPr>
          <p:spPr>
            <a:xfrm>
              <a:off x="9394336" y="4983060"/>
              <a:ext cx="22025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②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Click ‘Start’ to transmit the precise location to the web application 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F0CBC3F-DA4C-41D5-96A8-E21F4648D949}"/>
                </a:ext>
              </a:extLst>
            </p:cNvPr>
            <p:cNvSpPr/>
            <p:nvPr/>
          </p:nvSpPr>
          <p:spPr>
            <a:xfrm>
              <a:off x="7861476" y="5092328"/>
              <a:ext cx="966008" cy="3598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72FB513-9446-460F-991A-19EB5C1B296E}"/>
              </a:ext>
            </a:extLst>
          </p:cNvPr>
          <p:cNvGrpSpPr/>
          <p:nvPr/>
        </p:nvGrpSpPr>
        <p:grpSpPr>
          <a:xfrm>
            <a:off x="2347068" y="2488786"/>
            <a:ext cx="2514557" cy="1512986"/>
            <a:chOff x="2347068" y="2488786"/>
            <a:chExt cx="2514557" cy="15129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17DA1B1-FE62-4B56-A298-3A14D01252B3}"/>
                </a:ext>
              </a:extLst>
            </p:cNvPr>
            <p:cNvGrpSpPr/>
            <p:nvPr/>
          </p:nvGrpSpPr>
          <p:grpSpPr>
            <a:xfrm>
              <a:off x="2347068" y="2627478"/>
              <a:ext cx="2514557" cy="1374294"/>
              <a:chOff x="2347068" y="2627478"/>
              <a:chExt cx="2514557" cy="1374294"/>
            </a:xfrm>
          </p:grpSpPr>
          <p:sp>
            <p:nvSpPr>
              <p:cNvPr id="12" name="箭头: 左右 11">
                <a:extLst>
                  <a:ext uri="{FF2B5EF4-FFF2-40B4-BE49-F238E27FC236}">
                    <a16:creationId xmlns:a16="http://schemas.microsoft.com/office/drawing/2014/main" id="{0F7DC340-6A7E-479F-A2B9-A730D0A0A3F9}"/>
                  </a:ext>
                </a:extLst>
              </p:cNvPr>
              <p:cNvSpPr/>
              <p:nvPr/>
            </p:nvSpPr>
            <p:spPr>
              <a:xfrm>
                <a:off x="2994362" y="3501265"/>
                <a:ext cx="709749" cy="226110"/>
              </a:xfrm>
              <a:prstGeom prst="left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箭头: 左右 12">
                <a:extLst>
                  <a:ext uri="{FF2B5EF4-FFF2-40B4-BE49-F238E27FC236}">
                    <a16:creationId xmlns:a16="http://schemas.microsoft.com/office/drawing/2014/main" id="{C44C233E-E9F0-45C1-A4A5-5FAB41E12279}"/>
                  </a:ext>
                </a:extLst>
              </p:cNvPr>
              <p:cNvSpPr/>
              <p:nvPr/>
            </p:nvSpPr>
            <p:spPr>
              <a:xfrm rot="5400000">
                <a:off x="3682211" y="2869298"/>
                <a:ext cx="709749" cy="226110"/>
              </a:xfrm>
              <a:prstGeom prst="left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7F0D9EC-5DFA-4701-B002-51281EC47B12}"/>
                  </a:ext>
                </a:extLst>
              </p:cNvPr>
              <p:cNvSpPr txBox="1"/>
              <p:nvPr/>
            </p:nvSpPr>
            <p:spPr>
              <a:xfrm>
                <a:off x="2347068" y="3663218"/>
                <a:ext cx="2514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F0000"/>
                    </a:solidFill>
                  </a:rPr>
                  <a:t>①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Movement texture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9B5DE37-109D-4EB6-ACF5-5B667BBC4D58}"/>
                </a:ext>
              </a:extLst>
            </p:cNvPr>
            <p:cNvSpPr/>
            <p:nvPr/>
          </p:nvSpPr>
          <p:spPr>
            <a:xfrm>
              <a:off x="2894923" y="2488786"/>
              <a:ext cx="958209" cy="9894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F17463-A76E-4E90-8DA3-5F876EC5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6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Implementation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074"/>
            <a:ext cx="10758714" cy="4351338"/>
          </a:xfrm>
        </p:spPr>
        <p:txBody>
          <a:bodyPr/>
          <a:lstStyle/>
          <a:p>
            <a:r>
              <a:rPr lang="en-US" altLang="zh-CN" dirty="0"/>
              <a:t>Receiver JavaScript in the Web Page</a:t>
            </a:r>
            <a:endParaRPr lang="zh-CN" altLang="en-US" dirty="0"/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51A22BA3-AB58-4E4A-BB5B-A8A7F65B6AAB}"/>
              </a:ext>
            </a:extLst>
          </p:cNvPr>
          <p:cNvSpPr txBox="1"/>
          <p:nvPr/>
        </p:nvSpPr>
        <p:spPr>
          <a:xfrm>
            <a:off x="1253762" y="5733735"/>
            <a:ext cx="5105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cs typeface="Times New Roman" panose="02020603050405020304" pitchFamily="18" charset="0"/>
              </a:rPr>
              <a:t>The layout of </a:t>
            </a:r>
            <a:r>
              <a:rPr lang="en-US" altLang="zh-CN" sz="2000" dirty="0" err="1">
                <a:cs typeface="Times New Roman" panose="02020603050405020304" pitchFamily="18" charset="0"/>
              </a:rPr>
              <a:t>MousePath</a:t>
            </a:r>
            <a:r>
              <a:rPr lang="en-US" altLang="zh-CN" sz="2000" dirty="0">
                <a:cs typeface="Times New Roman" panose="02020603050405020304" pitchFamily="18" charset="0"/>
              </a:rPr>
              <a:t>-enabled web page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CBD4EF9-E37C-4730-B6FB-F38DCECCB670}"/>
              </a:ext>
            </a:extLst>
          </p:cNvPr>
          <p:cNvGrpSpPr/>
          <p:nvPr/>
        </p:nvGrpSpPr>
        <p:grpSpPr>
          <a:xfrm>
            <a:off x="879611" y="2346274"/>
            <a:ext cx="5998127" cy="3226840"/>
            <a:chOff x="879611" y="2346274"/>
            <a:chExt cx="5998127" cy="322684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5453CA0-92E4-4C00-A19F-0BD270FE8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611" y="2346274"/>
              <a:ext cx="5998127" cy="322684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69A2ADB-5FF8-45C6-AE34-58EFC35F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6769" y="3141470"/>
              <a:ext cx="790685" cy="575059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4E8A7D99-DA84-40B1-BAD2-4632927784B1}"/>
              </a:ext>
            </a:extLst>
          </p:cNvPr>
          <p:cNvSpPr txBox="1"/>
          <p:nvPr/>
        </p:nvSpPr>
        <p:spPr>
          <a:xfrm>
            <a:off x="4362292" y="3132218"/>
            <a:ext cx="320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Use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Mouse Lock API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to avoid cursor random walk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9CEF34-BD34-4AE6-A422-AE537705FF18}"/>
              </a:ext>
            </a:extLst>
          </p:cNvPr>
          <p:cNvGrpSpPr/>
          <p:nvPr/>
        </p:nvGrpSpPr>
        <p:grpSpPr>
          <a:xfrm>
            <a:off x="7459777" y="1496647"/>
            <a:ext cx="4232833" cy="5037308"/>
            <a:chOff x="7459777" y="1496647"/>
            <a:chExt cx="4232833" cy="503730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F995AA3-3C62-4BAC-B1C6-F4BD0C9F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9777" y="1496647"/>
              <a:ext cx="3384856" cy="4655389"/>
            </a:xfrm>
            <a:prstGeom prst="rect">
              <a:avLst/>
            </a:prstGeom>
          </p:spPr>
        </p:pic>
        <p:sp>
          <p:nvSpPr>
            <p:cNvPr id="21" name="TextBox 34">
              <a:extLst>
                <a:ext uri="{FF2B5EF4-FFF2-40B4-BE49-F238E27FC236}">
                  <a16:creationId xmlns:a16="http://schemas.microsoft.com/office/drawing/2014/main" id="{F321932C-9B57-4C63-B363-0CA4346D1153}"/>
                </a:ext>
              </a:extLst>
            </p:cNvPr>
            <p:cNvSpPr txBox="1"/>
            <p:nvPr/>
          </p:nvSpPr>
          <p:spPr>
            <a:xfrm>
              <a:off x="7614249" y="6133845"/>
              <a:ext cx="4078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Times New Roman" panose="02020603050405020304" pitchFamily="18" charset="0"/>
                </a:rPr>
                <a:t>Output from the browser’s console</a:t>
              </a:r>
              <a:endParaRPr lang="zh-CN" altLang="en-US" sz="2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532684-BECF-40CD-B16E-00A55B565E82}"/>
              </a:ext>
            </a:extLst>
          </p:cNvPr>
          <p:cNvGrpSpPr/>
          <p:nvPr/>
        </p:nvGrpSpPr>
        <p:grpSpPr>
          <a:xfrm>
            <a:off x="7614249" y="2346274"/>
            <a:ext cx="4227149" cy="1109109"/>
            <a:chOff x="7614249" y="2346274"/>
            <a:chExt cx="4227149" cy="1109109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4494DB1-45D0-4F39-ABD9-A6E8B8778CF4}"/>
                </a:ext>
              </a:extLst>
            </p:cNvPr>
            <p:cNvSpPr/>
            <p:nvPr/>
          </p:nvSpPr>
          <p:spPr>
            <a:xfrm>
              <a:off x="7614249" y="2346274"/>
              <a:ext cx="1834551" cy="4943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31B58A8-FC40-4C40-99F4-E1400E76D745}"/>
                </a:ext>
              </a:extLst>
            </p:cNvPr>
            <p:cNvSpPr txBox="1"/>
            <p:nvPr/>
          </p:nvSpPr>
          <p:spPr>
            <a:xfrm>
              <a:off x="9034932" y="2809052"/>
              <a:ext cx="28064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④ </a:t>
              </a:r>
              <a:r>
                <a:rPr lang="en-US" altLang="zh-CN" b="1" dirty="0">
                  <a:solidFill>
                    <a:srgbClr val="FF0000"/>
                  </a:solidFill>
                </a:rPr>
                <a:t>Mouse move events from </a:t>
              </a:r>
              <a:r>
                <a:rPr lang="en-US" altLang="zh-CN" dirty="0" err="1">
                  <a:solidFill>
                    <a:srgbClr val="FF0000"/>
                  </a:solidFill>
                  <a:latin typeface="Consolas" panose="020B0609020204030204" pitchFamily="49" charset="0"/>
                  <a:cs typeface="Times New Roman" panose="02020603050405020304" pitchFamily="18" charset="0"/>
                </a:rPr>
                <a:t>mousemove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listener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FB0FA6-6D7F-4284-BD81-9F0EDE64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8C6AD8-6C99-4BF2-9A60-9E9E1B5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277662"/>
            <a:ext cx="12496800" cy="13255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+mj-lt"/>
              </a:rPr>
              <a:t>PC Web Pages Can be Enhanced by Client-side Info</a:t>
            </a:r>
            <a:endParaRPr lang="zh-CN" altLang="en-US" sz="4000" dirty="0">
              <a:latin typeface="+mj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667FE16-80A3-4698-8C74-690CA6E041A1}"/>
              </a:ext>
            </a:extLst>
          </p:cNvPr>
          <p:cNvGrpSpPr/>
          <p:nvPr/>
        </p:nvGrpSpPr>
        <p:grpSpPr>
          <a:xfrm>
            <a:off x="673576" y="1529703"/>
            <a:ext cx="10593275" cy="4915280"/>
            <a:chOff x="621024" y="1781951"/>
            <a:chExt cx="10593275" cy="491528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3D54E1B-319D-4FB9-8FC5-05EE402C5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24" y="1781951"/>
              <a:ext cx="10593275" cy="491528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52D7B4C-ACA6-42A0-A0E6-BE3EB8F55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5914" y="4803862"/>
              <a:ext cx="1803493" cy="876345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4950AA52-C112-4033-88BB-A1B635389CFE}"/>
              </a:ext>
            </a:extLst>
          </p:cNvPr>
          <p:cNvSpPr txBox="1"/>
          <p:nvPr/>
        </p:nvSpPr>
        <p:spPr>
          <a:xfrm>
            <a:off x="5115762" y="4551614"/>
            <a:ext cx="219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Web RTC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DFFCF2-99A9-4886-B0D8-66A0F66D251F}"/>
              </a:ext>
            </a:extLst>
          </p:cNvPr>
          <p:cNvSpPr txBox="1"/>
          <p:nvPr/>
        </p:nvSpPr>
        <p:spPr>
          <a:xfrm>
            <a:off x="4041228" y="1713820"/>
            <a:ext cx="434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Client-side information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2F14211-AE2B-4D95-B43A-6A6D841D65E3}"/>
              </a:ext>
            </a:extLst>
          </p:cNvPr>
          <p:cNvGrpSpPr/>
          <p:nvPr/>
        </p:nvGrpSpPr>
        <p:grpSpPr>
          <a:xfrm>
            <a:off x="1891367" y="2157088"/>
            <a:ext cx="8287903" cy="911932"/>
            <a:chOff x="1891367" y="2157088"/>
            <a:chExt cx="8287903" cy="91193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D553C94-F31A-48DD-9540-CDFC49C6BF85}"/>
                </a:ext>
              </a:extLst>
            </p:cNvPr>
            <p:cNvSpPr/>
            <p:nvPr/>
          </p:nvSpPr>
          <p:spPr>
            <a:xfrm>
              <a:off x="1891367" y="2157088"/>
              <a:ext cx="878110" cy="8961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B4C8B93-DAE0-4E95-8DB1-A8DEFE734367}"/>
                </a:ext>
              </a:extLst>
            </p:cNvPr>
            <p:cNvSpPr/>
            <p:nvPr/>
          </p:nvSpPr>
          <p:spPr>
            <a:xfrm>
              <a:off x="9301160" y="2172853"/>
              <a:ext cx="878110" cy="8961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5201596E-1AB1-4278-A353-F7A5B1C85918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2769477" y="2157088"/>
              <a:ext cx="1792013" cy="4480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1E8D893A-E245-4F6D-8B61-2C6D1FBDDBB7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7315200" y="2172853"/>
              <a:ext cx="1985960" cy="4480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B1C2F2-2F1B-4C27-A37A-4F6FB616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9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/>
          <a:lstStyle/>
          <a:p>
            <a:r>
              <a:rPr lang="en-US" altLang="zh-CN" sz="4000" dirty="0"/>
              <a:t>Evaluation on Device-related</a:t>
            </a:r>
            <a:r>
              <a:rPr lang="en-US" altLang="zh-CN" dirty="0"/>
              <a:t> Factors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4" y="1508125"/>
            <a:ext cx="10758714" cy="1019175"/>
          </a:xfrm>
        </p:spPr>
        <p:txBody>
          <a:bodyPr>
            <a:normAutofit/>
          </a:bodyPr>
          <a:lstStyle/>
          <a:p>
            <a:r>
              <a:rPr lang="en-US" altLang="zh-CN" dirty="0"/>
              <a:t>Error Rate V.S. Different Hardware: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914400" lvl="2" indent="0">
              <a:buNone/>
            </a:pPr>
            <a:endParaRPr lang="en-US" altLang="zh-CN" dirty="0"/>
          </a:p>
          <a:p>
            <a:pPr lvl="1"/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E5EE0C5-5138-4875-85DF-BE38B484D579}"/>
              </a:ext>
            </a:extLst>
          </p:cNvPr>
          <p:cNvSpPr/>
          <p:nvPr/>
        </p:nvSpPr>
        <p:spPr>
          <a:xfrm>
            <a:off x="1229073" y="2880068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BEDB6D-BCC7-49F7-A35F-75D61BFD2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248"/>
          <a:stretch/>
        </p:blipFill>
        <p:spPr>
          <a:xfrm>
            <a:off x="2477559" y="2366628"/>
            <a:ext cx="7479996" cy="30322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23C4C4F-A724-4E3F-AB95-917D1BC71EB9}"/>
              </a:ext>
            </a:extLst>
          </p:cNvPr>
          <p:cNvSpPr/>
          <p:nvPr/>
        </p:nvSpPr>
        <p:spPr>
          <a:xfrm>
            <a:off x="2760550" y="5701788"/>
            <a:ext cx="355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(a) Xiaomi</a:t>
            </a:r>
            <a:r>
              <a:rPr lang="en-US" altLang="zh-CN" dirty="0">
                <a:latin typeface="LinBiolinumT"/>
              </a:rPr>
              <a:t> </a:t>
            </a:r>
            <a:r>
              <a:rPr lang="en-US" altLang="zh-CN" dirty="0"/>
              <a:t>Mix 2S with LCD Screen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6A6429-2AF3-4684-9BA1-3EFE15506E06}"/>
              </a:ext>
            </a:extLst>
          </p:cNvPr>
          <p:cNvSpPr/>
          <p:nvPr/>
        </p:nvSpPr>
        <p:spPr>
          <a:xfrm>
            <a:off x="6699916" y="5705460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+mj-ea"/>
              </a:rPr>
              <a:t>(b) Xiaomi 8 with OLED Screen</a:t>
            </a:r>
            <a:endParaRPr lang="zh-CN" altLang="en-US" dirty="0">
              <a:ea typeface="+mj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DC3AD3-8B40-419B-9085-16DE8B36B52E}"/>
              </a:ext>
            </a:extLst>
          </p:cNvPr>
          <p:cNvSpPr/>
          <p:nvPr/>
        </p:nvSpPr>
        <p:spPr>
          <a:xfrm>
            <a:off x="4349141" y="4224759"/>
            <a:ext cx="1565522" cy="277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CF0B65-4E5C-4658-B63F-A0F5AC43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906A135-1D7B-4AA7-8586-11BBF78F9E65}"/>
              </a:ext>
            </a:extLst>
          </p:cNvPr>
          <p:cNvGrpSpPr/>
          <p:nvPr/>
        </p:nvGrpSpPr>
        <p:grpSpPr>
          <a:xfrm>
            <a:off x="5019223" y="5747557"/>
            <a:ext cx="4880608" cy="286237"/>
            <a:chOff x="5019223" y="5747557"/>
            <a:chExt cx="4880608" cy="28623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05BC966-A327-4D87-A0E5-A92BA6239854}"/>
                </a:ext>
              </a:extLst>
            </p:cNvPr>
            <p:cNvSpPr/>
            <p:nvPr/>
          </p:nvSpPr>
          <p:spPr>
            <a:xfrm>
              <a:off x="5019223" y="5747557"/>
              <a:ext cx="1300315" cy="277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479291F-7F74-4037-8DFA-CD48F8E5AC89}"/>
                </a:ext>
              </a:extLst>
            </p:cNvPr>
            <p:cNvSpPr/>
            <p:nvPr/>
          </p:nvSpPr>
          <p:spPr>
            <a:xfrm>
              <a:off x="8481982" y="5756001"/>
              <a:ext cx="1417849" cy="277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55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4" y="1508125"/>
            <a:ext cx="10758714" cy="1019175"/>
          </a:xfrm>
        </p:spPr>
        <p:txBody>
          <a:bodyPr>
            <a:normAutofit/>
          </a:bodyPr>
          <a:lstStyle/>
          <a:p>
            <a:r>
              <a:rPr lang="en-US" altLang="zh-CN" dirty="0"/>
              <a:t>Angle Error: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914400" lvl="2" indent="0">
              <a:buNone/>
            </a:pPr>
            <a:endParaRPr lang="en-US" altLang="zh-CN" dirty="0"/>
          </a:p>
          <a:p>
            <a:pPr lvl="1"/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11B7F1F-BEB9-41F6-8174-1F393906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675" y="2360691"/>
            <a:ext cx="4748339" cy="4027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Evaluation on Texture-related Factors</a:t>
            </a:r>
            <a:endParaRPr lang="zh-CN" altLang="en-US" sz="4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E5EE0C5-5138-4875-85DF-BE38B484D579}"/>
              </a:ext>
            </a:extLst>
          </p:cNvPr>
          <p:cNvSpPr/>
          <p:nvPr/>
        </p:nvSpPr>
        <p:spPr>
          <a:xfrm>
            <a:off x="1229073" y="2880068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680DC6-206F-4061-A3F4-F644F4AC1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842" y="2879651"/>
            <a:ext cx="3054840" cy="290209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3DEA02-75A3-40A8-BCBC-4A99EC26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45A437-8434-471F-A0C1-90E20E6DABE8}"/>
              </a:ext>
            </a:extLst>
          </p:cNvPr>
          <p:cNvSpPr/>
          <p:nvPr/>
        </p:nvSpPr>
        <p:spPr>
          <a:xfrm>
            <a:off x="8762843" y="4977114"/>
            <a:ext cx="2094209" cy="277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8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Q&amp;A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5788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459" y="1928813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altLang="zh-CN" sz="6000" b="1" dirty="0">
              <a:solidFill>
                <a:schemeClr val="tx1"/>
              </a:solidFill>
            </a:endParaRPr>
          </a:p>
          <a:p>
            <a:pPr algn="ctr"/>
            <a:r>
              <a:rPr lang="en-US" altLang="zh-CN" sz="6000" b="1" dirty="0">
                <a:solidFill>
                  <a:schemeClr val="tx1"/>
                </a:solidFill>
                <a:latin typeface="+mj-lt"/>
              </a:rPr>
              <a:t>Thank you!</a:t>
            </a:r>
            <a:endParaRPr lang="zh-CN" altLang="en-US" sz="6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E00547-FA2F-40B3-ADB2-D23394A3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06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6C5E4BC-A8EB-4885-8A30-769AE5714ECC}"/>
              </a:ext>
            </a:extLst>
          </p:cNvPr>
          <p:cNvSpPr/>
          <p:nvPr/>
        </p:nvSpPr>
        <p:spPr>
          <a:xfrm>
            <a:off x="7215141" y="5952196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Web Pages on PC</a:t>
            </a:r>
            <a:endParaRPr lang="zh-CN" altLang="en-US" sz="28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E6F3A0D-5111-46AC-98B9-CA32CF0C20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9915" r="16676" b="9979"/>
          <a:stretch/>
        </p:blipFill>
        <p:spPr>
          <a:xfrm>
            <a:off x="1192924" y="2158158"/>
            <a:ext cx="2147871" cy="422531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86503B7-27D2-4CBB-B0BC-627D12E7AB0D}"/>
              </a:ext>
            </a:extLst>
          </p:cNvPr>
          <p:cNvGrpSpPr/>
          <p:nvPr/>
        </p:nvGrpSpPr>
        <p:grpSpPr>
          <a:xfrm>
            <a:off x="3873941" y="2657598"/>
            <a:ext cx="1525979" cy="1569660"/>
            <a:chOff x="3770413" y="2921330"/>
            <a:chExt cx="1525979" cy="156966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5669F52-8200-4F76-8889-73C9B3D4378C}"/>
                </a:ext>
              </a:extLst>
            </p:cNvPr>
            <p:cNvCxnSpPr>
              <a:cxnSpLocks/>
            </p:cNvCxnSpPr>
            <p:nvPr/>
          </p:nvCxnSpPr>
          <p:spPr>
            <a:xfrm>
              <a:off x="3770413" y="4370119"/>
              <a:ext cx="1525979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363040B-DE59-4D93-8D1B-FC21D0176F22}"/>
                </a:ext>
              </a:extLst>
            </p:cNvPr>
            <p:cNvSpPr txBox="1"/>
            <p:nvPr/>
          </p:nvSpPr>
          <p:spPr>
            <a:xfrm>
              <a:off x="4028222" y="2921330"/>
              <a:ext cx="855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rgbClr val="FF0000"/>
                  </a:solidFill>
                </a:rPr>
                <a:t>？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2ABD6E4-CF5A-4786-BC96-42E3568E6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14" y="2542995"/>
            <a:ext cx="5216272" cy="33685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5DC96F-19CC-46E9-8F5E-87D1C6E7A2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33333" r="26552" b="36168"/>
          <a:stretch/>
        </p:blipFill>
        <p:spPr>
          <a:xfrm>
            <a:off x="5985642" y="2652898"/>
            <a:ext cx="5013434" cy="281433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0A4825BE-9751-46F0-AA30-BB29716CC646}"/>
              </a:ext>
            </a:extLst>
          </p:cNvPr>
          <p:cNvGrpSpPr/>
          <p:nvPr/>
        </p:nvGrpSpPr>
        <p:grpSpPr>
          <a:xfrm>
            <a:off x="4458902" y="4339102"/>
            <a:ext cx="1606751" cy="914551"/>
            <a:chOff x="4458902" y="4339102"/>
            <a:chExt cx="1606751" cy="91455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C612CFE-17D0-4E76-A393-51F12BFB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16016" y="4339102"/>
              <a:ext cx="598784" cy="562585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8643E4F-896B-41AB-B531-4969ED4F4DCA}"/>
                </a:ext>
              </a:extLst>
            </p:cNvPr>
            <p:cNvSpPr txBox="1"/>
            <p:nvPr/>
          </p:nvSpPr>
          <p:spPr>
            <a:xfrm>
              <a:off x="4458902" y="4915099"/>
              <a:ext cx="1606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Personal Data</a:t>
              </a:r>
              <a:endParaRPr lang="zh-CN" altLang="en-US" sz="1600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824623E-9A31-4AEC-9E35-958A08656779}"/>
              </a:ext>
            </a:extLst>
          </p:cNvPr>
          <p:cNvGrpSpPr/>
          <p:nvPr/>
        </p:nvGrpSpPr>
        <p:grpSpPr>
          <a:xfrm>
            <a:off x="3506384" y="4344087"/>
            <a:ext cx="1250731" cy="895462"/>
            <a:chOff x="3506384" y="4344087"/>
            <a:chExt cx="1250731" cy="89546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C4A0601-5630-4D8E-8504-39168C465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89821" y="4344087"/>
              <a:ext cx="540422" cy="571012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1A1736D-EBB7-4227-B545-A48613FC2619}"/>
                </a:ext>
              </a:extLst>
            </p:cNvPr>
            <p:cNvSpPr txBox="1"/>
            <p:nvPr/>
          </p:nvSpPr>
          <p:spPr>
            <a:xfrm>
              <a:off x="3506384" y="4900995"/>
              <a:ext cx="1250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Sensors</a:t>
              </a:r>
              <a:endParaRPr lang="zh-CN" altLang="en-US" dirty="0"/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E216375C-486A-4F88-B29B-FA83388D3369}"/>
              </a:ext>
            </a:extLst>
          </p:cNvPr>
          <p:cNvSpPr/>
          <p:nvPr/>
        </p:nvSpPr>
        <p:spPr>
          <a:xfrm>
            <a:off x="1773921" y="660063"/>
            <a:ext cx="8910144" cy="1225064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9A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Can PC Web Pages be further enhanced by </a:t>
            </a:r>
            <a:br>
              <a:rPr lang="en-US" altLang="zh-CN" sz="2800" dirty="0"/>
            </a:br>
            <a:r>
              <a:rPr lang="en-US" altLang="zh-CN" sz="2800" dirty="0"/>
              <a:t>taking information from the co-located </a:t>
            </a:r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smartphone</a:t>
            </a:r>
            <a:r>
              <a:rPr lang="en-US" altLang="zh-CN" sz="2800" dirty="0"/>
              <a:t>?</a:t>
            </a:r>
            <a:endParaRPr lang="zh-CN" altLang="en-US" sz="2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9C7B95-B2B4-455E-9BDF-04A1EA50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2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Smartphone-to-Web Communication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5502"/>
            <a:ext cx="11305903" cy="4351338"/>
          </a:xfrm>
        </p:spPr>
        <p:txBody>
          <a:bodyPr/>
          <a:lstStyle/>
          <a:p>
            <a:r>
              <a:rPr lang="en-US" altLang="zh-CN" dirty="0"/>
              <a:t>Potential Application 1: Password Manager Companion</a:t>
            </a:r>
          </a:p>
          <a:p>
            <a:pPr lvl="1"/>
            <a:r>
              <a:rPr lang="en-US" altLang="zh-CN" dirty="0"/>
              <a:t>Retrieving the account and password stored in the smartphone for web login.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8805B3A-9E14-4B4B-A7E7-7C94B7FD41C2}"/>
              </a:ext>
            </a:extLst>
          </p:cNvPr>
          <p:cNvSpPr txBox="1"/>
          <p:nvPr/>
        </p:nvSpPr>
        <p:spPr>
          <a:xfrm>
            <a:off x="1090686" y="6212107"/>
            <a:ext cx="40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Password manager in smartphone </a:t>
            </a:r>
            <a:endParaRPr lang="zh-CN" altLang="en-US" dirty="0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0ADA25D2-438E-4B3C-9C7A-9FEE3596E815}"/>
              </a:ext>
            </a:extLst>
          </p:cNvPr>
          <p:cNvSpPr/>
          <p:nvPr/>
        </p:nvSpPr>
        <p:spPr>
          <a:xfrm>
            <a:off x="4123507" y="4081759"/>
            <a:ext cx="1293222" cy="43107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2E9B049-5477-4F23-9F2B-2BEEEB2A5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865" y="3711106"/>
            <a:ext cx="620606" cy="13372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1932862-F255-4C20-AD1D-A96752BE6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43" y="3407303"/>
            <a:ext cx="674456" cy="6744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3F2E26E-292E-45BB-A449-E6AD6EFA36FF}"/>
              </a:ext>
            </a:extLst>
          </p:cNvPr>
          <p:cNvSpPr txBox="1"/>
          <p:nvPr/>
        </p:nvSpPr>
        <p:spPr>
          <a:xfrm>
            <a:off x="4230333" y="4158796"/>
            <a:ext cx="132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Credentials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18D0AF7-8A28-46EA-8633-1F8EBF3A7B68}"/>
              </a:ext>
            </a:extLst>
          </p:cNvPr>
          <p:cNvSpPr txBox="1"/>
          <p:nvPr/>
        </p:nvSpPr>
        <p:spPr>
          <a:xfrm>
            <a:off x="6870581" y="6045861"/>
            <a:ext cx="310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Login web pages on PC</a:t>
            </a:r>
            <a:endParaRPr lang="zh-CN" altLang="en-US" dirty="0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217B1C7-E9BD-434E-B3E5-B3ADE099DE60}"/>
              </a:ext>
            </a:extLst>
          </p:cNvPr>
          <p:cNvGrpSpPr/>
          <p:nvPr/>
        </p:nvGrpSpPr>
        <p:grpSpPr>
          <a:xfrm>
            <a:off x="5551193" y="2558702"/>
            <a:ext cx="4615114" cy="3418477"/>
            <a:chOff x="5551193" y="2558702"/>
            <a:chExt cx="4615114" cy="341847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A413B05-6BDF-46A4-B7DF-663882C05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2" t="581" b="3086"/>
            <a:stretch/>
          </p:blipFill>
          <p:spPr>
            <a:xfrm>
              <a:off x="5551193" y="2558702"/>
              <a:ext cx="4615114" cy="3418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45F55EA-14FB-4AF5-AEDB-B85969F4B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60138" y="2802541"/>
              <a:ext cx="1247816" cy="18053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3A470C3-D759-4DF9-AACB-8208E2F1D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7614" y="2833022"/>
              <a:ext cx="1548762" cy="108858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7B65D49-906F-498D-845F-945BA3534CE1}"/>
                </a:ext>
              </a:extLst>
            </p:cNvPr>
            <p:cNvSpPr txBox="1"/>
            <p:nvPr/>
          </p:nvSpPr>
          <p:spPr>
            <a:xfrm>
              <a:off x="6277614" y="2764340"/>
              <a:ext cx="25080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http://testlogin.com/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FFB61CB5-876A-40DB-804A-73EE2CCCE6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3317" y="3919963"/>
            <a:ext cx="871339" cy="2445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F920076-0645-4111-987E-80E75DA9D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7997" y="4365828"/>
            <a:ext cx="727812" cy="28890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3B73865-80BA-49CA-BFE5-D8103484CD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1787" y="3316989"/>
            <a:ext cx="3751620" cy="2270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1E7814D1-FF68-4B07-BDC1-0304438588D7}"/>
              </a:ext>
            </a:extLst>
          </p:cNvPr>
          <p:cNvGrpSpPr/>
          <p:nvPr/>
        </p:nvGrpSpPr>
        <p:grpSpPr>
          <a:xfrm>
            <a:off x="1911481" y="2429760"/>
            <a:ext cx="2002777" cy="3730088"/>
            <a:chOff x="6649933" y="3344118"/>
            <a:chExt cx="1455669" cy="2711122"/>
          </a:xfrm>
        </p:grpSpPr>
        <p:sp>
          <p:nvSpPr>
            <p:cNvPr id="28" name="矩形: 圆角 28">
              <a:extLst>
                <a:ext uri="{FF2B5EF4-FFF2-40B4-BE49-F238E27FC236}">
                  <a16:creationId xmlns:a16="http://schemas.microsoft.com/office/drawing/2014/main" id="{EA0C9F3E-4998-4213-9379-23FE5CA96AE1}"/>
                </a:ext>
              </a:extLst>
            </p:cNvPr>
            <p:cNvSpPr/>
            <p:nvPr/>
          </p:nvSpPr>
          <p:spPr>
            <a:xfrm>
              <a:off x="6649933" y="3344118"/>
              <a:ext cx="1455669" cy="2711122"/>
            </a:xfrm>
            <a:prstGeom prst="roundRect">
              <a:avLst>
                <a:gd name="adj" fmla="val 9587"/>
              </a:avLst>
            </a:prstGeom>
            <a:solidFill>
              <a:schemeClr val="bg1">
                <a:alpha val="69804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接连接符 34">
              <a:extLst>
                <a:ext uri="{FF2B5EF4-FFF2-40B4-BE49-F238E27FC236}">
                  <a16:creationId xmlns:a16="http://schemas.microsoft.com/office/drawing/2014/main" id="{BB55EB36-0752-47CE-A40C-E27A531634CC}"/>
                </a:ext>
              </a:extLst>
            </p:cNvPr>
            <p:cNvCxnSpPr/>
            <p:nvPr/>
          </p:nvCxnSpPr>
          <p:spPr>
            <a:xfrm>
              <a:off x="6649933" y="3595938"/>
              <a:ext cx="1426407" cy="0"/>
            </a:xfrm>
            <a:prstGeom prst="line">
              <a:avLst/>
            </a:prstGeom>
            <a:solidFill>
              <a:schemeClr val="bg1">
                <a:alpha val="69804"/>
              </a:schemeClr>
            </a:solidFill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39">
              <a:extLst>
                <a:ext uri="{FF2B5EF4-FFF2-40B4-BE49-F238E27FC236}">
                  <a16:creationId xmlns:a16="http://schemas.microsoft.com/office/drawing/2014/main" id="{4C99D86B-2DE6-4BAE-8183-5F6B7C741F2D}"/>
                </a:ext>
              </a:extLst>
            </p:cNvPr>
            <p:cNvCxnSpPr/>
            <p:nvPr/>
          </p:nvCxnSpPr>
          <p:spPr>
            <a:xfrm>
              <a:off x="6961652" y="3464995"/>
              <a:ext cx="776671" cy="0"/>
            </a:xfrm>
            <a:prstGeom prst="line">
              <a:avLst/>
            </a:prstGeom>
            <a:solidFill>
              <a:schemeClr val="bg1">
                <a:alpha val="69804"/>
              </a:schemeClr>
            </a:solidFill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C73A188-AD5A-4FED-9B75-DD7410E6DBA3}"/>
              </a:ext>
            </a:extLst>
          </p:cNvPr>
          <p:cNvGrpSpPr/>
          <p:nvPr/>
        </p:nvGrpSpPr>
        <p:grpSpPr>
          <a:xfrm>
            <a:off x="1940262" y="2806896"/>
            <a:ext cx="1933736" cy="3210726"/>
            <a:chOff x="2602819" y="3593554"/>
            <a:chExt cx="1813298" cy="3025242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CACAA6A7-40A5-40C2-8A9D-EA93B8C767C2}"/>
                </a:ext>
              </a:extLst>
            </p:cNvPr>
            <p:cNvGrpSpPr/>
            <p:nvPr/>
          </p:nvGrpSpPr>
          <p:grpSpPr>
            <a:xfrm>
              <a:off x="2602819" y="3593554"/>
              <a:ext cx="1813298" cy="3025242"/>
              <a:chOff x="6022635" y="3129612"/>
              <a:chExt cx="1541756" cy="2751908"/>
            </a:xfrm>
          </p:grpSpPr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EE1D0EBF-BD76-413E-8C90-28714F396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2635" y="3129612"/>
                <a:ext cx="1541756" cy="275190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A8D00B2A-C72E-4CB3-9A12-D131BD3FC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8153" y="3133318"/>
                <a:ext cx="530029" cy="10757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260628BC-C516-4B25-A6D7-C2E6F7B0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945457" y="4442112"/>
              <a:ext cx="1111724" cy="113715"/>
            </a:xfrm>
            <a:prstGeom prst="rect">
              <a:avLst/>
            </a:prstGeom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4F69A9C-4C17-4285-9DAC-F5E6452F7CBC}"/>
                </a:ext>
              </a:extLst>
            </p:cNvPr>
            <p:cNvSpPr txBox="1"/>
            <p:nvPr/>
          </p:nvSpPr>
          <p:spPr>
            <a:xfrm>
              <a:off x="2878163" y="4380548"/>
              <a:ext cx="1418994" cy="23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u="sng" dirty="0">
                  <a:solidFill>
                    <a:srgbClr val="407D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http://testlogin.com/</a:t>
              </a:r>
              <a:endParaRPr lang="zh-CN" altLang="en-US" sz="800" u="sng" dirty="0">
                <a:solidFill>
                  <a:srgbClr val="407D8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393BE-6D30-402C-BFEE-1AB4A062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6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Smartphone-to-Web Communication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502"/>
            <a:ext cx="10758714" cy="4351338"/>
          </a:xfrm>
        </p:spPr>
        <p:txBody>
          <a:bodyPr/>
          <a:lstStyle/>
          <a:p>
            <a:r>
              <a:rPr lang="en-US" altLang="zh-CN" dirty="0"/>
              <a:t>Potential Application 2: Precise Location-based Service</a:t>
            </a:r>
          </a:p>
          <a:p>
            <a:pPr lvl="1"/>
            <a:r>
              <a:rPr lang="en-US" altLang="zh-CN" dirty="0"/>
              <a:t>Enabling precise location-based service on PC web pages.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1492FD1-3727-4BF1-A239-580C46AEA7A5}"/>
              </a:ext>
            </a:extLst>
          </p:cNvPr>
          <p:cNvGrpSpPr/>
          <p:nvPr/>
        </p:nvGrpSpPr>
        <p:grpSpPr>
          <a:xfrm>
            <a:off x="1196142" y="2416682"/>
            <a:ext cx="4396685" cy="4315663"/>
            <a:chOff x="1196142" y="2416682"/>
            <a:chExt cx="4396685" cy="431566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FC6F618-E56D-4A7A-9819-091B14D98F0F}"/>
                </a:ext>
              </a:extLst>
            </p:cNvPr>
            <p:cNvGrpSpPr/>
            <p:nvPr/>
          </p:nvGrpSpPr>
          <p:grpSpPr>
            <a:xfrm>
              <a:off x="1911481" y="2416682"/>
              <a:ext cx="2002777" cy="3730088"/>
              <a:chOff x="6649933" y="3344118"/>
              <a:chExt cx="1455669" cy="2711122"/>
            </a:xfrm>
          </p:grpSpPr>
          <p:sp>
            <p:nvSpPr>
              <p:cNvPr id="22" name="矩形: 圆角 28">
                <a:extLst>
                  <a:ext uri="{FF2B5EF4-FFF2-40B4-BE49-F238E27FC236}">
                    <a16:creationId xmlns:a16="http://schemas.microsoft.com/office/drawing/2014/main" id="{D8B751DE-A4ED-44A3-990E-7BE6B7B3DA98}"/>
                  </a:ext>
                </a:extLst>
              </p:cNvPr>
              <p:cNvSpPr/>
              <p:nvPr/>
            </p:nvSpPr>
            <p:spPr>
              <a:xfrm>
                <a:off x="6649933" y="3344118"/>
                <a:ext cx="1455669" cy="2711122"/>
              </a:xfrm>
              <a:prstGeom prst="roundRect">
                <a:avLst>
                  <a:gd name="adj" fmla="val 9587"/>
                </a:avLst>
              </a:prstGeom>
              <a:solidFill>
                <a:schemeClr val="bg1">
                  <a:alpha val="69804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接连接符 34">
                <a:extLst>
                  <a:ext uri="{FF2B5EF4-FFF2-40B4-BE49-F238E27FC236}">
                    <a16:creationId xmlns:a16="http://schemas.microsoft.com/office/drawing/2014/main" id="{716DE83A-53A5-495A-8ADA-7F4B1826F7EA}"/>
                  </a:ext>
                </a:extLst>
              </p:cNvPr>
              <p:cNvCxnSpPr/>
              <p:nvPr/>
            </p:nvCxnSpPr>
            <p:spPr>
              <a:xfrm>
                <a:off x="6649933" y="3595938"/>
                <a:ext cx="1426407" cy="0"/>
              </a:xfrm>
              <a:prstGeom prst="line">
                <a:avLst/>
              </a:prstGeom>
              <a:solidFill>
                <a:schemeClr val="bg1">
                  <a:alpha val="69804"/>
                </a:schemeClr>
              </a:solidFill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39">
                <a:extLst>
                  <a:ext uri="{FF2B5EF4-FFF2-40B4-BE49-F238E27FC236}">
                    <a16:creationId xmlns:a16="http://schemas.microsoft.com/office/drawing/2014/main" id="{94EB6349-6557-4309-AB88-26B4F59B2EF2}"/>
                  </a:ext>
                </a:extLst>
              </p:cNvPr>
              <p:cNvCxnSpPr/>
              <p:nvPr/>
            </p:nvCxnSpPr>
            <p:spPr>
              <a:xfrm>
                <a:off x="6961652" y="3464995"/>
                <a:ext cx="776671" cy="0"/>
              </a:xfrm>
              <a:prstGeom prst="line">
                <a:avLst/>
              </a:prstGeom>
              <a:solidFill>
                <a:schemeClr val="bg1">
                  <a:alpha val="69804"/>
                </a:schemeClr>
              </a:solidFill>
              <a:ln w="5715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95CBCAE-FD61-4BEE-8F93-5B115DA20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0"/>
            <a:stretch/>
          </p:blipFill>
          <p:spPr>
            <a:xfrm>
              <a:off x="1932417" y="2778228"/>
              <a:ext cx="1945935" cy="3221959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1D7B04F-245B-4A83-93C8-DBF55C20D518}"/>
                </a:ext>
              </a:extLst>
            </p:cNvPr>
            <p:cNvSpPr txBox="1"/>
            <p:nvPr/>
          </p:nvSpPr>
          <p:spPr>
            <a:xfrm>
              <a:off x="1196142" y="6363013"/>
              <a:ext cx="4396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Location obtained via sensor-fusion</a:t>
              </a:r>
              <a:endParaRPr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E884D22-7525-4567-B69D-4E69DD45572F}"/>
              </a:ext>
            </a:extLst>
          </p:cNvPr>
          <p:cNvGrpSpPr/>
          <p:nvPr/>
        </p:nvGrpSpPr>
        <p:grpSpPr>
          <a:xfrm>
            <a:off x="4171768" y="3580706"/>
            <a:ext cx="1482016" cy="1050241"/>
            <a:chOff x="4171768" y="3580706"/>
            <a:chExt cx="1482016" cy="1050241"/>
          </a:xfrm>
        </p:grpSpPr>
        <p:sp>
          <p:nvSpPr>
            <p:cNvPr id="38" name="箭头: 右 37">
              <a:extLst>
                <a:ext uri="{FF2B5EF4-FFF2-40B4-BE49-F238E27FC236}">
                  <a16:creationId xmlns:a16="http://schemas.microsoft.com/office/drawing/2014/main" id="{21B7CCF5-5281-421E-89B4-745D06FD3ABA}"/>
                </a:ext>
              </a:extLst>
            </p:cNvPr>
            <p:cNvSpPr/>
            <p:nvPr/>
          </p:nvSpPr>
          <p:spPr>
            <a:xfrm>
              <a:off x="4171768" y="4199873"/>
              <a:ext cx="1482016" cy="43107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396F79E-27DF-4E40-8E85-C8A08B5673FB}"/>
                </a:ext>
              </a:extLst>
            </p:cNvPr>
            <p:cNvGrpSpPr/>
            <p:nvPr/>
          </p:nvGrpSpPr>
          <p:grpSpPr>
            <a:xfrm>
              <a:off x="4191267" y="3580706"/>
              <a:ext cx="1320860" cy="979158"/>
              <a:chOff x="4191267" y="3580706"/>
              <a:chExt cx="1320860" cy="97915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7FE07EC-03E8-4E25-A6A4-25D31EB7A959}"/>
                  </a:ext>
                </a:extLst>
              </p:cNvPr>
              <p:cNvSpPr txBox="1"/>
              <p:nvPr/>
            </p:nvSpPr>
            <p:spPr>
              <a:xfrm>
                <a:off x="4191267" y="4282865"/>
                <a:ext cx="1320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bg1"/>
                    </a:solidFill>
                  </a:rPr>
                  <a:t>Precise Location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D25D3A83-6354-4DCC-90DF-174B29CD4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1224" y="3580706"/>
                <a:ext cx="649533" cy="649533"/>
              </a:xfrm>
              <a:prstGeom prst="rect">
                <a:avLst/>
              </a:prstGeom>
            </p:spPr>
          </p:pic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831B406-5FD7-4B80-BF05-AF7D5EE70C89}"/>
              </a:ext>
            </a:extLst>
          </p:cNvPr>
          <p:cNvGrpSpPr/>
          <p:nvPr/>
        </p:nvGrpSpPr>
        <p:grpSpPr>
          <a:xfrm>
            <a:off x="6394787" y="2384502"/>
            <a:ext cx="5095542" cy="4380851"/>
            <a:chOff x="6340750" y="2660556"/>
            <a:chExt cx="4627563" cy="397851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8E07E41-04D8-4CE5-93A3-516555FF2051}"/>
                </a:ext>
              </a:extLst>
            </p:cNvPr>
            <p:cNvGrpSpPr/>
            <p:nvPr/>
          </p:nvGrpSpPr>
          <p:grpSpPr>
            <a:xfrm>
              <a:off x="6340750" y="2660556"/>
              <a:ext cx="4627563" cy="3457301"/>
              <a:chOff x="10688543" y="1630498"/>
              <a:chExt cx="4627563" cy="3457301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195F8B27-5989-4058-88AE-57C06C05637E}"/>
                  </a:ext>
                </a:extLst>
              </p:cNvPr>
              <p:cNvGrpSpPr/>
              <p:nvPr/>
            </p:nvGrpSpPr>
            <p:grpSpPr>
              <a:xfrm>
                <a:off x="10688545" y="1630498"/>
                <a:ext cx="4626723" cy="3457301"/>
                <a:chOff x="2948421" y="2455817"/>
                <a:chExt cx="5314322" cy="3971107"/>
              </a:xfrm>
            </p:grpSpPr>
            <p:pic>
              <p:nvPicPr>
                <p:cNvPr id="34" name="图片 33">
                  <a:extLst>
                    <a:ext uri="{FF2B5EF4-FFF2-40B4-BE49-F238E27FC236}">
                      <a16:creationId xmlns:a16="http://schemas.microsoft.com/office/drawing/2014/main" id="{BB9AFB17-C290-4256-B9F8-4A336B4BD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48421" y="2455817"/>
                  <a:ext cx="5314321" cy="397110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5" name="图片 34">
                  <a:extLst>
                    <a:ext uri="{FF2B5EF4-FFF2-40B4-BE49-F238E27FC236}">
                      <a16:creationId xmlns:a16="http://schemas.microsoft.com/office/drawing/2014/main" id="{E23A06EE-87CC-4B20-B7DE-58C550894C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00663" y="2654654"/>
                  <a:ext cx="1062080" cy="171897"/>
                </a:xfrm>
                <a:prstGeom prst="rect">
                  <a:avLst/>
                </a:prstGeom>
              </p:spPr>
            </p:pic>
          </p:grpSp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F919336E-54D9-40AF-891E-FC753FB5B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8543" y="1926217"/>
                <a:ext cx="4627563" cy="3161582"/>
              </a:xfrm>
              <a:prstGeom prst="rect">
                <a:avLst/>
              </a:prstGeom>
            </p:spPr>
          </p:pic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0B0BE57-4E22-44C1-91D7-EAB43DD32B09}"/>
                </a:ext>
              </a:extLst>
            </p:cNvPr>
            <p:cNvSpPr txBox="1"/>
            <p:nvPr/>
          </p:nvSpPr>
          <p:spPr>
            <a:xfrm>
              <a:off x="7181322" y="6269734"/>
              <a:ext cx="3122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Wrong location from IP</a:t>
              </a:r>
              <a:endParaRPr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926ABF1-7ED1-4C4E-8EA3-8AFC1CF954DB}"/>
              </a:ext>
            </a:extLst>
          </p:cNvPr>
          <p:cNvGrpSpPr/>
          <p:nvPr/>
        </p:nvGrpSpPr>
        <p:grpSpPr>
          <a:xfrm>
            <a:off x="6393949" y="2384503"/>
            <a:ext cx="5094459" cy="4347842"/>
            <a:chOff x="10811662" y="1813297"/>
            <a:chExt cx="4626580" cy="3948533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FCF32EDD-7087-48CF-B2C7-1B454E85A305}"/>
                </a:ext>
              </a:extLst>
            </p:cNvPr>
            <p:cNvGrpSpPr/>
            <p:nvPr/>
          </p:nvGrpSpPr>
          <p:grpSpPr>
            <a:xfrm>
              <a:off x="10811662" y="1813297"/>
              <a:ext cx="4626580" cy="3460847"/>
              <a:chOff x="1725361" y="2534194"/>
              <a:chExt cx="4626580" cy="3460847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67C9E3A1-5E39-4618-812E-A6236A44C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5361" y="2534194"/>
                <a:ext cx="4626580" cy="34608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6E54C8A3-85AA-45BE-9554-F802263EC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45806" y="3933892"/>
                <a:ext cx="143309" cy="188425"/>
              </a:xfrm>
              <a:prstGeom prst="rect">
                <a:avLst/>
              </a:prstGeom>
            </p:spPr>
          </p:pic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2A888C6-B22A-48C1-9443-BBCD3BA5A007}"/>
                </a:ext>
              </a:extLst>
            </p:cNvPr>
            <p:cNvSpPr txBox="1"/>
            <p:nvPr/>
          </p:nvSpPr>
          <p:spPr>
            <a:xfrm>
              <a:off x="11527670" y="5392498"/>
              <a:ext cx="3695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Precise location from smartphone</a:t>
              </a:r>
              <a:endParaRPr lang="zh-CN" alt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5F457EF-E781-458A-8F55-97CFAC9CD194}"/>
              </a:ext>
            </a:extLst>
          </p:cNvPr>
          <p:cNvGrpSpPr/>
          <p:nvPr/>
        </p:nvGrpSpPr>
        <p:grpSpPr>
          <a:xfrm>
            <a:off x="2290288" y="4496552"/>
            <a:ext cx="1120820" cy="330431"/>
            <a:chOff x="4985275" y="3523314"/>
            <a:chExt cx="1120820" cy="33043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FB0558B-576F-4AB7-BFFD-810867D19D08}"/>
                </a:ext>
              </a:extLst>
            </p:cNvPr>
            <p:cNvSpPr/>
            <p:nvPr/>
          </p:nvSpPr>
          <p:spPr>
            <a:xfrm>
              <a:off x="4985275" y="3576746"/>
              <a:ext cx="1120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u="sng" dirty="0">
                  <a:solidFill>
                    <a:srgbClr val="FF0000"/>
                  </a:solidFill>
                </a:rPr>
                <a:t>Real Location</a:t>
              </a:r>
              <a:endParaRPr lang="zh-CN" altLang="en-US" sz="1200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15C1D9B-2EA8-4914-A62B-7B6EF64A296F}"/>
                </a:ext>
              </a:extLst>
            </p:cNvPr>
            <p:cNvSpPr/>
            <p:nvPr/>
          </p:nvSpPr>
          <p:spPr>
            <a:xfrm>
              <a:off x="5482983" y="3523314"/>
              <a:ext cx="105675" cy="1056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0D15FF-C3D2-45DB-A501-A3DD7E05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9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F7AC142A-C728-4F85-AEB7-7A4CE2E38EF4}"/>
              </a:ext>
            </a:extLst>
          </p:cNvPr>
          <p:cNvGrpSpPr/>
          <p:nvPr/>
        </p:nvGrpSpPr>
        <p:grpSpPr>
          <a:xfrm>
            <a:off x="8268133" y="4178301"/>
            <a:ext cx="2749691" cy="2394315"/>
            <a:chOff x="8268133" y="4178301"/>
            <a:chExt cx="2749691" cy="239431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0E715C3-EDCF-41A5-BFB4-AD3CE882A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8133" y="4178301"/>
              <a:ext cx="2749691" cy="2159111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C0CF566-5A35-4873-8753-D65A17316824}"/>
                </a:ext>
              </a:extLst>
            </p:cNvPr>
            <p:cNvSpPr txBox="1"/>
            <p:nvPr/>
          </p:nvSpPr>
          <p:spPr>
            <a:xfrm>
              <a:off x="9237746" y="6203284"/>
              <a:ext cx="109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Plug-ins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0643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Smartphone-to-Web Communication: Problem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7121433" cy="188394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Potential Approaches</a:t>
            </a:r>
          </a:p>
          <a:p>
            <a:pPr lvl="1"/>
            <a:r>
              <a:rPr lang="en-US" altLang="zh-CN" dirty="0"/>
              <a:t>Cloud Services</a:t>
            </a:r>
          </a:p>
          <a:p>
            <a:pPr lvl="2"/>
            <a:r>
              <a:rPr lang="en-US" altLang="zh-CN" dirty="0"/>
              <a:t>e.g., Your Phone App in Windows 10</a:t>
            </a:r>
          </a:p>
          <a:p>
            <a:pPr lvl="1"/>
            <a:r>
              <a:rPr lang="en-US" altLang="zh-CN" dirty="0"/>
              <a:t>Ad-hoc wireless protocols</a:t>
            </a:r>
          </a:p>
          <a:p>
            <a:pPr lvl="2"/>
            <a:r>
              <a:rPr lang="en-US" altLang="zh-CN" dirty="0"/>
              <a:t>e.g., Bluetooth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8" name="&quot;No&quot; Symbol 7"/>
          <p:cNvSpPr/>
          <p:nvPr/>
        </p:nvSpPr>
        <p:spPr>
          <a:xfrm>
            <a:off x="9212708" y="5040911"/>
            <a:ext cx="860539" cy="860539"/>
          </a:xfrm>
          <a:prstGeom prst="noSmoking">
            <a:avLst>
              <a:gd name="adj" fmla="val 123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F4AA8FB-4363-409D-835B-C856E49C6C60}"/>
              </a:ext>
            </a:extLst>
          </p:cNvPr>
          <p:cNvGrpSpPr/>
          <p:nvPr/>
        </p:nvGrpSpPr>
        <p:grpSpPr>
          <a:xfrm>
            <a:off x="7250965" y="1665824"/>
            <a:ext cx="2119367" cy="2228413"/>
            <a:chOff x="7250965" y="1665824"/>
            <a:chExt cx="2119367" cy="222841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9E92DAD-767B-49BF-B9B5-26D31127A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72" b="94033" l="3257" r="96417">
                          <a14:foregroundMark x1="28013" y1="91501" x2="58143" y2="92043"/>
                          <a14:foregroundMark x1="74756" y1="13924" x2="77850" y2="74322"/>
                          <a14:foregroundMark x1="79316" y1="72694" x2="92834" y2="73056"/>
                          <a14:foregroundMark x1="96417" y1="71067" x2="96417" y2="71067"/>
                          <a14:foregroundMark x1="72313" y1="73237" x2="72313" y2="73237"/>
                          <a14:foregroundMark x1="59935" y1="52622" x2="65798" y2="59494"/>
                          <a14:foregroundMark x1="64658" y1="12116" x2="78827" y2="10488"/>
                          <a14:foregroundMark x1="81270" y1="7957" x2="17264" y2="15190"/>
                          <a14:foregroundMark x1="17264" y1="15190" x2="12704" y2="14105"/>
                          <a14:foregroundMark x1="36808" y1="7233" x2="36808" y2="7233"/>
                          <a14:foregroundMark x1="40717" y1="7595" x2="48534" y2="9765"/>
                          <a14:foregroundMark x1="78339" y1="25136" x2="78339" y2="25136"/>
                          <a14:foregroundMark x1="81922" y1="13201" x2="81922" y2="45208"/>
                          <a14:foregroundMark x1="66124" y1="72694" x2="66124" y2="72694"/>
                          <a14:foregroundMark x1="65147" y1="73056" x2="75570" y2="71971"/>
                          <a14:foregroundMark x1="84365" y1="25316" x2="85016" y2="61483"/>
                          <a14:foregroundMark x1="14658" y1="26401" x2="14658" y2="55696"/>
                          <a14:foregroundMark x1="7980" y1="73779" x2="22638" y2="72875"/>
                          <a14:foregroundMark x1="23616" y1="91682" x2="40391" y2="94033"/>
                          <a14:foregroundMark x1="3257" y1="71790" x2="3257" y2="71790"/>
                          <a14:foregroundMark x1="34853" y1="21519" x2="53257" y2="2061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50965" y="1665824"/>
              <a:ext cx="2119367" cy="190881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139E27F-973E-4966-A01D-01D062B28B82}"/>
                </a:ext>
              </a:extLst>
            </p:cNvPr>
            <p:cNvSpPr txBox="1"/>
            <p:nvPr/>
          </p:nvSpPr>
          <p:spPr>
            <a:xfrm>
              <a:off x="7436069" y="3524905"/>
              <a:ext cx="1860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Your Phone App</a:t>
              </a:r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019C496-E316-4ED9-A888-405152C4A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2702" y="2264564"/>
            <a:ext cx="2159817" cy="7031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6AFF348-E5BF-4CAD-A196-33143243C061}"/>
              </a:ext>
            </a:extLst>
          </p:cNvPr>
          <p:cNvSpPr/>
          <p:nvPr/>
        </p:nvSpPr>
        <p:spPr>
          <a:xfrm>
            <a:off x="875867" y="4006785"/>
            <a:ext cx="7437815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Limitations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Setup overhead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e.g., link establishment, account sync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prstClr val="black"/>
                </a:solidFill>
              </a:rPr>
              <a:t>Not directly </a:t>
            </a:r>
            <a:r>
              <a:rPr lang="en-US" altLang="zh-CN" sz="2400" dirty="0">
                <a:solidFill>
                  <a:prstClr val="black"/>
                </a:solidFill>
              </a:rPr>
              <a:t>transferring to the web pages !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Additional effort </a:t>
            </a:r>
            <a:r>
              <a:rPr lang="en-US" altLang="zh-CN" sz="2000" dirty="0">
                <a:solidFill>
                  <a:prstClr val="black"/>
                </a:solidFill>
              </a:rPr>
              <a:t>is needed, i.e., installing a browser plugin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C00000"/>
                </a:solidFill>
              </a:rPr>
              <a:t>Phone-to-PC Path != Phone-to-Web Path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D6838-DA6A-4762-BE01-369604DE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5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876315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Our Idea: </a:t>
            </a:r>
            <a:r>
              <a:rPr lang="en-US" sz="3600" dirty="0"/>
              <a:t>a Channel </a:t>
            </a:r>
            <a:r>
              <a:rPr lang="en-US" altLang="zh-CN" sz="3600" dirty="0"/>
              <a:t>between </a:t>
            </a:r>
            <a:r>
              <a:rPr lang="en-US" sz="3600" dirty="0"/>
              <a:t>Mouse </a:t>
            </a:r>
            <a:r>
              <a:rPr lang="en-US" altLang="zh-CN" sz="3600" dirty="0"/>
              <a:t>and Smartphone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3185" y="1636556"/>
            <a:ext cx="10304265" cy="4351338"/>
          </a:xfrm>
        </p:spPr>
        <p:txBody>
          <a:bodyPr>
            <a:normAutofit/>
          </a:bodyPr>
          <a:lstStyle/>
          <a:p>
            <a:r>
              <a:rPr lang="en-US" dirty="0"/>
              <a:t>Putting an </a:t>
            </a:r>
            <a:r>
              <a:rPr lang="en-US" b="1" dirty="0"/>
              <a:t>optical mouse </a:t>
            </a:r>
            <a:r>
              <a:rPr lang="en-US" dirty="0"/>
              <a:t>on top of the smartphone screen, then information from the phone is </a:t>
            </a:r>
            <a:r>
              <a:rPr lang="en-US" b="1" dirty="0"/>
              <a:t>directly</a:t>
            </a:r>
            <a:r>
              <a:rPr lang="en-US" dirty="0"/>
              <a:t> transferred to the </a:t>
            </a:r>
            <a:r>
              <a:rPr lang="en-US" b="1" dirty="0"/>
              <a:t>web</a:t>
            </a:r>
            <a:r>
              <a:rPr lang="en-US" dirty="0"/>
              <a:t> page.</a:t>
            </a:r>
          </a:p>
        </p:txBody>
      </p:sp>
      <p:grpSp>
        <p:nvGrpSpPr>
          <p:cNvPr id="34" name="Group 3">
            <a:extLst>
              <a:ext uri="{FF2B5EF4-FFF2-40B4-BE49-F238E27FC236}">
                <a16:creationId xmlns:a16="http://schemas.microsoft.com/office/drawing/2014/main" id="{756CD684-5CD5-42C0-9F36-F48697E1E779}"/>
              </a:ext>
            </a:extLst>
          </p:cNvPr>
          <p:cNvGrpSpPr/>
          <p:nvPr/>
        </p:nvGrpSpPr>
        <p:grpSpPr>
          <a:xfrm>
            <a:off x="6649933" y="3344118"/>
            <a:ext cx="1455669" cy="2711122"/>
            <a:chOff x="2057400" y="4052570"/>
            <a:chExt cx="1045210" cy="1457022"/>
          </a:xfrm>
          <a:solidFill>
            <a:schemeClr val="bg1">
              <a:alpha val="69804"/>
            </a:schemeClr>
          </a:solidFill>
        </p:grpSpPr>
        <p:sp>
          <p:nvSpPr>
            <p:cNvPr id="65" name="矩形: 圆角 28">
              <a:extLst>
                <a:ext uri="{FF2B5EF4-FFF2-40B4-BE49-F238E27FC236}">
                  <a16:creationId xmlns:a16="http://schemas.microsoft.com/office/drawing/2014/main" id="{9CC2D6B2-6DB1-4400-9BFF-3F3DF026519A}"/>
                </a:ext>
              </a:extLst>
            </p:cNvPr>
            <p:cNvSpPr/>
            <p:nvPr/>
          </p:nvSpPr>
          <p:spPr>
            <a:xfrm>
              <a:off x="2057400" y="4052570"/>
              <a:ext cx="1045210" cy="1457022"/>
            </a:xfrm>
            <a:prstGeom prst="roundRect">
              <a:avLst>
                <a:gd name="adj" fmla="val 9587"/>
              </a:avLst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直接连接符 34">
              <a:extLst>
                <a:ext uri="{FF2B5EF4-FFF2-40B4-BE49-F238E27FC236}">
                  <a16:creationId xmlns:a16="http://schemas.microsoft.com/office/drawing/2014/main" id="{78D1B802-2B0D-4816-B081-A570F30E560C}"/>
                </a:ext>
              </a:extLst>
            </p:cNvPr>
            <p:cNvCxnSpPr/>
            <p:nvPr/>
          </p:nvCxnSpPr>
          <p:spPr>
            <a:xfrm>
              <a:off x="2057400" y="4187904"/>
              <a:ext cx="1024199" cy="0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39">
              <a:extLst>
                <a:ext uri="{FF2B5EF4-FFF2-40B4-BE49-F238E27FC236}">
                  <a16:creationId xmlns:a16="http://schemas.microsoft.com/office/drawing/2014/main" id="{4D2DDF5D-2828-4238-B063-88CE663436F8}"/>
                </a:ext>
              </a:extLst>
            </p:cNvPr>
            <p:cNvCxnSpPr/>
            <p:nvPr/>
          </p:nvCxnSpPr>
          <p:spPr>
            <a:xfrm>
              <a:off x="2281223" y="4117532"/>
              <a:ext cx="557671" cy="0"/>
            </a:xfrm>
            <a:prstGeom prst="line">
              <a:avLst/>
            </a:prstGeom>
            <a:grpFill/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20">
            <a:extLst>
              <a:ext uri="{FF2B5EF4-FFF2-40B4-BE49-F238E27FC236}">
                <a16:creationId xmlns:a16="http://schemas.microsoft.com/office/drawing/2014/main" id="{05AB1C0D-EF39-4924-9D37-61AE9F00895A}"/>
              </a:ext>
            </a:extLst>
          </p:cNvPr>
          <p:cNvGrpSpPr/>
          <p:nvPr/>
        </p:nvGrpSpPr>
        <p:grpSpPr>
          <a:xfrm>
            <a:off x="4946073" y="3689354"/>
            <a:ext cx="726041" cy="1353935"/>
            <a:chOff x="7480119" y="3129093"/>
            <a:chExt cx="508741" cy="871407"/>
          </a:xfrm>
        </p:grpSpPr>
        <p:sp>
          <p:nvSpPr>
            <p:cNvPr id="57" name="Rounded Rectangle 21">
              <a:extLst>
                <a:ext uri="{FF2B5EF4-FFF2-40B4-BE49-F238E27FC236}">
                  <a16:creationId xmlns:a16="http://schemas.microsoft.com/office/drawing/2014/main" id="{4DC73B6F-27D6-4974-9AFA-CEF640539FD3}"/>
                </a:ext>
              </a:extLst>
            </p:cNvPr>
            <p:cNvSpPr/>
            <p:nvPr/>
          </p:nvSpPr>
          <p:spPr>
            <a:xfrm>
              <a:off x="7480119" y="3129093"/>
              <a:ext cx="508741" cy="871407"/>
            </a:xfrm>
            <a:prstGeom prst="round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ounded Rectangle 22">
              <a:extLst>
                <a:ext uri="{FF2B5EF4-FFF2-40B4-BE49-F238E27FC236}">
                  <a16:creationId xmlns:a16="http://schemas.microsoft.com/office/drawing/2014/main" id="{BEEA1E09-9198-4E14-943A-73055E18F19D}"/>
                </a:ext>
              </a:extLst>
            </p:cNvPr>
            <p:cNvSpPr/>
            <p:nvPr/>
          </p:nvSpPr>
          <p:spPr>
            <a:xfrm>
              <a:off x="7544661" y="3259856"/>
              <a:ext cx="379657" cy="67321"/>
            </a:xfrm>
            <a:prstGeom prst="round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ounded Rectangle 23">
              <a:extLst>
                <a:ext uri="{FF2B5EF4-FFF2-40B4-BE49-F238E27FC236}">
                  <a16:creationId xmlns:a16="http://schemas.microsoft.com/office/drawing/2014/main" id="{470345D3-6F6D-445A-A708-6BF37248E9D7}"/>
                </a:ext>
              </a:extLst>
            </p:cNvPr>
            <p:cNvSpPr/>
            <p:nvPr/>
          </p:nvSpPr>
          <p:spPr>
            <a:xfrm>
              <a:off x="7684119" y="3686232"/>
              <a:ext cx="100739" cy="89634"/>
            </a:xfrm>
            <a:prstGeom prst="round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ounded Rectangle 24">
              <a:extLst>
                <a:ext uri="{FF2B5EF4-FFF2-40B4-BE49-F238E27FC236}">
                  <a16:creationId xmlns:a16="http://schemas.microsoft.com/office/drawing/2014/main" id="{0517ACA9-23D6-4928-9BF5-00F585BA000F}"/>
                </a:ext>
              </a:extLst>
            </p:cNvPr>
            <p:cNvSpPr/>
            <p:nvPr/>
          </p:nvSpPr>
          <p:spPr>
            <a:xfrm>
              <a:off x="7544661" y="3377554"/>
              <a:ext cx="379657" cy="67321"/>
            </a:xfrm>
            <a:prstGeom prst="round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id="{00EADD42-1318-4B3E-A26A-628D92E1147A}"/>
              </a:ext>
            </a:extLst>
          </p:cNvPr>
          <p:cNvGrpSpPr/>
          <p:nvPr/>
        </p:nvGrpSpPr>
        <p:grpSpPr>
          <a:xfrm>
            <a:off x="3495949" y="4075395"/>
            <a:ext cx="1313012" cy="1005358"/>
            <a:chOff x="654120" y="2149920"/>
            <a:chExt cx="1572120" cy="1391040"/>
          </a:xfrm>
        </p:grpSpPr>
        <p:sp>
          <p:nvSpPr>
            <p:cNvPr id="52" name="CustomShape 2">
              <a:extLst>
                <a:ext uri="{FF2B5EF4-FFF2-40B4-BE49-F238E27FC236}">
                  <a16:creationId xmlns:a16="http://schemas.microsoft.com/office/drawing/2014/main" id="{8000DE3A-7299-452A-87FD-7529CAD1910D}"/>
                </a:ext>
              </a:extLst>
            </p:cNvPr>
            <p:cNvSpPr/>
            <p:nvPr/>
          </p:nvSpPr>
          <p:spPr>
            <a:xfrm>
              <a:off x="1131840" y="3456720"/>
              <a:ext cx="594000" cy="842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" name="CustomShape 3">
              <a:extLst>
                <a:ext uri="{FF2B5EF4-FFF2-40B4-BE49-F238E27FC236}">
                  <a16:creationId xmlns:a16="http://schemas.microsoft.com/office/drawing/2014/main" id="{6D25CF80-0E91-4D34-B359-FB48D5EA959D}"/>
                </a:ext>
              </a:extLst>
            </p:cNvPr>
            <p:cNvSpPr/>
            <p:nvPr/>
          </p:nvSpPr>
          <p:spPr>
            <a:xfrm>
              <a:off x="1311840" y="3337560"/>
              <a:ext cx="256320" cy="14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" name="CustomShape 4">
              <a:extLst>
                <a:ext uri="{FF2B5EF4-FFF2-40B4-BE49-F238E27FC236}">
                  <a16:creationId xmlns:a16="http://schemas.microsoft.com/office/drawing/2014/main" id="{DC75D8A0-8401-44B7-A7BA-BBC1ECBCAEFC}"/>
                </a:ext>
              </a:extLst>
            </p:cNvPr>
            <p:cNvSpPr/>
            <p:nvPr/>
          </p:nvSpPr>
          <p:spPr>
            <a:xfrm>
              <a:off x="691200" y="2179080"/>
              <a:ext cx="1506240" cy="1177200"/>
            </a:xfrm>
            <a:prstGeom prst="roundRect">
              <a:avLst>
                <a:gd name="adj" fmla="val 9614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55" name="CustomShape 5">
              <a:extLst>
                <a:ext uri="{FF2B5EF4-FFF2-40B4-BE49-F238E27FC236}">
                  <a16:creationId xmlns:a16="http://schemas.microsoft.com/office/drawing/2014/main" id="{378432C4-2744-4EB8-9C46-892AAFC405E0}"/>
                </a:ext>
              </a:extLst>
            </p:cNvPr>
            <p:cNvSpPr/>
            <p:nvPr/>
          </p:nvSpPr>
          <p:spPr>
            <a:xfrm>
              <a:off x="654120" y="2149920"/>
              <a:ext cx="1572120" cy="1242720"/>
            </a:xfrm>
            <a:prstGeom prst="roundRect">
              <a:avLst>
                <a:gd name="adj" fmla="val 1140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56" name="CustomShape 6">
              <a:extLst>
                <a:ext uri="{FF2B5EF4-FFF2-40B4-BE49-F238E27FC236}">
                  <a16:creationId xmlns:a16="http://schemas.microsoft.com/office/drawing/2014/main" id="{85AAC600-EB4B-424B-A2CD-EE2DBC9CE618}"/>
                </a:ext>
              </a:extLst>
            </p:cNvPr>
            <p:cNvSpPr/>
            <p:nvPr/>
          </p:nvSpPr>
          <p:spPr>
            <a:xfrm>
              <a:off x="718560" y="2207520"/>
              <a:ext cx="1448640" cy="1118520"/>
            </a:xfrm>
            <a:prstGeom prst="roundRect">
              <a:avLst>
                <a:gd name="adj" fmla="val 7696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</p:grpSp>
      <p:pic>
        <p:nvPicPr>
          <p:cNvPr id="38" name="Picture 31">
            <a:extLst>
              <a:ext uri="{FF2B5EF4-FFF2-40B4-BE49-F238E27FC236}">
                <a16:creationId xmlns:a16="http://schemas.microsoft.com/office/drawing/2014/main" id="{F1D6C39D-2129-4C5B-9218-658536B966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5407" y="5102586"/>
            <a:ext cx="1029791" cy="102979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6B4C975-131B-4C04-BB9F-965C51BDAD2B}"/>
              </a:ext>
            </a:extLst>
          </p:cNvPr>
          <p:cNvGrpSpPr/>
          <p:nvPr/>
        </p:nvGrpSpPr>
        <p:grpSpPr>
          <a:xfrm>
            <a:off x="5012516" y="3211055"/>
            <a:ext cx="3274832" cy="2148263"/>
            <a:chOff x="5012516" y="3211055"/>
            <a:chExt cx="3274832" cy="2148263"/>
          </a:xfrm>
        </p:grpSpPr>
        <p:grpSp>
          <p:nvGrpSpPr>
            <p:cNvPr id="35" name="Group 18">
              <a:extLst>
                <a:ext uri="{FF2B5EF4-FFF2-40B4-BE49-F238E27FC236}">
                  <a16:creationId xmlns:a16="http://schemas.microsoft.com/office/drawing/2014/main" id="{80228932-21D8-4AB7-8F48-CC188189865D}"/>
                </a:ext>
              </a:extLst>
            </p:cNvPr>
            <p:cNvGrpSpPr/>
            <p:nvPr/>
          </p:nvGrpSpPr>
          <p:grpSpPr>
            <a:xfrm>
              <a:off x="5012516" y="3211055"/>
              <a:ext cx="3274832" cy="2148263"/>
              <a:chOff x="-429289" y="1374348"/>
              <a:chExt cx="5070445" cy="3326170"/>
            </a:xfrm>
          </p:grpSpPr>
          <p:sp>
            <p:nvSpPr>
              <p:cNvPr id="61" name="Rounded Rectangle 12">
                <a:extLst>
                  <a:ext uri="{FF2B5EF4-FFF2-40B4-BE49-F238E27FC236}">
                    <a16:creationId xmlns:a16="http://schemas.microsoft.com/office/drawing/2014/main" id="{F7D5CA8C-9ABB-457A-930F-3E334644F666}"/>
                  </a:ext>
                </a:extLst>
              </p:cNvPr>
              <p:cNvSpPr/>
              <p:nvPr/>
            </p:nvSpPr>
            <p:spPr>
              <a:xfrm>
                <a:off x="1851852" y="2182266"/>
                <a:ext cx="2789304" cy="1775011"/>
              </a:xfrm>
              <a:prstGeom prst="roundRect">
                <a:avLst>
                  <a:gd name="adj" fmla="val 50000"/>
                </a:avLst>
              </a:prstGeom>
              <a:ln w="7620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cxnSp>
            <p:nvCxnSpPr>
              <p:cNvPr id="62" name="Straight Connector 15">
                <a:extLst>
                  <a:ext uri="{FF2B5EF4-FFF2-40B4-BE49-F238E27FC236}">
                    <a16:creationId xmlns:a16="http://schemas.microsoft.com/office/drawing/2014/main" id="{3B7393B0-7B40-4FA1-8237-8E76A8E0D86F}"/>
                  </a:ext>
                </a:extLst>
              </p:cNvPr>
              <p:cNvCxnSpPr>
                <a:stCxn id="61" idx="1"/>
              </p:cNvCxnSpPr>
              <p:nvPr/>
            </p:nvCxnSpPr>
            <p:spPr>
              <a:xfrm>
                <a:off x="1851852" y="3069772"/>
                <a:ext cx="1045029" cy="1886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ounded Rectangle 14">
                <a:extLst>
                  <a:ext uri="{FF2B5EF4-FFF2-40B4-BE49-F238E27FC236}">
                    <a16:creationId xmlns:a16="http://schemas.microsoft.com/office/drawing/2014/main" id="{98D0D3E7-BB33-403C-B2D4-D770237A8F35}"/>
                  </a:ext>
                </a:extLst>
              </p:cNvPr>
              <p:cNvSpPr/>
              <p:nvPr/>
            </p:nvSpPr>
            <p:spPr>
              <a:xfrm>
                <a:off x="2081093" y="2931458"/>
                <a:ext cx="531479" cy="2766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4" name="Arc 16">
                <a:extLst>
                  <a:ext uri="{FF2B5EF4-FFF2-40B4-BE49-F238E27FC236}">
                    <a16:creationId xmlns:a16="http://schemas.microsoft.com/office/drawing/2014/main" id="{5EFFE688-4DFC-490E-B658-17C36AB33C5C}"/>
                  </a:ext>
                </a:extLst>
              </p:cNvPr>
              <p:cNvSpPr/>
              <p:nvPr/>
            </p:nvSpPr>
            <p:spPr>
              <a:xfrm>
                <a:off x="-429289" y="1374348"/>
                <a:ext cx="3326170" cy="3326170"/>
              </a:xfrm>
              <a:prstGeom prst="arc">
                <a:avLst>
                  <a:gd name="adj1" fmla="val 19813817"/>
                  <a:gd name="adj2" fmla="val 2019214"/>
                </a:avLst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39" name="Curved Connector 32">
              <a:extLst>
                <a:ext uri="{FF2B5EF4-FFF2-40B4-BE49-F238E27FC236}">
                  <a16:creationId xmlns:a16="http://schemas.microsoft.com/office/drawing/2014/main" id="{8CCAB650-C2D8-4D0F-BBFC-6DEFAD07D5A5}"/>
                </a:ext>
              </a:extLst>
            </p:cNvPr>
            <p:cNvCxnSpPr>
              <a:stCxn id="61" idx="1"/>
            </p:cNvCxnSpPr>
            <p:nvPr/>
          </p:nvCxnSpPr>
          <p:spPr>
            <a:xfrm rot="10800000" flipV="1">
              <a:off x="5457153" y="4306073"/>
              <a:ext cx="1028677" cy="573210"/>
            </a:xfrm>
            <a:prstGeom prst="curvedConnector3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4">
            <a:extLst>
              <a:ext uri="{FF2B5EF4-FFF2-40B4-BE49-F238E27FC236}">
                <a16:creationId xmlns:a16="http://schemas.microsoft.com/office/drawing/2014/main" id="{85254D0C-199E-44AE-8625-BD310BA679AC}"/>
              </a:ext>
            </a:extLst>
          </p:cNvPr>
          <p:cNvSpPr txBox="1"/>
          <p:nvPr/>
        </p:nvSpPr>
        <p:spPr>
          <a:xfrm>
            <a:off x="4208454" y="6149849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PC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37">
            <a:extLst>
              <a:ext uri="{FF2B5EF4-FFF2-40B4-BE49-F238E27FC236}">
                <a16:creationId xmlns:a16="http://schemas.microsoft.com/office/drawing/2014/main" id="{1939E697-E5A7-4BD0-A039-6C0B71DB70CD}"/>
              </a:ext>
            </a:extLst>
          </p:cNvPr>
          <p:cNvSpPr/>
          <p:nvPr/>
        </p:nvSpPr>
        <p:spPr>
          <a:xfrm>
            <a:off x="3139772" y="3435106"/>
            <a:ext cx="2824572" cy="2631384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5B0737C-C064-46B9-B335-D7D850151193}"/>
              </a:ext>
            </a:extLst>
          </p:cNvPr>
          <p:cNvGrpSpPr/>
          <p:nvPr/>
        </p:nvGrpSpPr>
        <p:grpSpPr>
          <a:xfrm>
            <a:off x="7976612" y="5456800"/>
            <a:ext cx="2456846" cy="400110"/>
            <a:chOff x="7976612" y="5456800"/>
            <a:chExt cx="2456846" cy="400110"/>
          </a:xfrm>
        </p:grpSpPr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CEE67B60-B10B-4A43-B610-261D2CF2682C}"/>
                </a:ext>
              </a:extLst>
            </p:cNvPr>
            <p:cNvSpPr txBox="1"/>
            <p:nvPr/>
          </p:nvSpPr>
          <p:spPr>
            <a:xfrm>
              <a:off x="8449838" y="5456800"/>
              <a:ext cx="1983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rPr>
                <a:t>Transmitter App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Arrow Connector 40">
              <a:extLst>
                <a:ext uri="{FF2B5EF4-FFF2-40B4-BE49-F238E27FC236}">
                  <a16:creationId xmlns:a16="http://schemas.microsoft.com/office/drawing/2014/main" id="{3113FE1E-540A-4685-9B21-B567B70A6121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7976612" y="5608909"/>
              <a:ext cx="473226" cy="4794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7">
            <a:extLst>
              <a:ext uri="{FF2B5EF4-FFF2-40B4-BE49-F238E27FC236}">
                <a16:creationId xmlns:a16="http://schemas.microsoft.com/office/drawing/2014/main" id="{97AFD833-81B3-40C4-8FAF-F5C1299496E6}"/>
              </a:ext>
            </a:extLst>
          </p:cNvPr>
          <p:cNvSpPr txBox="1"/>
          <p:nvPr/>
        </p:nvSpPr>
        <p:spPr>
          <a:xfrm>
            <a:off x="6649933" y="6144572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Smartphone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1">
            <a:extLst>
              <a:ext uri="{FF2B5EF4-FFF2-40B4-BE49-F238E27FC236}">
                <a16:creationId xmlns:a16="http://schemas.microsoft.com/office/drawing/2014/main" id="{07C87A18-548F-489A-A394-9B39D28FAE36}"/>
              </a:ext>
            </a:extLst>
          </p:cNvPr>
          <p:cNvSpPr/>
          <p:nvPr/>
        </p:nvSpPr>
        <p:spPr>
          <a:xfrm>
            <a:off x="6878346" y="5385051"/>
            <a:ext cx="1035768" cy="41447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Share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7" name="图片 3">
            <a:extLst>
              <a:ext uri="{FF2B5EF4-FFF2-40B4-BE49-F238E27FC236}">
                <a16:creationId xmlns:a16="http://schemas.microsoft.com/office/drawing/2014/main" id="{28486E0C-FD8D-4663-8CD8-1A2F4E1EC0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87" y="4190990"/>
            <a:ext cx="649304" cy="64930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BB18B4A-F643-4EDB-A471-F3992782D4D9}"/>
              </a:ext>
            </a:extLst>
          </p:cNvPr>
          <p:cNvGrpSpPr/>
          <p:nvPr/>
        </p:nvGrpSpPr>
        <p:grpSpPr>
          <a:xfrm>
            <a:off x="1476838" y="3523235"/>
            <a:ext cx="2310550" cy="992407"/>
            <a:chOff x="1476838" y="3523235"/>
            <a:chExt cx="2310550" cy="992407"/>
          </a:xfrm>
        </p:grpSpPr>
        <p:sp>
          <p:nvSpPr>
            <p:cNvPr id="48" name="TextBox 44">
              <a:extLst>
                <a:ext uri="{FF2B5EF4-FFF2-40B4-BE49-F238E27FC236}">
                  <a16:creationId xmlns:a16="http://schemas.microsoft.com/office/drawing/2014/main" id="{CFCD7BA6-369B-453F-80B6-79065FC8F5C5}"/>
                </a:ext>
              </a:extLst>
            </p:cNvPr>
            <p:cNvSpPr txBox="1"/>
            <p:nvPr/>
          </p:nvSpPr>
          <p:spPr>
            <a:xfrm>
              <a:off x="1476838" y="3523235"/>
              <a:ext cx="1446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Receiver </a:t>
              </a:r>
              <a:r>
                <a:rPr lang="en-US" altLang="zh-CN" sz="20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i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Web </a:t>
              </a:r>
              <a:r>
                <a:rPr lang="en-US" altLang="zh-CN" sz="2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P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age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cxnSp>
          <p:nvCxnSpPr>
            <p:cNvPr id="49" name="Straight Arrow Connector 46">
              <a:extLst>
                <a:ext uri="{FF2B5EF4-FFF2-40B4-BE49-F238E27FC236}">
                  <a16:creationId xmlns:a16="http://schemas.microsoft.com/office/drawing/2014/main" id="{B1A92DCC-1676-4AEC-9BBA-BA1122A2D6E3}"/>
                </a:ext>
              </a:extLst>
            </p:cNvPr>
            <p:cNvCxnSpPr>
              <a:cxnSpLocks/>
              <a:stCxn id="47" idx="1"/>
            </p:cNvCxnSpPr>
            <p:nvPr/>
          </p:nvCxnSpPr>
          <p:spPr>
            <a:xfrm flipH="1" flipV="1">
              <a:off x="2771177" y="4306072"/>
              <a:ext cx="1016211" cy="2095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BEB434-A0BA-4B87-BF25-70D06488B38B}"/>
              </a:ext>
            </a:extLst>
          </p:cNvPr>
          <p:cNvGrpSpPr/>
          <p:nvPr/>
        </p:nvGrpSpPr>
        <p:grpSpPr>
          <a:xfrm>
            <a:off x="8287349" y="4318259"/>
            <a:ext cx="2043781" cy="400110"/>
            <a:chOff x="8287349" y="4318259"/>
            <a:chExt cx="2043781" cy="4001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5CCC8BF-6A0C-44FD-A388-A295E4114135}"/>
                </a:ext>
              </a:extLst>
            </p:cNvPr>
            <p:cNvSpPr txBox="1"/>
            <p:nvPr/>
          </p:nvSpPr>
          <p:spPr>
            <a:xfrm>
              <a:off x="8508195" y="4318259"/>
              <a:ext cx="1822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rPr>
                <a:t>Optical Mouse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7EFC6B5-1550-415A-AE8D-4FE406103F62}"/>
                </a:ext>
              </a:extLst>
            </p:cNvPr>
            <p:cNvCxnSpPr/>
            <p:nvPr/>
          </p:nvCxnSpPr>
          <p:spPr>
            <a:xfrm>
              <a:off x="8287349" y="4385300"/>
              <a:ext cx="273795" cy="1068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470271-08D7-4AD3-B410-7D3B302F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6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/>
          <a:lstStyle/>
          <a:p>
            <a:r>
              <a:rPr lang="en-US" altLang="zh-CN" sz="4000" dirty="0">
                <a:cs typeface="Times New Roman" panose="02020603050405020304" pitchFamily="18" charset="0"/>
              </a:rPr>
              <a:t>How Do Optical Mice Work?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9856"/>
            <a:ext cx="10758714" cy="4351338"/>
          </a:xfrm>
        </p:spPr>
        <p:txBody>
          <a:bodyPr/>
          <a:lstStyle/>
          <a:p>
            <a:r>
              <a:rPr lang="en-US" altLang="zh-CN" b="1" dirty="0">
                <a:cs typeface="Times New Roman" panose="02020603050405020304" pitchFamily="18" charset="0"/>
              </a:rPr>
              <a:t>Mechanism: </a:t>
            </a:r>
            <a:r>
              <a:rPr lang="en-US" altLang="zh-CN" dirty="0">
                <a:cs typeface="Times New Roman" panose="02020603050405020304" pitchFamily="18" charset="0"/>
              </a:rPr>
              <a:t>o</a:t>
            </a:r>
            <a:r>
              <a:rPr lang="en-US" altLang="zh-CN" dirty="0"/>
              <a:t>ptical mouse uses image sensor to detect movement.</a:t>
            </a:r>
            <a:endParaRPr lang="zh-CN" altLang="en-US" dirty="0"/>
          </a:p>
        </p:txBody>
      </p:sp>
      <p:sp>
        <p:nvSpPr>
          <p:cNvPr id="80" name="平行四边形 79">
            <a:extLst>
              <a:ext uri="{FF2B5EF4-FFF2-40B4-BE49-F238E27FC236}">
                <a16:creationId xmlns:a16="http://schemas.microsoft.com/office/drawing/2014/main" id="{2465CD5B-3E8B-49D7-8F4F-BB023650A128}"/>
              </a:ext>
            </a:extLst>
          </p:cNvPr>
          <p:cNvSpPr/>
          <p:nvPr/>
        </p:nvSpPr>
        <p:spPr>
          <a:xfrm>
            <a:off x="1774234" y="3902142"/>
            <a:ext cx="5231743" cy="3034686"/>
          </a:xfrm>
          <a:prstGeom prst="parallelogram">
            <a:avLst/>
          </a:prstGeom>
          <a:solidFill>
            <a:srgbClr val="FFFDFD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  <a:scene3d>
            <a:camera prst="orthographicFront">
              <a:rot lat="360000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A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8F7A510-F61B-4B2B-B849-6F45C933D8F0}"/>
              </a:ext>
            </a:extLst>
          </p:cNvPr>
          <p:cNvGrpSpPr/>
          <p:nvPr/>
        </p:nvGrpSpPr>
        <p:grpSpPr>
          <a:xfrm>
            <a:off x="3519259" y="3728304"/>
            <a:ext cx="3382951" cy="1703374"/>
            <a:chOff x="3519259" y="3728304"/>
            <a:chExt cx="3382951" cy="1703374"/>
          </a:xfrm>
        </p:grpSpPr>
        <p:pic>
          <p:nvPicPr>
            <p:cNvPr id="81" name="图形 43" descr="处理器">
              <a:extLst>
                <a:ext uri="{FF2B5EF4-FFF2-40B4-BE49-F238E27FC236}">
                  <a16:creationId xmlns:a16="http://schemas.microsoft.com/office/drawing/2014/main" id="{804EBEC0-8122-403E-B2F2-379910B4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92172" y="3728304"/>
              <a:ext cx="842529" cy="842674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9941778A-1D02-4879-83F2-5BD045F30B28}"/>
                </a:ext>
              </a:extLst>
            </p:cNvPr>
            <p:cNvCxnSpPr/>
            <p:nvPr/>
          </p:nvCxnSpPr>
          <p:spPr>
            <a:xfrm flipH="1">
              <a:off x="4125786" y="4149639"/>
              <a:ext cx="575278" cy="127970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140862C3-1CB6-411A-878B-C9934C4C6AC1}"/>
                </a:ext>
              </a:extLst>
            </p:cNvPr>
            <p:cNvCxnSpPr/>
            <p:nvPr/>
          </p:nvCxnSpPr>
          <p:spPr>
            <a:xfrm>
              <a:off x="4135297" y="4149639"/>
              <a:ext cx="556273" cy="127970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829AA2EA-DEC7-48E1-A916-C9602B280616}"/>
                </a:ext>
              </a:extLst>
            </p:cNvPr>
            <p:cNvSpPr/>
            <p:nvPr/>
          </p:nvSpPr>
          <p:spPr>
            <a:xfrm>
              <a:off x="4135297" y="4722453"/>
              <a:ext cx="547205" cy="88091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6" name="图形 48">
              <a:extLst>
                <a:ext uri="{FF2B5EF4-FFF2-40B4-BE49-F238E27FC236}">
                  <a16:creationId xmlns:a16="http://schemas.microsoft.com/office/drawing/2014/main" id="{CE01ED4B-4CF9-48D5-A75E-15C2078E1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724629">
              <a:off x="5388878" y="4346169"/>
              <a:ext cx="403317" cy="543015"/>
            </a:xfrm>
            <a:prstGeom prst="rect">
              <a:avLst/>
            </a:prstGeom>
          </p:spPr>
        </p:pic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DF0F3333-29F9-4011-969F-AD936A70FA5C}"/>
                </a:ext>
              </a:extLst>
            </p:cNvPr>
            <p:cNvCxnSpPr/>
            <p:nvPr/>
          </p:nvCxnSpPr>
          <p:spPr>
            <a:xfrm flipH="1">
              <a:off x="3519259" y="4454632"/>
              <a:ext cx="2069608" cy="96326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1016855A-D595-4CC1-B18A-19A72DD241C5}"/>
                </a:ext>
              </a:extLst>
            </p:cNvPr>
            <p:cNvCxnSpPr/>
            <p:nvPr/>
          </p:nvCxnSpPr>
          <p:spPr>
            <a:xfrm flipH="1">
              <a:off x="5186023" y="4669069"/>
              <a:ext cx="555564" cy="76260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24CB4ACB-4BA8-4F3F-8470-09C482EE308E}"/>
                </a:ext>
              </a:extLst>
            </p:cNvPr>
            <p:cNvSpPr txBox="1"/>
            <p:nvPr/>
          </p:nvSpPr>
          <p:spPr>
            <a:xfrm>
              <a:off x="5667281" y="4613335"/>
              <a:ext cx="123492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LED</a:t>
              </a: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7A87DA39-4435-4024-B969-2432E67B6866}"/>
                </a:ext>
              </a:extLst>
            </p:cNvPr>
            <p:cNvSpPr txBox="1"/>
            <p:nvPr/>
          </p:nvSpPr>
          <p:spPr>
            <a:xfrm>
              <a:off x="4536823" y="4287091"/>
              <a:ext cx="123492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Lens</a:t>
              </a:r>
            </a:p>
          </p:txBody>
        </p: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810C70A6-A94D-4814-A3C3-A8A097B060DA}"/>
              </a:ext>
            </a:extLst>
          </p:cNvPr>
          <p:cNvSpPr txBox="1"/>
          <p:nvPr/>
        </p:nvSpPr>
        <p:spPr>
          <a:xfrm>
            <a:off x="3225190" y="6358359"/>
            <a:ext cx="2613742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W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orking surface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4AA4145-E568-4EF8-BA30-B51D2AD17BED}"/>
              </a:ext>
            </a:extLst>
          </p:cNvPr>
          <p:cNvGrpSpPr/>
          <p:nvPr/>
        </p:nvGrpSpPr>
        <p:grpSpPr>
          <a:xfrm>
            <a:off x="1570893" y="4157544"/>
            <a:ext cx="2069607" cy="812644"/>
            <a:chOff x="1570893" y="4157544"/>
            <a:chExt cx="2069607" cy="812644"/>
          </a:xfrm>
        </p:grpSpPr>
        <p:sp>
          <p:nvSpPr>
            <p:cNvPr id="95" name="左箭头 32">
              <a:extLst>
                <a:ext uri="{FF2B5EF4-FFF2-40B4-BE49-F238E27FC236}">
                  <a16:creationId xmlns:a16="http://schemas.microsoft.com/office/drawing/2014/main" id="{32541FB6-95C9-49BD-AFB0-3C41AD888123}"/>
                </a:ext>
              </a:extLst>
            </p:cNvPr>
            <p:cNvSpPr/>
            <p:nvPr/>
          </p:nvSpPr>
          <p:spPr>
            <a:xfrm>
              <a:off x="2220823" y="4687478"/>
              <a:ext cx="801655" cy="282710"/>
            </a:xfrm>
            <a:prstGeom prst="leftArrow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Box 6">
              <a:extLst>
                <a:ext uri="{FF2B5EF4-FFF2-40B4-BE49-F238E27FC236}">
                  <a16:creationId xmlns:a16="http://schemas.microsoft.com/office/drawing/2014/main" id="{F4785506-E27A-42F4-921A-533EB231CBC4}"/>
                </a:ext>
              </a:extLst>
            </p:cNvPr>
            <p:cNvSpPr txBox="1"/>
            <p:nvPr/>
          </p:nvSpPr>
          <p:spPr>
            <a:xfrm>
              <a:off x="1570893" y="4157544"/>
              <a:ext cx="2069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①</a:t>
              </a:r>
              <a:r>
                <a:rPr lang="zh-CN" altLang="en-US" sz="2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Movements</a:t>
              </a:r>
              <a:endParaRPr lang="zh-CN" altLang="en-US" sz="160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8E3C065-94AF-4175-992C-03D68E527F88}"/>
              </a:ext>
            </a:extLst>
          </p:cNvPr>
          <p:cNvGrpSpPr/>
          <p:nvPr/>
        </p:nvGrpSpPr>
        <p:grpSpPr>
          <a:xfrm>
            <a:off x="6161622" y="2631771"/>
            <a:ext cx="3646694" cy="1419933"/>
            <a:chOff x="5386890" y="2698856"/>
            <a:chExt cx="3646694" cy="1419933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485AE50D-87B0-4A0C-9166-F5D18CFD1E74}"/>
                </a:ext>
              </a:extLst>
            </p:cNvPr>
            <p:cNvGrpSpPr/>
            <p:nvPr/>
          </p:nvGrpSpPr>
          <p:grpSpPr>
            <a:xfrm>
              <a:off x="6340393" y="3126912"/>
              <a:ext cx="2693191" cy="991877"/>
              <a:chOff x="6955549" y="3714668"/>
              <a:chExt cx="1397995" cy="514780"/>
            </a:xfrm>
          </p:grpSpPr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6E740596-629E-4B0D-8AEC-C4F960D36753}"/>
                  </a:ext>
                </a:extLst>
              </p:cNvPr>
              <p:cNvSpPr/>
              <p:nvPr/>
            </p:nvSpPr>
            <p:spPr>
              <a:xfrm>
                <a:off x="6955549" y="3714668"/>
                <a:ext cx="1397995" cy="514780"/>
              </a:xfrm>
              <a:prstGeom prst="rect">
                <a:avLst/>
              </a:prstGeom>
              <a:solidFill>
                <a:srgbClr val="6B6767">
                  <a:lumMod val="20000"/>
                  <a:lumOff val="8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4BA6A82A-3502-4E42-B646-13F5948101E6}"/>
                  </a:ext>
                </a:extLst>
              </p:cNvPr>
              <p:cNvSpPr/>
              <p:nvPr/>
            </p:nvSpPr>
            <p:spPr>
              <a:xfrm>
                <a:off x="7025202" y="3896220"/>
                <a:ext cx="248874" cy="248307"/>
              </a:xfrm>
              <a:prstGeom prst="rect">
                <a:avLst/>
              </a:prstGeom>
              <a:solidFill>
                <a:srgbClr val="FFFDFD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A14FC2E-3A6E-4454-A32C-828F7902D7C5}"/>
                  </a:ext>
                </a:extLst>
              </p:cNvPr>
              <p:cNvSpPr txBox="1"/>
              <p:nvPr/>
            </p:nvSpPr>
            <p:spPr>
              <a:xfrm>
                <a:off x="6979185" y="3894932"/>
                <a:ext cx="163995" cy="207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6AF4BD36-0377-4FFC-BD99-2B4DD712DE22}"/>
                  </a:ext>
                </a:extLst>
              </p:cNvPr>
              <p:cNvSpPr/>
              <p:nvPr/>
            </p:nvSpPr>
            <p:spPr>
              <a:xfrm>
                <a:off x="7359946" y="3896220"/>
                <a:ext cx="248874" cy="248307"/>
              </a:xfrm>
              <a:prstGeom prst="rect">
                <a:avLst/>
              </a:prstGeom>
              <a:solidFill>
                <a:srgbClr val="FFFDFD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31DEE068-9DA0-43B6-850A-27F4C7A213EC}"/>
                  </a:ext>
                </a:extLst>
              </p:cNvPr>
              <p:cNvSpPr txBox="1"/>
              <p:nvPr/>
            </p:nvSpPr>
            <p:spPr>
              <a:xfrm>
                <a:off x="7336138" y="3894932"/>
                <a:ext cx="163995" cy="207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E1E9FCB3-8A3D-4F24-80BC-5EE051A3082F}"/>
                  </a:ext>
                </a:extLst>
              </p:cNvPr>
              <p:cNvSpPr/>
              <p:nvPr/>
            </p:nvSpPr>
            <p:spPr>
              <a:xfrm>
                <a:off x="7702245" y="3896220"/>
                <a:ext cx="248874" cy="248307"/>
              </a:xfrm>
              <a:prstGeom prst="rect">
                <a:avLst/>
              </a:prstGeom>
              <a:solidFill>
                <a:srgbClr val="FFFDFD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03AF6A84-B9D7-4635-934A-A167C1E8B19D}"/>
                  </a:ext>
                </a:extLst>
              </p:cNvPr>
              <p:cNvSpPr txBox="1"/>
              <p:nvPr/>
            </p:nvSpPr>
            <p:spPr>
              <a:xfrm>
                <a:off x="7709547" y="3888962"/>
                <a:ext cx="163995" cy="207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E2A68955-1AB3-4DBD-8228-907DF4CCD491}"/>
                  </a:ext>
                </a:extLst>
              </p:cNvPr>
              <p:cNvSpPr/>
              <p:nvPr/>
            </p:nvSpPr>
            <p:spPr>
              <a:xfrm>
                <a:off x="8031151" y="3896220"/>
                <a:ext cx="248874" cy="248307"/>
              </a:xfrm>
              <a:prstGeom prst="rect">
                <a:avLst/>
              </a:prstGeom>
              <a:solidFill>
                <a:srgbClr val="FFFDFD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5F59BEFA-DC71-4FFF-910F-5B7E1A939FE1}"/>
                  </a:ext>
                </a:extLst>
              </p:cNvPr>
              <p:cNvSpPr txBox="1"/>
              <p:nvPr/>
            </p:nvSpPr>
            <p:spPr>
              <a:xfrm>
                <a:off x="8091916" y="3894932"/>
                <a:ext cx="163995" cy="207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8633D9D3-7BA9-4746-AFD0-524A8AA19479}"/>
                </a:ext>
              </a:extLst>
            </p:cNvPr>
            <p:cNvSpPr txBox="1"/>
            <p:nvPr/>
          </p:nvSpPr>
          <p:spPr>
            <a:xfrm>
              <a:off x="6243170" y="2698856"/>
              <a:ext cx="134643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③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DSP</a:t>
              </a:r>
            </a:p>
          </p:txBody>
        </p:sp>
        <p:grpSp>
          <p:nvGrpSpPr>
            <p:cNvPr id="106" name="Group 11">
              <a:extLst>
                <a:ext uri="{FF2B5EF4-FFF2-40B4-BE49-F238E27FC236}">
                  <a16:creationId xmlns:a16="http://schemas.microsoft.com/office/drawing/2014/main" id="{79854AC3-176B-4DAD-BB8B-CF004E6F40B5}"/>
                </a:ext>
              </a:extLst>
            </p:cNvPr>
            <p:cNvGrpSpPr/>
            <p:nvPr/>
          </p:nvGrpSpPr>
          <p:grpSpPr>
            <a:xfrm>
              <a:off x="5386890" y="2961547"/>
              <a:ext cx="883850" cy="1080721"/>
              <a:chOff x="4156194" y="1327708"/>
              <a:chExt cx="458793" cy="560986"/>
            </a:xfrm>
          </p:grpSpPr>
          <p:grpSp>
            <p:nvGrpSpPr>
              <p:cNvPr id="107" name="Group 10">
                <a:extLst>
                  <a:ext uri="{FF2B5EF4-FFF2-40B4-BE49-F238E27FC236}">
                    <a16:creationId xmlns:a16="http://schemas.microsoft.com/office/drawing/2014/main" id="{BF51F5CB-F449-4079-819B-222D433CFCBE}"/>
                  </a:ext>
                </a:extLst>
              </p:cNvPr>
              <p:cNvGrpSpPr/>
              <p:nvPr/>
            </p:nvGrpSpPr>
            <p:grpSpPr>
              <a:xfrm>
                <a:off x="4187257" y="1456994"/>
                <a:ext cx="362282" cy="362282"/>
                <a:chOff x="4187256" y="1456993"/>
                <a:chExt cx="468593" cy="468593"/>
              </a:xfrm>
            </p:grpSpPr>
            <p:cxnSp>
              <p:nvCxnSpPr>
                <p:cNvPr id="110" name="Straight Arrow Connector 8">
                  <a:extLst>
                    <a:ext uri="{FF2B5EF4-FFF2-40B4-BE49-F238E27FC236}">
                      <a16:creationId xmlns:a16="http://schemas.microsoft.com/office/drawing/2014/main" id="{54979A39-03F6-4EEC-9933-2D9715DF325E}"/>
                    </a:ext>
                  </a:extLst>
                </p:cNvPr>
                <p:cNvCxnSpPr/>
                <p:nvPr/>
              </p:nvCxnSpPr>
              <p:spPr>
                <a:xfrm>
                  <a:off x="4187256" y="1786890"/>
                  <a:ext cx="46859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11" name="Straight Arrow Connector 41">
                  <a:extLst>
                    <a:ext uri="{FF2B5EF4-FFF2-40B4-BE49-F238E27FC236}">
                      <a16:creationId xmlns:a16="http://schemas.microsoft.com/office/drawing/2014/main" id="{8D85EF9D-0DD9-4E89-BB17-AEF0D20ACF00}"/>
                    </a:ext>
                  </a:extLst>
                </p:cNvPr>
                <p:cNvCxnSpPr/>
                <p:nvPr/>
              </p:nvCxnSpPr>
              <p:spPr>
                <a:xfrm rot="16200000">
                  <a:off x="4094984" y="1691290"/>
                  <a:ext cx="46859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triangle"/>
                </a:ln>
                <a:effectLst/>
              </p:spPr>
            </p:cxnSp>
          </p:grpSp>
          <p:sp>
            <p:nvSpPr>
              <p:cNvPr id="119" name="TextBox 9">
                <a:extLst>
                  <a:ext uri="{FF2B5EF4-FFF2-40B4-BE49-F238E27FC236}">
                    <a16:creationId xmlns:a16="http://schemas.microsoft.com/office/drawing/2014/main" id="{8BAB2EED-A610-4BC8-B5AD-FD1CC337B9EE}"/>
                  </a:ext>
                </a:extLst>
              </p:cNvPr>
              <p:cNvSpPr txBox="1"/>
              <p:nvPr/>
            </p:nvSpPr>
            <p:spPr>
              <a:xfrm>
                <a:off x="4444241" y="1681003"/>
                <a:ext cx="170746" cy="207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X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TextBox 43">
                <a:extLst>
                  <a:ext uri="{FF2B5EF4-FFF2-40B4-BE49-F238E27FC236}">
                    <a16:creationId xmlns:a16="http://schemas.microsoft.com/office/drawing/2014/main" id="{26656EEB-0D01-4CD5-80AA-40FDA2C118C4}"/>
                  </a:ext>
                </a:extLst>
              </p:cNvPr>
              <p:cNvSpPr txBox="1"/>
              <p:nvPr/>
            </p:nvSpPr>
            <p:spPr>
              <a:xfrm>
                <a:off x="4156194" y="1327708"/>
                <a:ext cx="167417" cy="207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Y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46">
                  <a:extLst>
                    <a:ext uri="{FF2B5EF4-FFF2-40B4-BE49-F238E27FC236}">
                      <a16:creationId xmlns:a16="http://schemas.microsoft.com/office/drawing/2014/main" id="{14BD156F-8D35-456D-BAE8-400BDB22B463}"/>
                    </a:ext>
                  </a:extLst>
                </p:cNvPr>
                <p:cNvSpPr txBox="1"/>
                <p:nvPr/>
              </p:nvSpPr>
              <p:spPr>
                <a:xfrm>
                  <a:off x="6294065" y="3046346"/>
                  <a:ext cx="6223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TextBox 46">
                  <a:extLst>
                    <a:ext uri="{FF2B5EF4-FFF2-40B4-BE49-F238E27FC236}">
                      <a16:creationId xmlns:a16="http://schemas.microsoft.com/office/drawing/2014/main" id="{14BD156F-8D35-456D-BAE8-400BDB22B4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065" y="3046346"/>
                  <a:ext cx="622320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47">
                  <a:extLst>
                    <a:ext uri="{FF2B5EF4-FFF2-40B4-BE49-F238E27FC236}">
                      <a16:creationId xmlns:a16="http://schemas.microsoft.com/office/drawing/2014/main" id="{77D88991-4431-4EE2-879C-AB3BF0CB5AB0}"/>
                    </a:ext>
                  </a:extLst>
                </p:cNvPr>
                <p:cNvSpPr txBox="1"/>
                <p:nvPr/>
              </p:nvSpPr>
              <p:spPr>
                <a:xfrm>
                  <a:off x="6940971" y="3046346"/>
                  <a:ext cx="6280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3" name="TextBox 47">
                  <a:extLst>
                    <a:ext uri="{FF2B5EF4-FFF2-40B4-BE49-F238E27FC236}">
                      <a16:creationId xmlns:a16="http://schemas.microsoft.com/office/drawing/2014/main" id="{77D88991-4431-4EE2-879C-AB3BF0CB5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971" y="3046346"/>
                  <a:ext cx="628003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48">
                  <a:extLst>
                    <a:ext uri="{FF2B5EF4-FFF2-40B4-BE49-F238E27FC236}">
                      <a16:creationId xmlns:a16="http://schemas.microsoft.com/office/drawing/2014/main" id="{70F28ADA-49EA-479C-B5D6-1BB75321A5FF}"/>
                    </a:ext>
                  </a:extLst>
                </p:cNvPr>
                <p:cNvSpPr txBox="1"/>
                <p:nvPr/>
              </p:nvSpPr>
              <p:spPr>
                <a:xfrm>
                  <a:off x="7593559" y="3046346"/>
                  <a:ext cx="6280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TextBox 48">
                  <a:extLst>
                    <a:ext uri="{FF2B5EF4-FFF2-40B4-BE49-F238E27FC236}">
                      <a16:creationId xmlns:a16="http://schemas.microsoft.com/office/drawing/2014/main" id="{70F28ADA-49EA-479C-B5D6-1BB75321A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559" y="3046346"/>
                  <a:ext cx="628003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49">
                  <a:extLst>
                    <a:ext uri="{FF2B5EF4-FFF2-40B4-BE49-F238E27FC236}">
                      <a16:creationId xmlns:a16="http://schemas.microsoft.com/office/drawing/2014/main" id="{3E2286A8-3DEF-43B1-97CF-461D9A3C9D51}"/>
                    </a:ext>
                  </a:extLst>
                </p:cNvPr>
                <p:cNvSpPr txBox="1"/>
                <p:nvPr/>
              </p:nvSpPr>
              <p:spPr>
                <a:xfrm>
                  <a:off x="8246146" y="3046346"/>
                  <a:ext cx="6280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TextBox 49">
                  <a:extLst>
                    <a:ext uri="{FF2B5EF4-FFF2-40B4-BE49-F238E27FC236}">
                      <a16:creationId xmlns:a16="http://schemas.microsoft.com/office/drawing/2014/main" id="{3E2286A8-3DEF-43B1-97CF-461D9A3C9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146" y="3046346"/>
                  <a:ext cx="628003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3A3220E-E432-4E9B-9282-958A5C227B5B}"/>
              </a:ext>
            </a:extLst>
          </p:cNvPr>
          <p:cNvGrpSpPr/>
          <p:nvPr/>
        </p:nvGrpSpPr>
        <p:grpSpPr>
          <a:xfrm>
            <a:off x="7440972" y="4096698"/>
            <a:ext cx="3604462" cy="619958"/>
            <a:chOff x="6813304" y="4133519"/>
            <a:chExt cx="3604462" cy="619958"/>
          </a:xfrm>
        </p:grpSpPr>
        <p:sp>
          <p:nvSpPr>
            <p:cNvPr id="116" name="Bent Arrow 12">
              <a:extLst>
                <a:ext uri="{FF2B5EF4-FFF2-40B4-BE49-F238E27FC236}">
                  <a16:creationId xmlns:a16="http://schemas.microsoft.com/office/drawing/2014/main" id="{4D2D8B01-B5FD-47E6-8E18-693A932A01D4}"/>
                </a:ext>
              </a:extLst>
            </p:cNvPr>
            <p:cNvSpPr/>
            <p:nvPr/>
          </p:nvSpPr>
          <p:spPr>
            <a:xfrm flipV="1">
              <a:off x="6813304" y="4137875"/>
              <a:ext cx="643835" cy="285283"/>
            </a:xfrm>
            <a:prstGeom prst="bentArrow">
              <a:avLst>
                <a:gd name="adj1" fmla="val 25000"/>
                <a:gd name="adj2" fmla="val 34648"/>
                <a:gd name="adj3" fmla="val 50000"/>
                <a:gd name="adj4" fmla="val 43750"/>
              </a:avLst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7" name="TextBox 13">
              <a:extLst>
                <a:ext uri="{FF2B5EF4-FFF2-40B4-BE49-F238E27FC236}">
                  <a16:creationId xmlns:a16="http://schemas.microsoft.com/office/drawing/2014/main" id="{5CDAFA58-A656-45D0-9A8D-199CACB43E1A}"/>
                </a:ext>
              </a:extLst>
            </p:cNvPr>
            <p:cNvSpPr txBox="1"/>
            <p:nvPr/>
          </p:nvSpPr>
          <p:spPr>
            <a:xfrm>
              <a:off x="7460562" y="4133519"/>
              <a:ext cx="2957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④</a:t>
              </a:r>
              <a:r>
                <a:rPr lang="zh-CN" altLang="en-US" sz="20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Movement Vectors</a:t>
              </a:r>
              <a:endParaRPr lang="zh-CN" altLang="en-US" sz="200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4">
              <a:extLst>
                <a:ext uri="{FF2B5EF4-FFF2-40B4-BE49-F238E27FC236}">
                  <a16:creationId xmlns:a16="http://schemas.microsoft.com/office/drawing/2014/main" id="{EAC13F1B-17A8-4995-B908-6B7A9CDB2F89}"/>
                </a:ext>
              </a:extLst>
            </p:cNvPr>
            <p:cNvSpPr txBox="1"/>
            <p:nvPr/>
          </p:nvSpPr>
          <p:spPr>
            <a:xfrm>
              <a:off x="7148677" y="4445701"/>
              <a:ext cx="278380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… [-2, 0], [-3, 0], [-2, 0], [-1, 0], …</a:t>
              </a:r>
              <a:endParaRPr lang="zh-CN" altLang="en-US" sz="14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1EA6C3F-AA51-4279-9A4D-16CACC134A86}"/>
              </a:ext>
            </a:extLst>
          </p:cNvPr>
          <p:cNvGrpSpPr/>
          <p:nvPr/>
        </p:nvGrpSpPr>
        <p:grpSpPr>
          <a:xfrm>
            <a:off x="3188700" y="3378073"/>
            <a:ext cx="3486406" cy="2063693"/>
            <a:chOff x="3193548" y="3798631"/>
            <a:chExt cx="3486406" cy="2120816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0D33F31-8B7F-4395-A953-9D89EC1D1E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3548" y="3884841"/>
              <a:ext cx="1102907" cy="203460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FE0FC7EE-3246-48BE-9A5A-CBFB4A5092D5}"/>
                </a:ext>
              </a:extLst>
            </p:cNvPr>
            <p:cNvCxnSpPr>
              <a:cxnSpLocks/>
            </p:cNvCxnSpPr>
            <p:nvPr/>
          </p:nvCxnSpPr>
          <p:spPr>
            <a:xfrm>
              <a:off x="4839549" y="3798631"/>
              <a:ext cx="1840405" cy="180084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B787E05D-844D-4F98-A718-A56FAFC4C4CA}"/>
              </a:ext>
            </a:extLst>
          </p:cNvPr>
          <p:cNvSpPr txBox="1"/>
          <p:nvPr/>
        </p:nvSpPr>
        <p:spPr>
          <a:xfrm>
            <a:off x="4731626" y="3971046"/>
            <a:ext cx="2493923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②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Image Sensor</a:t>
            </a:r>
          </a:p>
        </p:txBody>
      </p:sp>
      <p:sp>
        <p:nvSpPr>
          <p:cNvPr id="51" name="左箭头 32">
            <a:extLst>
              <a:ext uri="{FF2B5EF4-FFF2-40B4-BE49-F238E27FC236}">
                <a16:creationId xmlns:a16="http://schemas.microsoft.com/office/drawing/2014/main" id="{3D9AB376-ED54-4DB0-A68B-A233DE424C81}"/>
              </a:ext>
            </a:extLst>
          </p:cNvPr>
          <p:cNvSpPr/>
          <p:nvPr/>
        </p:nvSpPr>
        <p:spPr>
          <a:xfrm rot="10800000">
            <a:off x="9407488" y="2717857"/>
            <a:ext cx="801655" cy="282710"/>
          </a:xfrm>
          <a:prstGeom prst="left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左箭头 32">
            <a:extLst>
              <a:ext uri="{FF2B5EF4-FFF2-40B4-BE49-F238E27FC236}">
                <a16:creationId xmlns:a16="http://schemas.microsoft.com/office/drawing/2014/main" id="{3A68DC11-1AD1-4093-93EC-F25471BB1217}"/>
              </a:ext>
            </a:extLst>
          </p:cNvPr>
          <p:cNvSpPr/>
          <p:nvPr/>
        </p:nvSpPr>
        <p:spPr>
          <a:xfrm>
            <a:off x="9187237" y="4793959"/>
            <a:ext cx="801655" cy="282710"/>
          </a:xfrm>
          <a:prstGeom prst="leftArrow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1F4A1CF7-80B1-47E1-9DF3-8CF68AD3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454C643-57AA-45E5-900D-9343FFC7EDC8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7" b="88745" l="1025" r="91598">
                        <a14:foregroundMark x1="1025" y1="80519" x2="13115" y2="77489"/>
                        <a14:foregroundMark x1="13115" y1="77489" x2="34631" y2="81818"/>
                        <a14:foregroundMark x1="34631" y1="81818" x2="81762" y2="67100"/>
                        <a14:foregroundMark x1="81762" y1="67100" x2="90984" y2="52814"/>
                        <a14:foregroundMark x1="90984" y1="52814" x2="92008" y2="38528"/>
                        <a14:foregroundMark x1="7582" y1="53680" x2="41598" y2="23810"/>
                        <a14:foregroundMark x1="41598" y1="23810" x2="41598" y2="23810"/>
                        <a14:foregroundMark x1="32582" y1="25541" x2="30533" y2="26840"/>
                        <a14:foregroundMark x1="25410" y1="29437" x2="27869" y2="26840"/>
                        <a14:foregroundMark x1="34836" y1="22078" x2="34221" y2="24242"/>
                        <a14:foregroundMark x1="39754" y1="19481" x2="36680" y2="22078"/>
                        <a14:foregroundMark x1="50000" y1="19048" x2="48770" y2="17316"/>
                        <a14:foregroundMark x1="51434" y1="13853" x2="51434" y2="13853"/>
                        <a14:foregroundMark x1="55328" y1="13420" x2="55328" y2="13420"/>
                        <a14:foregroundMark x1="56352" y1="12554" x2="56352" y2="12554"/>
                        <a14:foregroundMark x1="41598" y1="17316" x2="41598" y2="17316"/>
                        <a14:foregroundMark x1="42828" y1="16017" x2="42828" y2="16017"/>
                        <a14:foregroundMark x1="44877" y1="16017" x2="44877" y2="16017"/>
                        <a14:foregroundMark x1="46516" y1="14719" x2="46516" y2="14719"/>
                        <a14:foregroundMark x1="47746" y1="12554" x2="47746" y2="12554"/>
                        <a14:foregroundMark x1="48770" y1="12554" x2="48770" y2="12554"/>
                        <a14:foregroundMark x1="50410" y1="13853" x2="50410" y2="13853"/>
                        <a14:foregroundMark x1="51434" y1="13420" x2="51434" y2="13420"/>
                        <a14:foregroundMark x1="54713" y1="13420" x2="54713" y2="13420"/>
                        <a14:foregroundMark x1="52869" y1="11688" x2="52869" y2="11688"/>
                        <a14:foregroundMark x1="54918" y1="11688" x2="54918" y2="11688"/>
                        <a14:foregroundMark x1="56762" y1="11688" x2="56762" y2="11688"/>
                        <a14:foregroundMark x1="61680" y1="10823" x2="61680" y2="10823"/>
                        <a14:foregroundMark x1="1025" y1="80087" x2="1025" y2="80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553" y="4574334"/>
            <a:ext cx="2838890" cy="1343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0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00118 -0.31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>
            <a:extLst>
              <a:ext uri="{FF2B5EF4-FFF2-40B4-BE49-F238E27FC236}">
                <a16:creationId xmlns:a16="http://schemas.microsoft.com/office/drawing/2014/main" id="{BC4013F5-DDB2-45E4-89F7-597EF733D516}"/>
              </a:ext>
            </a:extLst>
          </p:cNvPr>
          <p:cNvGrpSpPr/>
          <p:nvPr/>
        </p:nvGrpSpPr>
        <p:grpSpPr>
          <a:xfrm>
            <a:off x="2460981" y="2990572"/>
            <a:ext cx="1857437" cy="3355402"/>
            <a:chOff x="2053604" y="4081121"/>
            <a:chExt cx="1060312" cy="1433642"/>
          </a:xfrm>
          <a:solidFill>
            <a:schemeClr val="bg1">
              <a:alpha val="69804"/>
            </a:schemeClr>
          </a:solidFill>
        </p:grpSpPr>
        <p:sp>
          <p:nvSpPr>
            <p:cNvPr id="27" name="矩形: 圆角 28">
              <a:extLst>
                <a:ext uri="{FF2B5EF4-FFF2-40B4-BE49-F238E27FC236}">
                  <a16:creationId xmlns:a16="http://schemas.microsoft.com/office/drawing/2014/main" id="{D528D52D-FE41-41D8-BF9B-DDEEBFDA83BE}"/>
                </a:ext>
              </a:extLst>
            </p:cNvPr>
            <p:cNvSpPr/>
            <p:nvPr/>
          </p:nvSpPr>
          <p:spPr>
            <a:xfrm>
              <a:off x="2053604" y="4081121"/>
              <a:ext cx="1045210" cy="1433642"/>
            </a:xfrm>
            <a:prstGeom prst="roundRect">
              <a:avLst>
                <a:gd name="adj" fmla="val 9587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接连接符 34">
              <a:extLst>
                <a:ext uri="{FF2B5EF4-FFF2-40B4-BE49-F238E27FC236}">
                  <a16:creationId xmlns:a16="http://schemas.microsoft.com/office/drawing/2014/main" id="{F70FBF9D-8857-4367-B57C-25B4F0AEAC34}"/>
                </a:ext>
              </a:extLst>
            </p:cNvPr>
            <p:cNvCxnSpPr/>
            <p:nvPr/>
          </p:nvCxnSpPr>
          <p:spPr>
            <a:xfrm>
              <a:off x="2057400" y="4187904"/>
              <a:ext cx="1056516" cy="0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39">
              <a:extLst>
                <a:ext uri="{FF2B5EF4-FFF2-40B4-BE49-F238E27FC236}">
                  <a16:creationId xmlns:a16="http://schemas.microsoft.com/office/drawing/2014/main" id="{94DAD31F-E0E8-4780-97EC-145A795C841E}"/>
                </a:ext>
              </a:extLst>
            </p:cNvPr>
            <p:cNvCxnSpPr/>
            <p:nvPr/>
          </p:nvCxnSpPr>
          <p:spPr>
            <a:xfrm>
              <a:off x="2281223" y="4117532"/>
              <a:ext cx="557671" cy="0"/>
            </a:xfrm>
            <a:prstGeom prst="line">
              <a:avLst/>
            </a:prstGeom>
            <a:grpFill/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/>
          <a:lstStyle/>
          <a:p>
            <a:r>
              <a:rPr lang="en-US" altLang="zh-CN" sz="4000" dirty="0"/>
              <a:t>Key</a:t>
            </a:r>
            <a:r>
              <a:rPr lang="zh-CN" altLang="en-US" sz="4000" dirty="0"/>
              <a:t> </a:t>
            </a:r>
            <a:r>
              <a:rPr lang="en-US" altLang="zh-CN" sz="4000" dirty="0"/>
              <a:t>Observation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7601"/>
            <a:ext cx="10758714" cy="4351338"/>
          </a:xfrm>
        </p:spPr>
        <p:txBody>
          <a:bodyPr/>
          <a:lstStyle/>
          <a:p>
            <a:r>
              <a:rPr lang="en-US" altLang="zh-CN" dirty="0"/>
              <a:t>The optical mouse can sense the movements of the display content on the smartphone screen.</a:t>
            </a:r>
            <a:endParaRPr lang="zh-CN" altLang="en-US" dirty="0"/>
          </a:p>
        </p:txBody>
      </p:sp>
      <p:sp>
        <p:nvSpPr>
          <p:cNvPr id="30" name="矩形: 圆角 51">
            <a:extLst>
              <a:ext uri="{FF2B5EF4-FFF2-40B4-BE49-F238E27FC236}">
                <a16:creationId xmlns:a16="http://schemas.microsoft.com/office/drawing/2014/main" id="{B4B2710F-B5AB-4AC9-BCE7-88D3E67E0A43}"/>
              </a:ext>
            </a:extLst>
          </p:cNvPr>
          <p:cNvSpPr/>
          <p:nvPr/>
        </p:nvSpPr>
        <p:spPr>
          <a:xfrm>
            <a:off x="2580290" y="3707230"/>
            <a:ext cx="1618639" cy="195861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D3E430F5-4D4D-4EE4-B20B-AD1972955D4C}"/>
              </a:ext>
            </a:extLst>
          </p:cNvPr>
          <p:cNvSpPr/>
          <p:nvPr/>
        </p:nvSpPr>
        <p:spPr>
          <a:xfrm>
            <a:off x="2420687" y="3308159"/>
            <a:ext cx="1911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cs typeface="Times New Roman" panose="02020603050405020304" pitchFamily="18" charset="0"/>
              </a:rPr>
              <a:t>Transmitter</a:t>
            </a:r>
            <a:endParaRPr lang="en-US" altLang="zh-CN" sz="1600" dirty="0">
              <a:cs typeface="Times New Roman" panose="02020603050405020304" pitchFamily="18" charset="0"/>
            </a:endParaRPr>
          </a:p>
        </p:txBody>
      </p:sp>
      <p:sp>
        <p:nvSpPr>
          <p:cNvPr id="38" name="Rectangle 86">
            <a:extLst>
              <a:ext uri="{FF2B5EF4-FFF2-40B4-BE49-F238E27FC236}">
                <a16:creationId xmlns:a16="http://schemas.microsoft.com/office/drawing/2014/main" id="{B0FB0976-E8AD-4938-8BE2-18E77B624B90}"/>
              </a:ext>
            </a:extLst>
          </p:cNvPr>
          <p:cNvSpPr/>
          <p:nvPr/>
        </p:nvSpPr>
        <p:spPr>
          <a:xfrm>
            <a:off x="2996344" y="3714895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cs typeface="Times New Roman" panose="02020603050405020304" pitchFamily="18" charset="0"/>
              </a:rPr>
              <a:t>Texture</a:t>
            </a:r>
            <a:endParaRPr lang="zh-CN" altLang="en-US" dirty="0"/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F2464094-8125-4BD2-A351-7AAE03A534C1}"/>
              </a:ext>
            </a:extLst>
          </p:cNvPr>
          <p:cNvSpPr txBox="1"/>
          <p:nvPr/>
        </p:nvSpPr>
        <p:spPr>
          <a:xfrm>
            <a:off x="1584064" y="6431193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A texture moves on the phone screen.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46" name="箭头: 左右 45">
            <a:extLst>
              <a:ext uri="{FF2B5EF4-FFF2-40B4-BE49-F238E27FC236}">
                <a16:creationId xmlns:a16="http://schemas.microsoft.com/office/drawing/2014/main" id="{5A165039-2003-4FE4-9F10-E1A55C9E4D79}"/>
              </a:ext>
            </a:extLst>
          </p:cNvPr>
          <p:cNvSpPr/>
          <p:nvPr/>
        </p:nvSpPr>
        <p:spPr>
          <a:xfrm>
            <a:off x="3034712" y="5782126"/>
            <a:ext cx="709749" cy="22611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箭头: 左右 46">
            <a:extLst>
              <a:ext uri="{FF2B5EF4-FFF2-40B4-BE49-F238E27FC236}">
                <a16:creationId xmlns:a16="http://schemas.microsoft.com/office/drawing/2014/main" id="{52434857-9538-44CE-A221-33BA59E76C49}"/>
              </a:ext>
            </a:extLst>
          </p:cNvPr>
          <p:cNvSpPr/>
          <p:nvPr/>
        </p:nvSpPr>
        <p:spPr>
          <a:xfrm rot="5400000">
            <a:off x="4148331" y="4677635"/>
            <a:ext cx="709749" cy="22611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ADB7919-3242-4B31-9DD8-52FB0DF0C4D5}"/>
              </a:ext>
            </a:extLst>
          </p:cNvPr>
          <p:cNvSpPr txBox="1"/>
          <p:nvPr/>
        </p:nvSpPr>
        <p:spPr>
          <a:xfrm>
            <a:off x="2723867" y="5960721"/>
            <a:ext cx="147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Movements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64" name="Group 1">
            <a:extLst>
              <a:ext uri="{FF2B5EF4-FFF2-40B4-BE49-F238E27FC236}">
                <a16:creationId xmlns:a16="http://schemas.microsoft.com/office/drawing/2014/main" id="{44B806E3-C613-4770-8038-D76F2ECFA277}"/>
              </a:ext>
            </a:extLst>
          </p:cNvPr>
          <p:cNvGrpSpPr/>
          <p:nvPr/>
        </p:nvGrpSpPr>
        <p:grpSpPr>
          <a:xfrm>
            <a:off x="6681403" y="3166126"/>
            <a:ext cx="3654319" cy="2798069"/>
            <a:chOff x="654120" y="2149920"/>
            <a:chExt cx="1572120" cy="1391040"/>
          </a:xfrm>
        </p:grpSpPr>
        <p:sp>
          <p:nvSpPr>
            <p:cNvPr id="65" name="CustomShape 2">
              <a:extLst>
                <a:ext uri="{FF2B5EF4-FFF2-40B4-BE49-F238E27FC236}">
                  <a16:creationId xmlns:a16="http://schemas.microsoft.com/office/drawing/2014/main" id="{55FE8F10-A61F-4B96-B33F-77D9D9778439}"/>
                </a:ext>
              </a:extLst>
            </p:cNvPr>
            <p:cNvSpPr/>
            <p:nvPr/>
          </p:nvSpPr>
          <p:spPr>
            <a:xfrm>
              <a:off x="1131840" y="3456720"/>
              <a:ext cx="594000" cy="842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CustomShape 3">
              <a:extLst>
                <a:ext uri="{FF2B5EF4-FFF2-40B4-BE49-F238E27FC236}">
                  <a16:creationId xmlns:a16="http://schemas.microsoft.com/office/drawing/2014/main" id="{D097549A-881B-4B9D-AFE5-58906134ECE4}"/>
                </a:ext>
              </a:extLst>
            </p:cNvPr>
            <p:cNvSpPr/>
            <p:nvPr/>
          </p:nvSpPr>
          <p:spPr>
            <a:xfrm>
              <a:off x="1311840" y="3337560"/>
              <a:ext cx="256320" cy="140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CustomShape 4">
              <a:extLst>
                <a:ext uri="{FF2B5EF4-FFF2-40B4-BE49-F238E27FC236}">
                  <a16:creationId xmlns:a16="http://schemas.microsoft.com/office/drawing/2014/main" id="{53DE66F3-E3FE-4924-B8A0-26B667DC104A}"/>
                </a:ext>
              </a:extLst>
            </p:cNvPr>
            <p:cNvSpPr/>
            <p:nvPr/>
          </p:nvSpPr>
          <p:spPr>
            <a:xfrm>
              <a:off x="691200" y="2179080"/>
              <a:ext cx="1506240" cy="1177200"/>
            </a:xfrm>
            <a:prstGeom prst="roundRect">
              <a:avLst>
                <a:gd name="adj" fmla="val 9614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/>
          </p:style>
        </p:sp>
        <p:sp>
          <p:nvSpPr>
            <p:cNvPr id="68" name="CustomShape 5">
              <a:extLst>
                <a:ext uri="{FF2B5EF4-FFF2-40B4-BE49-F238E27FC236}">
                  <a16:creationId xmlns:a16="http://schemas.microsoft.com/office/drawing/2014/main" id="{450201C7-D0EF-41D6-9C51-EA63E3F4CD1A}"/>
                </a:ext>
              </a:extLst>
            </p:cNvPr>
            <p:cNvSpPr/>
            <p:nvPr/>
          </p:nvSpPr>
          <p:spPr>
            <a:xfrm>
              <a:off x="654120" y="2149920"/>
              <a:ext cx="1572120" cy="1242720"/>
            </a:xfrm>
            <a:prstGeom prst="roundRect">
              <a:avLst>
                <a:gd name="adj" fmla="val 1140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69" name="CustomShape 6">
              <a:extLst>
                <a:ext uri="{FF2B5EF4-FFF2-40B4-BE49-F238E27FC236}">
                  <a16:creationId xmlns:a16="http://schemas.microsoft.com/office/drawing/2014/main" id="{5F4409B6-97CD-480C-80B0-34A3BC72EA0F}"/>
                </a:ext>
              </a:extLst>
            </p:cNvPr>
            <p:cNvSpPr/>
            <p:nvPr/>
          </p:nvSpPr>
          <p:spPr>
            <a:xfrm>
              <a:off x="718560" y="2207520"/>
              <a:ext cx="1448640" cy="1118520"/>
            </a:xfrm>
            <a:prstGeom prst="roundRect">
              <a:avLst>
                <a:gd name="adj" fmla="val 7696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</p:sp>
      </p:grpSp>
      <p:sp>
        <p:nvSpPr>
          <p:cNvPr id="4" name="箭头: 右 3">
            <a:extLst>
              <a:ext uri="{FF2B5EF4-FFF2-40B4-BE49-F238E27FC236}">
                <a16:creationId xmlns:a16="http://schemas.microsoft.com/office/drawing/2014/main" id="{C90850C2-2750-400A-BE22-510641CFC783}"/>
              </a:ext>
            </a:extLst>
          </p:cNvPr>
          <p:cNvSpPr/>
          <p:nvPr/>
        </p:nvSpPr>
        <p:spPr>
          <a:xfrm>
            <a:off x="5139606" y="4163284"/>
            <a:ext cx="1061208" cy="60848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473A291C-4A92-4C2F-B358-3DB6B89D70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17531" r="33276" b="70327"/>
          <a:stretch>
            <a:fillRect/>
          </a:stretch>
        </p:blipFill>
        <p:spPr>
          <a:xfrm>
            <a:off x="2676535" y="4083707"/>
            <a:ext cx="1399668" cy="135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165093B4-3805-414F-8132-E1A16D1F4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56" y="4092466"/>
            <a:ext cx="878713" cy="878713"/>
          </a:xfrm>
          <a:prstGeom prst="rect">
            <a:avLst/>
          </a:prstGeom>
        </p:spPr>
      </p:pic>
      <p:grpSp>
        <p:nvGrpSpPr>
          <p:cNvPr id="32" name="Group 52">
            <a:extLst>
              <a:ext uri="{FF2B5EF4-FFF2-40B4-BE49-F238E27FC236}">
                <a16:creationId xmlns:a16="http://schemas.microsoft.com/office/drawing/2014/main" id="{819B6BD3-4BB3-433A-93F0-0EB78980DACA}"/>
              </a:ext>
            </a:extLst>
          </p:cNvPr>
          <p:cNvGrpSpPr/>
          <p:nvPr/>
        </p:nvGrpSpPr>
        <p:grpSpPr>
          <a:xfrm rot="10800000">
            <a:off x="2740074" y="4060000"/>
            <a:ext cx="2313341" cy="1443656"/>
            <a:chOff x="-429289" y="1374348"/>
            <a:chExt cx="5070445" cy="3326170"/>
          </a:xfrm>
        </p:grpSpPr>
        <p:sp>
          <p:nvSpPr>
            <p:cNvPr id="33" name="Rounded Rectangle 53">
              <a:extLst>
                <a:ext uri="{FF2B5EF4-FFF2-40B4-BE49-F238E27FC236}">
                  <a16:creationId xmlns:a16="http://schemas.microsoft.com/office/drawing/2014/main" id="{70668973-0386-4547-83FD-10C1133DF816}"/>
                </a:ext>
              </a:extLst>
            </p:cNvPr>
            <p:cNvSpPr/>
            <p:nvPr/>
          </p:nvSpPr>
          <p:spPr>
            <a:xfrm>
              <a:off x="1851853" y="2182266"/>
              <a:ext cx="2789303" cy="1775012"/>
            </a:xfrm>
            <a:prstGeom prst="roundRect">
              <a:avLst>
                <a:gd name="adj" fmla="val 50000"/>
              </a:avLst>
            </a:prstGeom>
            <a:ln w="38100">
              <a:solidFill>
                <a:srgbClr val="FF575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54">
              <a:extLst>
                <a:ext uri="{FF2B5EF4-FFF2-40B4-BE49-F238E27FC236}">
                  <a16:creationId xmlns:a16="http://schemas.microsoft.com/office/drawing/2014/main" id="{824D5392-9958-48DC-98E2-F370DC2FDEA6}"/>
                </a:ext>
              </a:extLst>
            </p:cNvPr>
            <p:cNvCxnSpPr>
              <a:stCxn id="33" idx="1"/>
            </p:cNvCxnSpPr>
            <p:nvPr/>
          </p:nvCxnSpPr>
          <p:spPr>
            <a:xfrm>
              <a:off x="1851853" y="3069773"/>
              <a:ext cx="1045028" cy="18866"/>
            </a:xfrm>
            <a:prstGeom prst="line">
              <a:avLst/>
            </a:prstGeom>
            <a:ln w="38100">
              <a:solidFill>
                <a:srgbClr val="FF57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55">
              <a:extLst>
                <a:ext uri="{FF2B5EF4-FFF2-40B4-BE49-F238E27FC236}">
                  <a16:creationId xmlns:a16="http://schemas.microsoft.com/office/drawing/2014/main" id="{F650DD60-B74D-4979-B042-0F639C06F267}"/>
                </a:ext>
              </a:extLst>
            </p:cNvPr>
            <p:cNvSpPr/>
            <p:nvPr/>
          </p:nvSpPr>
          <p:spPr>
            <a:xfrm>
              <a:off x="2081093" y="2931458"/>
              <a:ext cx="531479" cy="2766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F575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Arc 56">
              <a:extLst>
                <a:ext uri="{FF2B5EF4-FFF2-40B4-BE49-F238E27FC236}">
                  <a16:creationId xmlns:a16="http://schemas.microsoft.com/office/drawing/2014/main" id="{7FC4AED5-2594-438B-AD3B-4215C36DEE0B}"/>
                </a:ext>
              </a:extLst>
            </p:cNvPr>
            <p:cNvSpPr/>
            <p:nvPr/>
          </p:nvSpPr>
          <p:spPr>
            <a:xfrm>
              <a:off x="-429289" y="1374348"/>
              <a:ext cx="3412230" cy="3326170"/>
            </a:xfrm>
            <a:prstGeom prst="arc">
              <a:avLst>
                <a:gd name="adj1" fmla="val 19813817"/>
                <a:gd name="adj2" fmla="val 2019214"/>
              </a:avLst>
            </a:prstGeom>
            <a:ln w="38100">
              <a:solidFill>
                <a:srgbClr val="FF57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34">
            <a:extLst>
              <a:ext uri="{FF2B5EF4-FFF2-40B4-BE49-F238E27FC236}">
                <a16:creationId xmlns:a16="http://schemas.microsoft.com/office/drawing/2014/main" id="{1314238A-909E-452A-A6D3-F041A2E25C66}"/>
              </a:ext>
            </a:extLst>
          </p:cNvPr>
          <p:cNvSpPr txBox="1"/>
          <p:nvPr/>
        </p:nvSpPr>
        <p:spPr>
          <a:xfrm>
            <a:off x="6484350" y="6114609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The PC cursor moves accordingly.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945E1C-30F2-4704-BFE5-30529FD6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04BE-0ADC-45E9-9DC9-178D4B928EDF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5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C -0.00078 0.0007 0.00157 0.00324 0.00183 0.00463 C 0.00222 0.00741 0.00196 0.01019 0.00222 0.0132 C 0.00248 0.01644 0.00274 0.01968 0.00313 0.02315 C 0.00287 0.03449 0.003 0.04607 0.00261 0.05764 C 0.00248 0.06111 0.00196 0.06458 0.00183 0.06829 C 0.00157 0.07176 0.00118 0.08264 0.00131 0.07894 C 0.00209 0.06551 0.00261 0.05023 0.00313 0.03681 C 0.00352 0.02338 0.00339 0.02361 0.0043 0.00996 C 0.00456 0.00695 0.00495 0.00394 0.00521 0.00093 C 0.00456 -0.00023 0.00404 -0.00208 0.00313 -0.00231 C -0.01484 -0.00486 -0.03294 -0.0037 -0.05078 -0.00301 C -0.05195 -0.00254 -0.05338 -0.00278 -0.05429 -0.00139 C -0.05468 -0.00092 -0.05351 -1.48148E-6 -0.05299 -1.48148E-6 C -0.03724 0.00093 -0.02135 0.00116 -0.0056 0.00162 C -0.00507 0.00185 -0.00468 0.00232 -0.00429 0.00232 C 0.00248 0.00139 -0.00091 -1.48148E-6 -3.125E-6 -0.01366 C 0.00013 -0.01528 0.00065 -0.0169 0.00091 -0.01829 C 0.00131 -0.02083 0.00144 -0.02338 0.00183 -0.02592 C 0.00209 -0.03333 0.00235 -0.04074 0.00261 -0.04815 C 0.00274 -0.05162 0.00313 -0.05486 0.00313 -0.05833 C 0.00274 -0.09444 0.00599 -0.08495 0.00131 -0.09722 C 0.00144 -0.09444 0.0017 -0.09167 0.00183 -0.08889 C 0.00534 0.02871 -0.01302 0.00185 0.04883 0.00394 C 0.04414 0.00486 0.03568 0.00695 0.03151 0.00695 C 0.02409 0.00695 0.01654 0.00579 0.00912 0.00533 C 0.0069 0.00533 0.0017 0.00093 0.00052 0.00093 Z " pathEditMode="relative" rAng="0" ptsTypes="AAAAAAAAAAAAAAAAAAAAAAAAAAA">
                                      <p:cBhvr>
                                        <p:cTn id="19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97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05846 0.01134 C -0.05911 0.01134 -0.06081 0.01204 -0.06029 0.01204 C -0.05573 0.0118 -0.0513 0.01111 -0.04687 0.01041 C -0.03164 0.01111 -0.01693 0.01204 -0.00169 0.01041 C -0.00104 0.01041 -0.00052 0.00949 0.00013 0.00903 C -0.00013 -0.01019 -8.33333E-7 -0.0294 -0.00039 -0.04861 C -0.00078 -0.06991 -0.00065 -0.06783 -0.00247 -0.08079 C -0.00182 -0.11921 -0.00247 -0.10232 -0.00169 -0.08542 C -0.00143 -0.08171 -0.00104 -0.07824 -0.00078 -0.07454 C -0.00091 -0.05695 -0.00104 -0.03935 -0.00117 -0.02176 C -0.0013 -0.01829 -0.00182 -0.01505 -0.00169 -0.01181 C -0.00143 -0.00625 -0.00052 -0.00093 0.00013 0.0044 L 0.05612 0.00208 C 0.04232 0.00046 0.02852 0.00254 0.01471 0.00278 C 0.00925 0.00347 0.00313 -0.00023 -0.00169 0.0044 C -0.00378 0.00648 -0.00117 0.01319 -0.00078 0.01736 C -0.00065 0.01944 -0.00026 0.02153 0.00013 0.02361 C 0.00039 0.02592 0.00065 0.02824 0.00091 0.03055 C 0.00104 0.03426 0.00104 0.03819 0.0013 0.0419 C 0.00156 0.04421 0.00221 0.04653 0.00221 0.04884 C 0.00234 0.06389 0.00208 0.07893 0.00182 0.09421 C 0.00182 0.09537 0.00091 0.10347 0.00052 0.10416 C -0.00013 0.10509 0.00078 0.10092 0.00091 0.09954 C 0.00078 0.07685 0.00091 0.05393 0.00052 0.03125 C 0.00039 0.02662 -8.33333E-7 0.02199 -0.00039 0.01736 C -0.00052 0.01528 -0.00117 0.01342 -0.00117 0.01134 C -0.00143 0.00717 -0.00117 0.00301 -0.00117 -0.00093 " pathEditMode="relative" ptsTypes="AAAAAAAAAAAAAAAAAAAAAAAAAAAA">
                                      <p:cBhvr>
                                        <p:cTn id="21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 animBg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4.1|6.1|3.6|3.3|2|1.7|14.8|6.9|2.2|8|2.1|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3.9|1.7|2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1|2.5|2.1|2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|4.1|1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3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6|0.9|0.6|0.6|0.9|1.3|4.8|6.8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3.8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|5.4|27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5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9.2|10.2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|1.7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5.6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0.7|4|2.2|1.8|5.6|21.2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1|5.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9|7.7|3.8|4.3|8|1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4.5|1.1|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5|6.6|0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2922</Words>
  <Application>Microsoft Office PowerPoint</Application>
  <PresentationFormat>宽屏</PresentationFormat>
  <Paragraphs>542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LinBiolinumT</vt:lpstr>
      <vt:lpstr>等线</vt:lpstr>
      <vt:lpstr>等线 Light</vt:lpstr>
      <vt:lpstr>Arial</vt:lpstr>
      <vt:lpstr>Calibri</vt:lpstr>
      <vt:lpstr>Cambria Math</vt:lpstr>
      <vt:lpstr>Consolas</vt:lpstr>
      <vt:lpstr>Times New Roman</vt:lpstr>
      <vt:lpstr>1_Office Theme</vt:lpstr>
      <vt:lpstr>Office Theme</vt:lpstr>
      <vt:lpstr>MousePath: Enhancing PC Web Pages through Smartphone and Optical Mouse</vt:lpstr>
      <vt:lpstr>PC Web Pages Can be Enhanced by Client-side Info</vt:lpstr>
      <vt:lpstr>PowerPoint 演示文稿</vt:lpstr>
      <vt:lpstr>Smartphone-to-Web Communication</vt:lpstr>
      <vt:lpstr>Smartphone-to-Web Communication</vt:lpstr>
      <vt:lpstr>Smartphone-to-Web Communication: Problem</vt:lpstr>
      <vt:lpstr>Our Idea: a Channel between Mouse and Smartphone</vt:lpstr>
      <vt:lpstr>How Do Optical Mice Work?</vt:lpstr>
      <vt:lpstr>Key Observation</vt:lpstr>
      <vt:lpstr>Design: Modulating Movement Vectors</vt:lpstr>
      <vt:lpstr>Design: Packet Structure</vt:lpstr>
      <vt:lpstr>Challenge: Fine Synchronization</vt:lpstr>
      <vt:lpstr>Inferring the Screen Refresh Time from Statistics</vt:lpstr>
      <vt:lpstr>Inferring the Screen Refresh Time from Statistics</vt:lpstr>
      <vt:lpstr>Inferring the Screen Refresh Time from Statistics</vt:lpstr>
      <vt:lpstr>Design: Re-sampling</vt:lpstr>
      <vt:lpstr>Design: Re-sampling and Demodulation </vt:lpstr>
      <vt:lpstr>Implementation</vt:lpstr>
      <vt:lpstr>Implementation</vt:lpstr>
      <vt:lpstr>Evaluation on Device-related Factors</vt:lpstr>
      <vt:lpstr>Evaluation on Texture-related Factors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MousePath: Enhancing PC Web Pages through Smartphone and Optical Mouse</dc:title>
  <dc:creator>Jacks Barley</dc:creator>
  <cp:lastModifiedBy>Jacks Barley</cp:lastModifiedBy>
  <cp:revision>308</cp:revision>
  <dcterms:created xsi:type="dcterms:W3CDTF">2021-02-23T14:18:40Z</dcterms:created>
  <dcterms:modified xsi:type="dcterms:W3CDTF">2021-04-27T14:15:38Z</dcterms:modified>
</cp:coreProperties>
</file>