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6" r:id="rId3"/>
    <p:sldId id="257"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7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181" autoAdjust="0"/>
  </p:normalViewPr>
  <p:slideViewPr>
    <p:cSldViewPr snapToGrid="0">
      <p:cViewPr varScale="1">
        <p:scale>
          <a:sx n="74" d="100"/>
          <a:sy n="74" d="100"/>
        </p:scale>
        <p:origin x="17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0EDF7-99F7-41F6-A319-FE28D3ACE4A4}" type="datetimeFigureOut">
              <a:rPr lang="zh-CN" altLang="en-US" smtClean="0"/>
              <a:t>2018/10/9</a:t>
            </a:fld>
            <a:endParaRPr lang="zh-CN"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2EC8A-3C00-46BC-9BE0-37098471CD68}" type="slidenum">
              <a:rPr lang="zh-CN" altLang="en-US" smtClean="0"/>
              <a:t>‹#›</a:t>
            </a:fld>
            <a:endParaRPr lang="zh-CN" altLang="en-US"/>
          </a:p>
        </p:txBody>
      </p:sp>
    </p:spTree>
    <p:extLst>
      <p:ext uri="{BB962C8B-B14F-4D97-AF65-F5344CB8AC3E}">
        <p14:creationId xmlns:p14="http://schemas.microsoft.com/office/powerpoint/2010/main" val="138610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Good afternoon everyone.  My name is Zhiqing Luo and I am from </a:t>
            </a:r>
            <a:r>
              <a:rPr lang="en-US" altLang="zh-CN" dirty="0" err="1"/>
              <a:t>Hust</a:t>
            </a:r>
            <a:r>
              <a:rPr lang="en-US" altLang="zh-CN" dirty="0"/>
              <a:t>. It is my great honor to present our work here today. The title of our paper is </a:t>
            </a:r>
            <a:endParaRPr lang="zh-CN" altLang="en-US" dirty="0"/>
          </a:p>
        </p:txBody>
      </p:sp>
      <p:sp>
        <p:nvSpPr>
          <p:cNvPr id="4" name="灯片编号占位符 3"/>
          <p:cNvSpPr>
            <a:spLocks noGrp="1"/>
          </p:cNvSpPr>
          <p:nvPr>
            <p:ph type="sldNum" sz="quarter" idx="5"/>
          </p:nvPr>
        </p:nvSpPr>
        <p:spPr/>
        <p:txBody>
          <a:bodyPr/>
          <a:lstStyle/>
          <a:p>
            <a:fld id="{A8C2EC8A-3C00-46BC-9BE0-37098471CD68}" type="slidenum">
              <a:rPr lang="zh-CN" altLang="en-US" smtClean="0"/>
              <a:t>1</a:t>
            </a:fld>
            <a:endParaRPr lang="zh-CN" altLang="en-US"/>
          </a:p>
        </p:txBody>
      </p:sp>
    </p:spTree>
    <p:extLst>
      <p:ext uri="{BB962C8B-B14F-4D97-AF65-F5344CB8AC3E}">
        <p14:creationId xmlns:p14="http://schemas.microsoft.com/office/powerpoint/2010/main" val="3962993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of all, </a:t>
            </a:r>
            <a:endParaRPr lang="zh-CN" altLang="en-US" dirty="0"/>
          </a:p>
        </p:txBody>
      </p:sp>
      <p:sp>
        <p:nvSpPr>
          <p:cNvPr id="4" name="灯片编号占位符 3"/>
          <p:cNvSpPr>
            <a:spLocks noGrp="1"/>
          </p:cNvSpPr>
          <p:nvPr>
            <p:ph type="sldNum" sz="quarter" idx="5"/>
          </p:nvPr>
        </p:nvSpPr>
        <p:spPr/>
        <p:txBody>
          <a:bodyPr/>
          <a:lstStyle/>
          <a:p>
            <a:fld id="{A8C2EC8A-3C00-46BC-9BE0-37098471CD68}" type="slidenum">
              <a:rPr lang="zh-CN" altLang="en-US" smtClean="0"/>
              <a:t>10</a:t>
            </a:fld>
            <a:endParaRPr lang="zh-CN" altLang="en-US"/>
          </a:p>
        </p:txBody>
      </p:sp>
    </p:spTree>
    <p:extLst>
      <p:ext uri="{BB962C8B-B14F-4D97-AF65-F5344CB8AC3E}">
        <p14:creationId xmlns:p14="http://schemas.microsoft.com/office/powerpoint/2010/main" val="389462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8C2EC8A-3C00-46BC-9BE0-37098471CD68}" type="slidenum">
              <a:rPr lang="zh-CN" altLang="en-US" smtClean="0"/>
              <a:t>11</a:t>
            </a:fld>
            <a:endParaRPr lang="zh-CN" altLang="en-US"/>
          </a:p>
        </p:txBody>
      </p:sp>
    </p:spTree>
    <p:extLst>
      <p:ext uri="{BB962C8B-B14F-4D97-AF65-F5344CB8AC3E}">
        <p14:creationId xmlns:p14="http://schemas.microsoft.com/office/powerpoint/2010/main" val="174947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A8C2EC8A-3C00-46BC-9BE0-37098471CD68}" type="slidenum">
              <a:rPr lang="zh-CN" altLang="en-US" smtClean="0"/>
              <a:t>14</a:t>
            </a:fld>
            <a:endParaRPr lang="zh-CN" altLang="en-US"/>
          </a:p>
        </p:txBody>
      </p:sp>
    </p:spTree>
    <p:extLst>
      <p:ext uri="{BB962C8B-B14F-4D97-AF65-F5344CB8AC3E}">
        <p14:creationId xmlns:p14="http://schemas.microsoft.com/office/powerpoint/2010/main" val="564711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A8C2EC8A-3C00-46BC-9BE0-37098471CD68}" type="slidenum">
              <a:rPr lang="zh-CN" altLang="en-US" smtClean="0"/>
              <a:t>16</a:t>
            </a:fld>
            <a:endParaRPr lang="zh-CN" altLang="en-US"/>
          </a:p>
        </p:txBody>
      </p:sp>
    </p:spTree>
    <p:extLst>
      <p:ext uri="{BB962C8B-B14F-4D97-AF65-F5344CB8AC3E}">
        <p14:creationId xmlns:p14="http://schemas.microsoft.com/office/powerpoint/2010/main" val="2982177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dirty="0"/>
              <a:t>Thank</a:t>
            </a:r>
            <a:r>
              <a:rPr lang="en-US" baseline="0" dirty="0"/>
              <a:t> you</a:t>
            </a: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6DAF93-11E9-40E4-A182-692BB811AE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47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First, we will start from a simple introduction of backscatter communication. Backscatter communication, this low-power technology, origins from RFID technologies. However, different from RFID the advantage of backscatter is that it is not need a dedicate and expensive Reader. It transmits data by reflecting the ambient signals, such as the signals from a TV tower, access point or a cell phone.</a:t>
            </a:r>
            <a:endParaRPr lang="zh-CN" altLang="en-US" dirty="0"/>
          </a:p>
        </p:txBody>
      </p:sp>
      <p:sp>
        <p:nvSpPr>
          <p:cNvPr id="4" name="Slide Number Placeholder 3"/>
          <p:cNvSpPr>
            <a:spLocks noGrp="1"/>
          </p:cNvSpPr>
          <p:nvPr>
            <p:ph type="sldNum" sz="quarter" idx="5"/>
          </p:nvPr>
        </p:nvSpPr>
        <p:spPr/>
        <p:txBody>
          <a:bodyPr/>
          <a:lstStyle/>
          <a:p>
            <a:fld id="{A8C2EC8A-3C00-46BC-9BE0-37098471CD68}" type="slidenum">
              <a:rPr lang="zh-CN" altLang="en-US" smtClean="0"/>
              <a:t>2</a:t>
            </a:fld>
            <a:endParaRPr lang="zh-CN" altLang="en-US"/>
          </a:p>
        </p:txBody>
      </p:sp>
    </p:spTree>
    <p:extLst>
      <p:ext uri="{BB962C8B-B14F-4D97-AF65-F5344CB8AC3E}">
        <p14:creationId xmlns:p14="http://schemas.microsoft.com/office/powerpoint/2010/main" val="389016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As the development of backscatter communication,  backscatter has been successfully used to reflect </a:t>
            </a:r>
            <a:r>
              <a:rPr lang="en-US" altLang="zh-CN" dirty="0" err="1"/>
              <a:t>WiFi</a:t>
            </a:r>
            <a:r>
              <a:rPr lang="en-US" altLang="zh-CN" dirty="0"/>
              <a:t>, BLE and Zigbee protocol. On the other hand,  most of  on-body devices , such as smart watch, mobile phone are using these protocols , which makes it possible for backscatter to transmit data by reflecting the signals of the on-body devices. For example, we can use backscatter tag as the implanted devices to transmit the data of our health.</a:t>
            </a:r>
            <a:endParaRPr lang="zh-CN" altLang="en-US" dirty="0"/>
          </a:p>
        </p:txBody>
      </p:sp>
      <p:sp>
        <p:nvSpPr>
          <p:cNvPr id="4" name="Slide Number Placeholder 3"/>
          <p:cNvSpPr>
            <a:spLocks noGrp="1"/>
          </p:cNvSpPr>
          <p:nvPr>
            <p:ph type="sldNum" sz="quarter" idx="5"/>
          </p:nvPr>
        </p:nvSpPr>
        <p:spPr/>
        <p:txBody>
          <a:bodyPr/>
          <a:lstStyle/>
          <a:p>
            <a:fld id="{A8C2EC8A-3C00-46BC-9BE0-37098471CD68}" type="slidenum">
              <a:rPr lang="zh-CN" altLang="en-US" smtClean="0"/>
              <a:t>3</a:t>
            </a:fld>
            <a:endParaRPr lang="zh-CN" altLang="en-US"/>
          </a:p>
        </p:txBody>
      </p:sp>
    </p:spTree>
    <p:extLst>
      <p:ext uri="{BB962C8B-B14F-4D97-AF65-F5344CB8AC3E}">
        <p14:creationId xmlns:p14="http://schemas.microsoft.com/office/powerpoint/2010/main" val="2259958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Previous works </a:t>
            </a:r>
            <a:r>
              <a:rPr lang="en-US" altLang="zh-CN" sz="1200" b="0" i="0" u="none" strike="noStrike" kern="1200" baseline="0" dirty="0">
                <a:solidFill>
                  <a:schemeClr val="tx1"/>
                </a:solidFill>
                <a:latin typeface="+mn-lt"/>
                <a:ea typeface="+mn-ea"/>
                <a:cs typeface="+mn-cs"/>
              </a:rPr>
              <a:t>have focused on the communication dimension, while the security dimension remains vulnerable. It has been demonstrated that wireless connectivity can be exploited to send unauthorized commands or fake messages that result in device malfunctioning. For example, an active attacker can imitate the on-body tag by transmitting constant or varying intermittently. On the other hand, an attacker can use a tag that has the same construction as the on-body tag to spoofing the receiver. Therefore, the receiver should authenticate whether </a:t>
            </a:r>
            <a:endParaRPr lang="zh-CN" altLang="en-US" dirty="0"/>
          </a:p>
        </p:txBody>
      </p:sp>
      <p:sp>
        <p:nvSpPr>
          <p:cNvPr id="4" name="Slide Number Placeholder 3"/>
          <p:cNvSpPr>
            <a:spLocks noGrp="1"/>
          </p:cNvSpPr>
          <p:nvPr>
            <p:ph type="sldNum" sz="quarter" idx="5"/>
          </p:nvPr>
        </p:nvSpPr>
        <p:spPr/>
        <p:txBody>
          <a:bodyPr/>
          <a:lstStyle/>
          <a:p>
            <a:fld id="{A8C2EC8A-3C00-46BC-9BE0-37098471CD68}" type="slidenum">
              <a:rPr lang="zh-CN" altLang="en-US" smtClean="0"/>
              <a:t>4</a:t>
            </a:fld>
            <a:endParaRPr lang="zh-CN" altLang="en-US"/>
          </a:p>
        </p:txBody>
      </p:sp>
    </p:spTree>
    <p:extLst>
      <p:ext uri="{BB962C8B-B14F-4D97-AF65-F5344CB8AC3E}">
        <p14:creationId xmlns:p14="http://schemas.microsoft.com/office/powerpoint/2010/main" val="4075287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Traditional methods to solve such authentication problems may rely on Complex encryption , touch or gesture recognition and password, However, because of the simple design , backscatter tag cannot support these methods. So we want to ask, Can we authenticate the on-body tag without large power consumption and hardware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A8C2EC8A-3C00-46BC-9BE0-37098471CD68}" type="slidenum">
              <a:rPr lang="zh-CN" altLang="en-US" smtClean="0"/>
              <a:t>5</a:t>
            </a:fld>
            <a:endParaRPr lang="zh-CN" altLang="en-US"/>
          </a:p>
        </p:txBody>
      </p:sp>
    </p:spTree>
    <p:extLst>
      <p:ext uri="{BB962C8B-B14F-4D97-AF65-F5344CB8AC3E}">
        <p14:creationId xmlns:p14="http://schemas.microsoft.com/office/powerpoint/2010/main" val="2272211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this paper, we consider using the on-body propagation signatures to authenticate the on-body tag. As show in this picture, previous works have proof the electromagnetic (EM) waves mainly propagate around the human body surface via diffraction. On-body propagation is dominated by </a:t>
            </a:r>
            <a:r>
              <a:rPr lang="en-US" altLang="zh-CN" dirty="0">
                <a:solidFill>
                  <a:srgbClr val="FF0000"/>
                </a:solidFill>
              </a:rPr>
              <a:t>creeping waves. </a:t>
            </a:r>
            <a:r>
              <a:rPr lang="en-US" altLang="zh-CN" dirty="0"/>
              <a:t>As a result, these on-body radios Easily affected by </a:t>
            </a:r>
            <a:r>
              <a:rPr lang="en-US" altLang="zh-CN" dirty="0">
                <a:solidFill>
                  <a:srgbClr val="FF0000"/>
                </a:solidFill>
              </a:rPr>
              <a:t>body surface movement, and on-body device antenna movement.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A8C2EC8A-3C00-46BC-9BE0-37098471CD68}" type="slidenum">
              <a:rPr lang="zh-CN" altLang="en-US" smtClean="0"/>
              <a:t>6</a:t>
            </a:fld>
            <a:endParaRPr lang="zh-CN" altLang="en-US"/>
          </a:p>
        </p:txBody>
      </p:sp>
    </p:spTree>
    <p:extLst>
      <p:ext uri="{BB962C8B-B14F-4D97-AF65-F5344CB8AC3E}">
        <p14:creationId xmlns:p14="http://schemas.microsoft.com/office/powerpoint/2010/main" val="60512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verify this observation, we conduct an experiment. In particular, we</a:t>
            </a:r>
          </a:p>
          <a:p>
            <a:r>
              <a:rPr lang="en-US" altLang="zh-CN" dirty="0"/>
              <a:t>First, we keep the human body  stay static. </a:t>
            </a:r>
          </a:p>
          <a:p>
            <a:r>
              <a:rPr lang="en-US" altLang="zh-CN" dirty="0"/>
              <a:t>Then, we move the antenna of the transmitter back and forth for several periods.</a:t>
            </a:r>
          </a:p>
          <a:p>
            <a:r>
              <a:rPr lang="en-US" altLang="zh-CN" dirty="0"/>
              <a:t>Finally, we plot the received signal strength of the on-body receiver.</a:t>
            </a:r>
            <a:endParaRPr lang="zh-CN" altLang="en-US" dirty="0"/>
          </a:p>
        </p:txBody>
      </p:sp>
      <p:sp>
        <p:nvSpPr>
          <p:cNvPr id="4" name="Slide Number Placeholder 3"/>
          <p:cNvSpPr>
            <a:spLocks noGrp="1"/>
          </p:cNvSpPr>
          <p:nvPr>
            <p:ph type="sldNum" sz="quarter" idx="5"/>
          </p:nvPr>
        </p:nvSpPr>
        <p:spPr/>
        <p:txBody>
          <a:bodyPr/>
          <a:lstStyle/>
          <a:p>
            <a:fld id="{A8C2EC8A-3C00-46BC-9BE0-37098471CD68}" type="slidenum">
              <a:rPr lang="zh-CN" altLang="en-US" smtClean="0"/>
              <a:t>7</a:t>
            </a:fld>
            <a:endParaRPr lang="zh-CN" altLang="en-US"/>
          </a:p>
        </p:txBody>
      </p:sp>
    </p:spTree>
    <p:extLst>
      <p:ext uri="{BB962C8B-B14F-4D97-AF65-F5344CB8AC3E}">
        <p14:creationId xmlns:p14="http://schemas.microsoft.com/office/powerpoint/2010/main" val="141213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Thus, the idea of our paper is to</a:t>
            </a:r>
            <a:endParaRPr lang="zh-CN" altLang="en-US" dirty="0"/>
          </a:p>
        </p:txBody>
      </p:sp>
      <p:sp>
        <p:nvSpPr>
          <p:cNvPr id="4" name="Slide Number Placeholder 3"/>
          <p:cNvSpPr>
            <a:spLocks noGrp="1"/>
          </p:cNvSpPr>
          <p:nvPr>
            <p:ph type="sldNum" sz="quarter" idx="5"/>
          </p:nvPr>
        </p:nvSpPr>
        <p:spPr/>
        <p:txBody>
          <a:bodyPr/>
          <a:lstStyle/>
          <a:p>
            <a:fld id="{A8C2EC8A-3C00-46BC-9BE0-37098471CD68}" type="slidenum">
              <a:rPr lang="zh-CN" altLang="en-US" smtClean="0"/>
              <a:t>8</a:t>
            </a:fld>
            <a:endParaRPr lang="zh-CN" altLang="en-US"/>
          </a:p>
        </p:txBody>
      </p:sp>
    </p:spTree>
    <p:extLst>
      <p:ext uri="{BB962C8B-B14F-4D97-AF65-F5344CB8AC3E}">
        <p14:creationId xmlns:p14="http://schemas.microsoft.com/office/powerpoint/2010/main" val="1462129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is  an overview of our system. Which contains three key parts. First , we collect and make some pre-process of the raw data from the on-body receiver; second, we extract the RSS trace of the source signal from transmitter to receiver to determine the variation states of transmitter movement.  Besides, we will decode the backscatter signals of tag from the raw data, and then segment the backscatter signals by matching the RSS trace.; finally, we authenticate the on-body tag by comparing the RSS variations of  these segments.</a:t>
            </a:r>
          </a:p>
          <a:p>
            <a:endParaRPr lang="en-US" altLang="zh-CN" dirty="0"/>
          </a:p>
          <a:p>
            <a:r>
              <a:rPr lang="en-US" altLang="zh-CN" dirty="0"/>
              <a:t>Now, we will demonstrate each step of our system.</a:t>
            </a:r>
            <a:endParaRPr lang="zh-CN" altLang="en-US" dirty="0"/>
          </a:p>
        </p:txBody>
      </p:sp>
      <p:sp>
        <p:nvSpPr>
          <p:cNvPr id="4" name="灯片编号占位符 3"/>
          <p:cNvSpPr>
            <a:spLocks noGrp="1"/>
          </p:cNvSpPr>
          <p:nvPr>
            <p:ph type="sldNum" sz="quarter" idx="5"/>
          </p:nvPr>
        </p:nvSpPr>
        <p:spPr/>
        <p:txBody>
          <a:bodyPr/>
          <a:lstStyle/>
          <a:p>
            <a:fld id="{A8C2EC8A-3C00-46BC-9BE0-37098471CD68}" type="slidenum">
              <a:rPr lang="zh-CN" altLang="en-US" smtClean="0"/>
              <a:t>9</a:t>
            </a:fld>
            <a:endParaRPr lang="zh-CN" altLang="en-US"/>
          </a:p>
        </p:txBody>
      </p:sp>
    </p:spTree>
    <p:extLst>
      <p:ext uri="{BB962C8B-B14F-4D97-AF65-F5344CB8AC3E}">
        <p14:creationId xmlns:p14="http://schemas.microsoft.com/office/powerpoint/2010/main" val="2512068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18697C7D-DAA6-413A-95A9-7EB66BD78240}" type="datetimeFigureOut">
              <a:rPr lang="zh-CN" altLang="en-US" smtClean="0"/>
              <a:t>2018/10/9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BC6FA9B-1AF4-4A46-9FAE-7683C0729496}" type="slidenum">
              <a:rPr lang="zh-CN" altLang="en-US" smtClean="0"/>
              <a:t>‹#›</a:t>
            </a:fld>
            <a:endParaRPr lang="zh-CN" altLang="en-US"/>
          </a:p>
        </p:txBody>
      </p:sp>
    </p:spTree>
    <p:extLst>
      <p:ext uri="{BB962C8B-B14F-4D97-AF65-F5344CB8AC3E}">
        <p14:creationId xmlns:p14="http://schemas.microsoft.com/office/powerpoint/2010/main" val="112095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18697C7D-DAA6-413A-95A9-7EB66BD78240}" type="datetimeFigureOut">
              <a:rPr lang="zh-CN" altLang="en-US" smtClean="0"/>
              <a:t>2018/10/9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BC6FA9B-1AF4-4A46-9FAE-7683C0729496}" type="slidenum">
              <a:rPr lang="zh-CN" altLang="en-US" smtClean="0"/>
              <a:t>‹#›</a:t>
            </a:fld>
            <a:endParaRPr lang="zh-CN" altLang="en-US"/>
          </a:p>
        </p:txBody>
      </p:sp>
    </p:spTree>
    <p:extLst>
      <p:ext uri="{BB962C8B-B14F-4D97-AF65-F5344CB8AC3E}">
        <p14:creationId xmlns:p14="http://schemas.microsoft.com/office/powerpoint/2010/main" val="354761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18697C7D-DAA6-413A-95A9-7EB66BD78240}" type="datetimeFigureOut">
              <a:rPr lang="zh-CN" altLang="en-US" smtClean="0"/>
              <a:t>2018/10/9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BC6FA9B-1AF4-4A46-9FAE-7683C0729496}" type="slidenum">
              <a:rPr lang="zh-CN" altLang="en-US" smtClean="0"/>
              <a:t>‹#›</a:t>
            </a:fld>
            <a:endParaRPr lang="zh-CN" altLang="en-US"/>
          </a:p>
        </p:txBody>
      </p:sp>
    </p:spTree>
    <p:extLst>
      <p:ext uri="{BB962C8B-B14F-4D97-AF65-F5344CB8AC3E}">
        <p14:creationId xmlns:p14="http://schemas.microsoft.com/office/powerpoint/2010/main" val="4001675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F50CB8D-75EF-4156-99B9-A059993C247D}" type="datetimeFigureOut">
              <a:rPr lang="en-US" smtClean="0"/>
              <a:t>10/9/2018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EC8B54A-EA00-40C9-9515-A2F4957B9349}" type="slidenum">
              <a:rPr lang="en-US" smtClean="0"/>
              <a:t>‹#›</a:t>
            </a:fld>
            <a:endParaRPr lang="en-US"/>
          </a:p>
        </p:txBody>
      </p:sp>
    </p:spTree>
    <p:extLst>
      <p:ext uri="{BB962C8B-B14F-4D97-AF65-F5344CB8AC3E}">
        <p14:creationId xmlns:p14="http://schemas.microsoft.com/office/powerpoint/2010/main" val="1171814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F50CB8D-75EF-4156-99B9-A059993C247D}" type="datetimeFigureOut">
              <a:rPr lang="en-US" smtClean="0"/>
              <a:t>10/9/2018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EC8B54A-EA00-40C9-9515-A2F4957B9349}" type="slidenum">
              <a:rPr lang="en-US" smtClean="0"/>
              <a:t>‹#›</a:t>
            </a:fld>
            <a:endParaRPr lang="en-US"/>
          </a:p>
        </p:txBody>
      </p:sp>
    </p:spTree>
    <p:extLst>
      <p:ext uri="{BB962C8B-B14F-4D97-AF65-F5344CB8AC3E}">
        <p14:creationId xmlns:p14="http://schemas.microsoft.com/office/powerpoint/2010/main" val="2503401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F50CB8D-75EF-4156-99B9-A059993C247D}" type="datetimeFigureOut">
              <a:rPr lang="en-US" smtClean="0"/>
              <a:t>10/9/2018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EC8B54A-EA00-40C9-9515-A2F4957B9349}" type="slidenum">
              <a:rPr lang="en-US" smtClean="0"/>
              <a:t>‹#›</a:t>
            </a:fld>
            <a:endParaRPr lang="en-US"/>
          </a:p>
        </p:txBody>
      </p:sp>
    </p:spTree>
    <p:extLst>
      <p:ext uri="{BB962C8B-B14F-4D97-AF65-F5344CB8AC3E}">
        <p14:creationId xmlns:p14="http://schemas.microsoft.com/office/powerpoint/2010/main" val="1455757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F50CB8D-75EF-4156-99B9-A059993C247D}" type="datetimeFigureOut">
              <a:rPr lang="en-US" smtClean="0"/>
              <a:t>10/9/2018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EC8B54A-EA00-40C9-9515-A2F4957B9349}" type="slidenum">
              <a:rPr lang="en-US" smtClean="0"/>
              <a:t>‹#›</a:t>
            </a:fld>
            <a:endParaRPr lang="en-US"/>
          </a:p>
        </p:txBody>
      </p:sp>
    </p:spTree>
    <p:extLst>
      <p:ext uri="{BB962C8B-B14F-4D97-AF65-F5344CB8AC3E}">
        <p14:creationId xmlns:p14="http://schemas.microsoft.com/office/powerpoint/2010/main" val="415443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F50CB8D-75EF-4156-99B9-A059993C247D}" type="datetimeFigureOut">
              <a:rPr lang="en-US" smtClean="0"/>
              <a:t>10/9/2018</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8EC8B54A-EA00-40C9-9515-A2F4957B9349}" type="slidenum">
              <a:rPr lang="en-US" smtClean="0"/>
              <a:t>‹#›</a:t>
            </a:fld>
            <a:endParaRPr lang="en-US"/>
          </a:p>
        </p:txBody>
      </p:sp>
    </p:spTree>
    <p:extLst>
      <p:ext uri="{BB962C8B-B14F-4D97-AF65-F5344CB8AC3E}">
        <p14:creationId xmlns:p14="http://schemas.microsoft.com/office/powerpoint/2010/main" val="1768680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F50CB8D-75EF-4156-99B9-A059993C247D}" type="datetimeFigureOut">
              <a:rPr lang="en-US" smtClean="0"/>
              <a:t>10/9/2018</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8EC8B54A-EA00-40C9-9515-A2F4957B9349}" type="slidenum">
              <a:rPr lang="en-US" smtClean="0"/>
              <a:t>‹#›</a:t>
            </a:fld>
            <a:endParaRPr lang="en-US"/>
          </a:p>
        </p:txBody>
      </p:sp>
    </p:spTree>
    <p:extLst>
      <p:ext uri="{BB962C8B-B14F-4D97-AF65-F5344CB8AC3E}">
        <p14:creationId xmlns:p14="http://schemas.microsoft.com/office/powerpoint/2010/main" val="1470735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F50CB8D-75EF-4156-99B9-A059993C247D}" type="datetimeFigureOut">
              <a:rPr lang="en-US" smtClean="0"/>
              <a:t>10/9/2018</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8EC8B54A-EA00-40C9-9515-A2F4957B9349}" type="slidenum">
              <a:rPr lang="en-US" smtClean="0"/>
              <a:t>‹#›</a:t>
            </a:fld>
            <a:endParaRPr lang="en-US"/>
          </a:p>
        </p:txBody>
      </p:sp>
    </p:spTree>
    <p:extLst>
      <p:ext uri="{BB962C8B-B14F-4D97-AF65-F5344CB8AC3E}">
        <p14:creationId xmlns:p14="http://schemas.microsoft.com/office/powerpoint/2010/main" val="2809743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F50CB8D-75EF-4156-99B9-A059993C247D}" type="datetimeFigureOut">
              <a:rPr lang="en-US" smtClean="0"/>
              <a:t>10/9/2018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EC8B54A-EA00-40C9-9515-A2F4957B9349}" type="slidenum">
              <a:rPr lang="en-US" smtClean="0"/>
              <a:t>‹#›</a:t>
            </a:fld>
            <a:endParaRPr lang="en-US"/>
          </a:p>
        </p:txBody>
      </p:sp>
    </p:spTree>
    <p:extLst>
      <p:ext uri="{BB962C8B-B14F-4D97-AF65-F5344CB8AC3E}">
        <p14:creationId xmlns:p14="http://schemas.microsoft.com/office/powerpoint/2010/main" val="149204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18697C7D-DAA6-413A-95A9-7EB66BD78240}" type="datetimeFigureOut">
              <a:rPr lang="zh-CN" altLang="en-US" smtClean="0"/>
              <a:t>2018/10/9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BC6FA9B-1AF4-4A46-9FAE-7683C0729496}" type="slidenum">
              <a:rPr lang="zh-CN" altLang="en-US" smtClean="0"/>
              <a:t>‹#›</a:t>
            </a:fld>
            <a:endParaRPr lang="zh-CN" altLang="en-US"/>
          </a:p>
        </p:txBody>
      </p:sp>
    </p:spTree>
    <p:extLst>
      <p:ext uri="{BB962C8B-B14F-4D97-AF65-F5344CB8AC3E}">
        <p14:creationId xmlns:p14="http://schemas.microsoft.com/office/powerpoint/2010/main" val="283362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F50CB8D-75EF-4156-99B9-A059993C247D}" type="datetimeFigureOut">
              <a:rPr lang="en-US" smtClean="0"/>
              <a:t>10/9/2018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EC8B54A-EA00-40C9-9515-A2F4957B9349}" type="slidenum">
              <a:rPr lang="en-US" smtClean="0"/>
              <a:t>‹#›</a:t>
            </a:fld>
            <a:endParaRPr lang="en-US"/>
          </a:p>
        </p:txBody>
      </p:sp>
    </p:spTree>
    <p:extLst>
      <p:ext uri="{BB962C8B-B14F-4D97-AF65-F5344CB8AC3E}">
        <p14:creationId xmlns:p14="http://schemas.microsoft.com/office/powerpoint/2010/main" val="4117378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F50CB8D-75EF-4156-99B9-A059993C247D}" type="datetimeFigureOut">
              <a:rPr lang="en-US" smtClean="0"/>
              <a:t>10/9/2018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EC8B54A-EA00-40C9-9515-A2F4957B9349}" type="slidenum">
              <a:rPr lang="en-US" smtClean="0"/>
              <a:t>‹#›</a:t>
            </a:fld>
            <a:endParaRPr lang="en-US"/>
          </a:p>
        </p:txBody>
      </p:sp>
    </p:spTree>
    <p:extLst>
      <p:ext uri="{BB962C8B-B14F-4D97-AF65-F5344CB8AC3E}">
        <p14:creationId xmlns:p14="http://schemas.microsoft.com/office/powerpoint/2010/main" val="1604457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F50CB8D-75EF-4156-99B9-A059993C247D}" type="datetimeFigureOut">
              <a:rPr lang="en-US" smtClean="0"/>
              <a:t>10/9/2018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EC8B54A-EA00-40C9-9515-A2F4957B9349}" type="slidenum">
              <a:rPr lang="en-US" smtClean="0"/>
              <a:t>‹#›</a:t>
            </a:fld>
            <a:endParaRPr lang="en-US"/>
          </a:p>
        </p:txBody>
      </p:sp>
    </p:spTree>
    <p:extLst>
      <p:ext uri="{BB962C8B-B14F-4D97-AF65-F5344CB8AC3E}">
        <p14:creationId xmlns:p14="http://schemas.microsoft.com/office/powerpoint/2010/main" val="1520632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Date Placeholder 3"/>
          <p:cNvSpPr>
            <a:spLocks noGrp="1"/>
          </p:cNvSpPr>
          <p:nvPr>
            <p:ph type="dt" sz="half" idx="10"/>
          </p:nvPr>
        </p:nvSpPr>
        <p:spPr/>
        <p:txBody>
          <a:bodyPr/>
          <a:lstStyle/>
          <a:p>
            <a:fld id="{18697C7D-DAA6-413A-95A9-7EB66BD78240}" type="datetimeFigureOut">
              <a:rPr lang="zh-CN" altLang="en-US" smtClean="0"/>
              <a:t>2018/10/9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BC6FA9B-1AF4-4A46-9FAE-7683C0729496}" type="slidenum">
              <a:rPr lang="zh-CN" altLang="en-US" smtClean="0"/>
              <a:t>‹#›</a:t>
            </a:fld>
            <a:endParaRPr lang="zh-CN" altLang="en-US"/>
          </a:p>
        </p:txBody>
      </p:sp>
    </p:spTree>
    <p:extLst>
      <p:ext uri="{BB962C8B-B14F-4D97-AF65-F5344CB8AC3E}">
        <p14:creationId xmlns:p14="http://schemas.microsoft.com/office/powerpoint/2010/main" val="3003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18697C7D-DAA6-413A-95A9-7EB66BD78240}" type="datetimeFigureOut">
              <a:rPr lang="zh-CN" altLang="en-US" smtClean="0"/>
              <a:t>2018/10/9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BC6FA9B-1AF4-4A46-9FAE-7683C0729496}" type="slidenum">
              <a:rPr lang="zh-CN" altLang="en-US" smtClean="0"/>
              <a:t>‹#›</a:t>
            </a:fld>
            <a:endParaRPr lang="zh-CN" altLang="en-US"/>
          </a:p>
        </p:txBody>
      </p:sp>
    </p:spTree>
    <p:extLst>
      <p:ext uri="{BB962C8B-B14F-4D97-AF65-F5344CB8AC3E}">
        <p14:creationId xmlns:p14="http://schemas.microsoft.com/office/powerpoint/2010/main" val="46245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18697C7D-DAA6-413A-95A9-7EB66BD78240}" type="datetimeFigureOut">
              <a:rPr lang="zh-CN" altLang="en-US" smtClean="0"/>
              <a:t>2018/10/9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BC6FA9B-1AF4-4A46-9FAE-7683C0729496}" type="slidenum">
              <a:rPr lang="zh-CN" altLang="en-US" smtClean="0"/>
              <a:t>‹#›</a:t>
            </a:fld>
            <a:endParaRPr lang="zh-CN" altLang="en-US"/>
          </a:p>
        </p:txBody>
      </p:sp>
    </p:spTree>
    <p:extLst>
      <p:ext uri="{BB962C8B-B14F-4D97-AF65-F5344CB8AC3E}">
        <p14:creationId xmlns:p14="http://schemas.microsoft.com/office/powerpoint/2010/main" val="30029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18697C7D-DAA6-413A-95A9-7EB66BD78240}" type="datetimeFigureOut">
              <a:rPr lang="zh-CN" altLang="en-US" smtClean="0"/>
              <a:t>2018/10/9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BC6FA9B-1AF4-4A46-9FAE-7683C0729496}" type="slidenum">
              <a:rPr lang="zh-CN" altLang="en-US" smtClean="0"/>
              <a:t>‹#›</a:t>
            </a:fld>
            <a:endParaRPr lang="zh-CN" altLang="en-US"/>
          </a:p>
        </p:txBody>
      </p:sp>
    </p:spTree>
    <p:extLst>
      <p:ext uri="{BB962C8B-B14F-4D97-AF65-F5344CB8AC3E}">
        <p14:creationId xmlns:p14="http://schemas.microsoft.com/office/powerpoint/2010/main" val="33088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97C7D-DAA6-413A-95A9-7EB66BD78240}" type="datetimeFigureOut">
              <a:rPr lang="zh-CN" altLang="en-US" smtClean="0"/>
              <a:t>2018/10/9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BC6FA9B-1AF4-4A46-9FAE-7683C0729496}" type="slidenum">
              <a:rPr lang="zh-CN" altLang="en-US" smtClean="0"/>
              <a:t>‹#›</a:t>
            </a:fld>
            <a:endParaRPr lang="zh-CN" altLang="en-US"/>
          </a:p>
        </p:txBody>
      </p:sp>
    </p:spTree>
    <p:extLst>
      <p:ext uri="{BB962C8B-B14F-4D97-AF65-F5344CB8AC3E}">
        <p14:creationId xmlns:p14="http://schemas.microsoft.com/office/powerpoint/2010/main" val="892727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18697C7D-DAA6-413A-95A9-7EB66BD78240}" type="datetimeFigureOut">
              <a:rPr lang="zh-CN" altLang="en-US" smtClean="0"/>
              <a:t>2018/10/9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BC6FA9B-1AF4-4A46-9FAE-7683C0729496}" type="slidenum">
              <a:rPr lang="zh-CN" altLang="en-US" smtClean="0"/>
              <a:t>‹#›</a:t>
            </a:fld>
            <a:endParaRPr lang="zh-CN" altLang="en-US"/>
          </a:p>
        </p:txBody>
      </p:sp>
    </p:spTree>
    <p:extLst>
      <p:ext uri="{BB962C8B-B14F-4D97-AF65-F5344CB8AC3E}">
        <p14:creationId xmlns:p14="http://schemas.microsoft.com/office/powerpoint/2010/main" val="1420136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18697C7D-DAA6-413A-95A9-7EB66BD78240}" type="datetimeFigureOut">
              <a:rPr lang="zh-CN" altLang="en-US" smtClean="0"/>
              <a:t>2018/10/9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BC6FA9B-1AF4-4A46-9FAE-7683C0729496}" type="slidenum">
              <a:rPr lang="zh-CN" altLang="en-US" smtClean="0"/>
              <a:t>‹#›</a:t>
            </a:fld>
            <a:endParaRPr lang="zh-CN" altLang="en-US"/>
          </a:p>
        </p:txBody>
      </p:sp>
    </p:spTree>
    <p:extLst>
      <p:ext uri="{BB962C8B-B14F-4D97-AF65-F5344CB8AC3E}">
        <p14:creationId xmlns:p14="http://schemas.microsoft.com/office/powerpoint/2010/main" val="357843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97C7D-DAA6-413A-95A9-7EB66BD78240}" type="datetimeFigureOut">
              <a:rPr lang="zh-CN" altLang="en-US" smtClean="0"/>
              <a:t>2018/10/9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6FA9B-1AF4-4A46-9FAE-7683C0729496}" type="slidenum">
              <a:rPr lang="zh-CN" altLang="en-US" smtClean="0"/>
              <a:t>‹#›</a:t>
            </a:fld>
            <a:endParaRPr lang="zh-CN" altLang="en-US"/>
          </a:p>
        </p:txBody>
      </p:sp>
    </p:spTree>
    <p:extLst>
      <p:ext uri="{BB962C8B-B14F-4D97-AF65-F5344CB8AC3E}">
        <p14:creationId xmlns:p14="http://schemas.microsoft.com/office/powerpoint/2010/main" val="277836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F50CB8D-75EF-4156-99B9-A059993C247D}" type="datetimeFigureOut">
              <a:rPr lang="en-US" smtClean="0"/>
              <a:t>10/9/2018</a:t>
            </a:fld>
            <a:endParaRPr 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C8B54A-EA00-40C9-9515-A2F4957B9349}" type="slidenum">
              <a:rPr lang="en-US" smtClean="0"/>
              <a:t>‹#›</a:t>
            </a:fld>
            <a:endParaRPr lang="en-US"/>
          </a:p>
        </p:txBody>
      </p:sp>
    </p:spTree>
    <p:extLst>
      <p:ext uri="{BB962C8B-B14F-4D97-AF65-F5344CB8AC3E}">
        <p14:creationId xmlns:p14="http://schemas.microsoft.com/office/powerpoint/2010/main" val="33704822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06B1-4140-4B59-AD12-0CEB953A09AD}"/>
              </a:ext>
            </a:extLst>
          </p:cNvPr>
          <p:cNvSpPr>
            <a:spLocks noGrp="1"/>
          </p:cNvSpPr>
          <p:nvPr>
            <p:ph type="ctrTitle"/>
          </p:nvPr>
        </p:nvSpPr>
        <p:spPr>
          <a:xfrm>
            <a:off x="0" y="1143000"/>
            <a:ext cx="9164781" cy="2171699"/>
          </a:xfrm>
        </p:spPr>
        <p:txBody>
          <a:bodyPr>
            <a:normAutofit/>
          </a:bodyPr>
          <a:lstStyle/>
          <a:p>
            <a:pPr lvl="0" defTabSz="457200">
              <a:lnSpc>
                <a:spcPct val="100000"/>
              </a:lnSpc>
              <a:spcBef>
                <a:spcPts val="0"/>
              </a:spcBef>
            </a:pPr>
            <a:r>
              <a:rPr lang="en-US" altLang="zh-CN" sz="4200" b="1" dirty="0">
                <a:solidFill>
                  <a:srgbClr val="C00000"/>
                </a:solidFill>
                <a:latin typeface="Calibri" panose="020F0502020204030204"/>
                <a:ea typeface="宋体" panose="02010600030101010101" pitchFamily="2" charset="-122"/>
                <a:cs typeface="+mn-cs"/>
              </a:rPr>
              <a:t>Authenticating On-Body Backscatter by Exploiting </a:t>
            </a:r>
            <a:br>
              <a:rPr lang="en-US" altLang="zh-CN" sz="4200" b="1" dirty="0">
                <a:solidFill>
                  <a:srgbClr val="C00000"/>
                </a:solidFill>
                <a:latin typeface="Calibri" panose="020F0502020204030204"/>
                <a:ea typeface="宋体" panose="02010600030101010101" pitchFamily="2" charset="-122"/>
                <a:cs typeface="+mn-cs"/>
              </a:rPr>
            </a:br>
            <a:r>
              <a:rPr lang="en-US" altLang="zh-CN" sz="4200" b="1" dirty="0">
                <a:solidFill>
                  <a:srgbClr val="C00000"/>
                </a:solidFill>
                <a:latin typeface="Calibri" panose="020F0502020204030204"/>
                <a:ea typeface="宋体" panose="02010600030101010101" pitchFamily="2" charset="-122"/>
                <a:cs typeface="+mn-cs"/>
              </a:rPr>
              <a:t>Propagation Signatures</a:t>
            </a:r>
            <a:endParaRPr lang="zh-CN" altLang="en-US" sz="4200" dirty="0"/>
          </a:p>
        </p:txBody>
      </p:sp>
      <p:sp>
        <p:nvSpPr>
          <p:cNvPr id="3" name="Subtitle 2">
            <a:extLst>
              <a:ext uri="{FF2B5EF4-FFF2-40B4-BE49-F238E27FC236}">
                <a16:creationId xmlns:a16="http://schemas.microsoft.com/office/drawing/2014/main" id="{2E0E946C-8AE1-47FB-A144-BBA0AEFE2DE7}"/>
              </a:ext>
            </a:extLst>
          </p:cNvPr>
          <p:cNvSpPr>
            <a:spLocks noGrp="1"/>
          </p:cNvSpPr>
          <p:nvPr>
            <p:ph type="subTitle" idx="1"/>
          </p:nvPr>
        </p:nvSpPr>
        <p:spPr>
          <a:xfrm>
            <a:off x="1007918" y="4059238"/>
            <a:ext cx="7533409" cy="1655762"/>
          </a:xfrm>
        </p:spPr>
        <p:txBody>
          <a:bodyPr>
            <a:normAutofit fontScale="77500" lnSpcReduction="20000"/>
          </a:bodyPr>
          <a:lstStyle/>
          <a:p>
            <a:pPr lvl="0" defTabSz="685800">
              <a:spcBef>
                <a:spcPts val="750"/>
              </a:spcBef>
            </a:pPr>
            <a:r>
              <a:rPr lang="en-US" altLang="zh-CN" sz="3900" b="1" dirty="0">
                <a:solidFill>
                  <a:prstClr val="black"/>
                </a:solidFill>
              </a:rPr>
              <a:t>Zhiqing Luo</a:t>
            </a:r>
            <a:r>
              <a:rPr lang="en-US" altLang="zh-CN" sz="3900" b="1" baseline="30000" dirty="0">
                <a:solidFill>
                  <a:prstClr val="black"/>
                </a:solidFill>
              </a:rPr>
              <a:t>1</a:t>
            </a:r>
            <a:r>
              <a:rPr lang="en-US" altLang="zh-CN" sz="3900" dirty="0">
                <a:solidFill>
                  <a:prstClr val="black"/>
                </a:solidFill>
              </a:rPr>
              <a:t>, Wei Wang</a:t>
            </a:r>
            <a:r>
              <a:rPr lang="en-US" altLang="zh-CN" sz="3900" baseline="30000" dirty="0">
                <a:solidFill>
                  <a:prstClr val="black"/>
                </a:solidFill>
              </a:rPr>
              <a:t>1</a:t>
            </a:r>
            <a:r>
              <a:rPr lang="en-US" altLang="zh-CN" sz="3900" dirty="0">
                <a:solidFill>
                  <a:prstClr val="black"/>
                </a:solidFill>
              </a:rPr>
              <a:t>, Jiang Xiao</a:t>
            </a:r>
            <a:r>
              <a:rPr lang="en-US" altLang="zh-CN" sz="3900" baseline="30000" dirty="0">
                <a:solidFill>
                  <a:prstClr val="black"/>
                </a:solidFill>
              </a:rPr>
              <a:t>1</a:t>
            </a:r>
            <a:r>
              <a:rPr lang="en-US" altLang="zh-CN" sz="3900" dirty="0">
                <a:solidFill>
                  <a:prstClr val="black"/>
                </a:solidFill>
              </a:rPr>
              <a:t>, </a:t>
            </a:r>
          </a:p>
          <a:p>
            <a:pPr lvl="0" defTabSz="685800">
              <a:spcBef>
                <a:spcPts val="750"/>
              </a:spcBef>
            </a:pPr>
            <a:r>
              <a:rPr lang="en-US" altLang="zh-CN" sz="3900" dirty="0" err="1">
                <a:solidFill>
                  <a:prstClr val="black"/>
                </a:solidFill>
              </a:rPr>
              <a:t>Qianyi</a:t>
            </a:r>
            <a:r>
              <a:rPr lang="en-US" altLang="zh-CN" sz="3900" dirty="0">
                <a:solidFill>
                  <a:prstClr val="black"/>
                </a:solidFill>
              </a:rPr>
              <a:t> Huang</a:t>
            </a:r>
            <a:r>
              <a:rPr lang="en-US" altLang="zh-CN" sz="3900" baseline="30000" dirty="0">
                <a:solidFill>
                  <a:prstClr val="black"/>
                </a:solidFill>
              </a:rPr>
              <a:t>2</a:t>
            </a:r>
            <a:r>
              <a:rPr lang="en-US" altLang="zh-CN" sz="3900" dirty="0">
                <a:solidFill>
                  <a:prstClr val="black"/>
                </a:solidFill>
              </a:rPr>
              <a:t>, Tao Jiang</a:t>
            </a:r>
            <a:r>
              <a:rPr lang="en-US" altLang="zh-CN" sz="3900" baseline="30000" dirty="0">
                <a:solidFill>
                  <a:prstClr val="black"/>
                </a:solidFill>
              </a:rPr>
              <a:t>1</a:t>
            </a:r>
            <a:r>
              <a:rPr lang="en-US" altLang="zh-CN" sz="3900" dirty="0">
                <a:solidFill>
                  <a:prstClr val="black"/>
                </a:solidFill>
              </a:rPr>
              <a:t>, Qian Zhang</a:t>
            </a:r>
            <a:r>
              <a:rPr lang="en-US" altLang="zh-CN" sz="3900" baseline="30000" dirty="0">
                <a:solidFill>
                  <a:prstClr val="black"/>
                </a:solidFill>
              </a:rPr>
              <a:t>2</a:t>
            </a:r>
          </a:p>
          <a:p>
            <a:pPr lvl="0" defTabSz="685800">
              <a:spcBef>
                <a:spcPts val="750"/>
              </a:spcBef>
            </a:pPr>
            <a:r>
              <a:rPr lang="en-US" altLang="zh-CN" sz="3300" baseline="30000" dirty="0">
                <a:solidFill>
                  <a:prstClr val="black"/>
                </a:solidFill>
              </a:rPr>
              <a:t>1</a:t>
            </a:r>
            <a:r>
              <a:rPr lang="en-US" altLang="zh-CN" sz="3300" dirty="0">
                <a:solidFill>
                  <a:prstClr val="black"/>
                </a:solidFill>
              </a:rPr>
              <a:t>Huazhong University of Science and Technology</a:t>
            </a:r>
          </a:p>
          <a:p>
            <a:pPr lvl="0" defTabSz="685800">
              <a:spcBef>
                <a:spcPts val="750"/>
              </a:spcBef>
            </a:pPr>
            <a:r>
              <a:rPr lang="en-US" altLang="zh-CN" sz="3300" baseline="30000" dirty="0">
                <a:solidFill>
                  <a:prstClr val="black"/>
                </a:solidFill>
              </a:rPr>
              <a:t>2</a:t>
            </a:r>
            <a:r>
              <a:rPr lang="en-US" altLang="zh-CN" sz="3300" dirty="0">
                <a:solidFill>
                  <a:prstClr val="black"/>
                </a:solidFill>
              </a:rPr>
              <a:t>Hong Kong University of Science and Technology </a:t>
            </a:r>
          </a:p>
          <a:p>
            <a:endParaRPr lang="zh-CN" altLang="en-US" dirty="0"/>
          </a:p>
        </p:txBody>
      </p:sp>
    </p:spTree>
    <p:extLst>
      <p:ext uri="{BB962C8B-B14F-4D97-AF65-F5344CB8AC3E}">
        <p14:creationId xmlns:p14="http://schemas.microsoft.com/office/powerpoint/2010/main" val="389011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AC13-87BA-44A0-928C-27B408CDE4AE}"/>
              </a:ext>
            </a:extLst>
          </p:cNvPr>
          <p:cNvSpPr>
            <a:spLocks noGrp="1"/>
          </p:cNvSpPr>
          <p:nvPr>
            <p:ph type="title"/>
          </p:nvPr>
        </p:nvSpPr>
        <p:spPr>
          <a:xfrm>
            <a:off x="628650" y="131091"/>
            <a:ext cx="7886700" cy="1325563"/>
          </a:xfrm>
        </p:spPr>
        <p:txBody>
          <a:bodyPr/>
          <a:lstStyle/>
          <a:p>
            <a:pPr algn="ctr"/>
            <a:r>
              <a:rPr lang="en-US" altLang="zh-CN" b="1" dirty="0">
                <a:solidFill>
                  <a:prstClr val="black"/>
                </a:solidFill>
                <a:latin typeface="Calibri "/>
              </a:rPr>
              <a:t>Trace Extraction</a:t>
            </a:r>
            <a:endParaRPr lang="zh-CN" altLang="en-US" dirty="0"/>
          </a:p>
        </p:txBody>
      </p:sp>
      <p:pic>
        <p:nvPicPr>
          <p:cNvPr id="4" name="Picture 3">
            <a:extLst>
              <a:ext uri="{FF2B5EF4-FFF2-40B4-BE49-F238E27FC236}">
                <a16:creationId xmlns:a16="http://schemas.microsoft.com/office/drawing/2014/main" id="{582D4F18-15C1-41D6-BFF7-53C389489752}"/>
              </a:ext>
            </a:extLst>
          </p:cNvPr>
          <p:cNvPicPr>
            <a:picLocks noChangeAspect="1"/>
          </p:cNvPicPr>
          <p:nvPr/>
        </p:nvPicPr>
        <p:blipFill>
          <a:blip r:embed="rId3"/>
          <a:stretch>
            <a:fillRect/>
          </a:stretch>
        </p:blipFill>
        <p:spPr>
          <a:xfrm>
            <a:off x="435839" y="2577015"/>
            <a:ext cx="1960744" cy="1660565"/>
          </a:xfrm>
          <a:prstGeom prst="rect">
            <a:avLst/>
          </a:prstGeom>
        </p:spPr>
      </p:pic>
      <p:pic>
        <p:nvPicPr>
          <p:cNvPr id="5" name="Picture 4">
            <a:extLst>
              <a:ext uri="{FF2B5EF4-FFF2-40B4-BE49-F238E27FC236}">
                <a16:creationId xmlns:a16="http://schemas.microsoft.com/office/drawing/2014/main" id="{B5C03E1F-36A5-453C-8B2B-2B8701E699CA}"/>
              </a:ext>
            </a:extLst>
          </p:cNvPr>
          <p:cNvPicPr>
            <a:picLocks noChangeAspect="1"/>
          </p:cNvPicPr>
          <p:nvPr/>
        </p:nvPicPr>
        <p:blipFill>
          <a:blip r:embed="rId4"/>
          <a:stretch>
            <a:fillRect/>
          </a:stretch>
        </p:blipFill>
        <p:spPr>
          <a:xfrm>
            <a:off x="3339416" y="2552317"/>
            <a:ext cx="2307984" cy="1842077"/>
          </a:xfrm>
          <a:prstGeom prst="rect">
            <a:avLst/>
          </a:prstGeom>
        </p:spPr>
      </p:pic>
      <p:pic>
        <p:nvPicPr>
          <p:cNvPr id="6" name="Picture 5">
            <a:extLst>
              <a:ext uri="{FF2B5EF4-FFF2-40B4-BE49-F238E27FC236}">
                <a16:creationId xmlns:a16="http://schemas.microsoft.com/office/drawing/2014/main" id="{190443F7-0D77-46A8-A628-EDB684D5F004}"/>
              </a:ext>
            </a:extLst>
          </p:cNvPr>
          <p:cNvPicPr>
            <a:picLocks noChangeAspect="1"/>
          </p:cNvPicPr>
          <p:nvPr/>
        </p:nvPicPr>
        <p:blipFill>
          <a:blip r:embed="rId5"/>
          <a:stretch>
            <a:fillRect/>
          </a:stretch>
        </p:blipFill>
        <p:spPr>
          <a:xfrm>
            <a:off x="6599167" y="2577016"/>
            <a:ext cx="2118356" cy="1660565"/>
          </a:xfrm>
          <a:prstGeom prst="rect">
            <a:avLst/>
          </a:prstGeom>
        </p:spPr>
      </p:pic>
      <p:sp>
        <p:nvSpPr>
          <p:cNvPr id="7" name="Arrow: Down 6">
            <a:extLst>
              <a:ext uri="{FF2B5EF4-FFF2-40B4-BE49-F238E27FC236}">
                <a16:creationId xmlns:a16="http://schemas.microsoft.com/office/drawing/2014/main" id="{D399D986-59FB-430E-9029-1A525A3F12FE}"/>
              </a:ext>
            </a:extLst>
          </p:cNvPr>
          <p:cNvSpPr/>
          <p:nvPr/>
        </p:nvSpPr>
        <p:spPr>
          <a:xfrm rot="16200000">
            <a:off x="2814137" y="3207283"/>
            <a:ext cx="246242" cy="490688"/>
          </a:xfrm>
          <a:prstGeom prst="downArrow">
            <a:avLst>
              <a:gd name="adj1" fmla="val 50000"/>
              <a:gd name="adj2" fmla="val 9637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8" name="Arrow: Down 7">
            <a:extLst>
              <a:ext uri="{FF2B5EF4-FFF2-40B4-BE49-F238E27FC236}">
                <a16:creationId xmlns:a16="http://schemas.microsoft.com/office/drawing/2014/main" id="{611ADB0C-FE13-421B-ACDE-588E404CC1D8}"/>
              </a:ext>
            </a:extLst>
          </p:cNvPr>
          <p:cNvSpPr/>
          <p:nvPr/>
        </p:nvSpPr>
        <p:spPr>
          <a:xfrm rot="16200000">
            <a:off x="5974756" y="3200531"/>
            <a:ext cx="264433" cy="522385"/>
          </a:xfrm>
          <a:prstGeom prst="downArrow">
            <a:avLst>
              <a:gd name="adj1" fmla="val 50000"/>
              <a:gd name="adj2" fmla="val 9637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 name="矩形: 圆角 2">
            <a:extLst>
              <a:ext uri="{FF2B5EF4-FFF2-40B4-BE49-F238E27FC236}">
                <a16:creationId xmlns:a16="http://schemas.microsoft.com/office/drawing/2014/main" id="{B22B2FD2-B3E8-43C9-BC53-B9675AC96CEB}"/>
              </a:ext>
            </a:extLst>
          </p:cNvPr>
          <p:cNvSpPr/>
          <p:nvPr/>
        </p:nvSpPr>
        <p:spPr>
          <a:xfrm>
            <a:off x="6493794" y="2335600"/>
            <a:ext cx="2273749" cy="2058793"/>
          </a:xfrm>
          <a:prstGeom prst="roundRect">
            <a:avLst>
              <a:gd name="adj" fmla="val 8366"/>
            </a:avLst>
          </a:prstGeom>
          <a:noFill/>
          <a:ln w="4762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8AF7D660-E515-4498-AC27-969F78D2C8C0}"/>
              </a:ext>
            </a:extLst>
          </p:cNvPr>
          <p:cNvSpPr txBox="1"/>
          <p:nvPr/>
        </p:nvSpPr>
        <p:spPr>
          <a:xfrm>
            <a:off x="510298" y="1631945"/>
            <a:ext cx="1980298" cy="584775"/>
          </a:xfrm>
          <a:prstGeom prst="rect">
            <a:avLst/>
          </a:prstGeom>
          <a:noFill/>
        </p:spPr>
        <p:txBody>
          <a:bodyPr wrap="square" rtlCol="0">
            <a:spAutoFit/>
          </a:bodyPr>
          <a:lstStyle/>
          <a:p>
            <a:r>
              <a:rPr lang="en-US" altLang="zh-CN" sz="3200" b="1" dirty="0">
                <a:solidFill>
                  <a:srgbClr val="FF0000"/>
                </a:solidFill>
              </a:rPr>
              <a:t>Raw data</a:t>
            </a:r>
            <a:endParaRPr lang="zh-CN" altLang="en-US" sz="3200" b="1" dirty="0">
              <a:solidFill>
                <a:srgbClr val="FF0000"/>
              </a:solidFill>
            </a:endParaRPr>
          </a:p>
        </p:txBody>
      </p:sp>
      <p:sp>
        <p:nvSpPr>
          <p:cNvPr id="10" name="矩形: 圆角 9">
            <a:extLst>
              <a:ext uri="{FF2B5EF4-FFF2-40B4-BE49-F238E27FC236}">
                <a16:creationId xmlns:a16="http://schemas.microsoft.com/office/drawing/2014/main" id="{820FE0F6-0609-47E1-A43A-34231121C333}"/>
              </a:ext>
            </a:extLst>
          </p:cNvPr>
          <p:cNvSpPr/>
          <p:nvPr/>
        </p:nvSpPr>
        <p:spPr>
          <a:xfrm>
            <a:off x="3338269" y="2335600"/>
            <a:ext cx="2355581" cy="2058793"/>
          </a:xfrm>
          <a:prstGeom prst="roundRect">
            <a:avLst>
              <a:gd name="adj" fmla="val 6438"/>
            </a:avLst>
          </a:prstGeom>
          <a:noFill/>
          <a:ln w="476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11" name="矩形: 圆角 10">
            <a:extLst>
              <a:ext uri="{FF2B5EF4-FFF2-40B4-BE49-F238E27FC236}">
                <a16:creationId xmlns:a16="http://schemas.microsoft.com/office/drawing/2014/main" id="{7EE30AE5-8281-42C1-8A5A-9904DD6007CB}"/>
              </a:ext>
            </a:extLst>
          </p:cNvPr>
          <p:cNvSpPr/>
          <p:nvPr/>
        </p:nvSpPr>
        <p:spPr>
          <a:xfrm>
            <a:off x="394856" y="2335600"/>
            <a:ext cx="2139730" cy="2058793"/>
          </a:xfrm>
          <a:prstGeom prst="roundRect">
            <a:avLst>
              <a:gd name="adj" fmla="val 7252"/>
            </a:avLst>
          </a:prstGeom>
          <a:noFill/>
          <a:ln w="47625">
            <a:solidFill>
              <a:srgbClr val="FF0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41C8B9C3-6F77-4DAD-BB00-D87B793A45E7}"/>
              </a:ext>
            </a:extLst>
          </p:cNvPr>
          <p:cNvSpPr txBox="1"/>
          <p:nvPr/>
        </p:nvSpPr>
        <p:spPr>
          <a:xfrm>
            <a:off x="3338269" y="1625973"/>
            <a:ext cx="2781545" cy="584775"/>
          </a:xfrm>
          <a:prstGeom prst="rect">
            <a:avLst/>
          </a:prstGeom>
          <a:noFill/>
        </p:spPr>
        <p:txBody>
          <a:bodyPr wrap="square" rtlCol="0">
            <a:spAutoFit/>
          </a:bodyPr>
          <a:lstStyle/>
          <a:p>
            <a:r>
              <a:rPr lang="en-US" altLang="zh-CN" sz="3200" b="1" dirty="0">
                <a:solidFill>
                  <a:srgbClr val="00B050"/>
                </a:solidFill>
              </a:rPr>
              <a:t>Noise existing</a:t>
            </a:r>
            <a:endParaRPr lang="zh-CN" altLang="en-US" sz="3200" b="1" dirty="0">
              <a:solidFill>
                <a:srgbClr val="00B050"/>
              </a:solidFill>
            </a:endParaRPr>
          </a:p>
        </p:txBody>
      </p:sp>
      <p:sp>
        <p:nvSpPr>
          <p:cNvPr id="16" name="文本框 15">
            <a:extLst>
              <a:ext uri="{FF2B5EF4-FFF2-40B4-BE49-F238E27FC236}">
                <a16:creationId xmlns:a16="http://schemas.microsoft.com/office/drawing/2014/main" id="{13CE079D-5632-4B86-9640-8D759320898A}"/>
              </a:ext>
            </a:extLst>
          </p:cNvPr>
          <p:cNvSpPr txBox="1"/>
          <p:nvPr/>
        </p:nvSpPr>
        <p:spPr>
          <a:xfrm>
            <a:off x="6340357" y="1625972"/>
            <a:ext cx="2781545" cy="584775"/>
          </a:xfrm>
          <a:prstGeom prst="rect">
            <a:avLst/>
          </a:prstGeom>
          <a:noFill/>
        </p:spPr>
        <p:txBody>
          <a:bodyPr wrap="square" rtlCol="0">
            <a:spAutoFit/>
          </a:bodyPr>
          <a:lstStyle/>
          <a:p>
            <a:r>
              <a:rPr lang="en-US" altLang="zh-CN" sz="3200" b="1" dirty="0">
                <a:solidFill>
                  <a:srgbClr val="00B0F0"/>
                </a:solidFill>
              </a:rPr>
              <a:t>Variation state</a:t>
            </a:r>
          </a:p>
        </p:txBody>
      </p:sp>
      <p:sp>
        <p:nvSpPr>
          <p:cNvPr id="17" name="Content Placeholder 2">
            <a:extLst>
              <a:ext uri="{FF2B5EF4-FFF2-40B4-BE49-F238E27FC236}">
                <a16:creationId xmlns:a16="http://schemas.microsoft.com/office/drawing/2014/main" id="{7BD7017D-FCEF-4AED-86C2-903091387515}"/>
              </a:ext>
            </a:extLst>
          </p:cNvPr>
          <p:cNvSpPr>
            <a:spLocks noGrp="1"/>
          </p:cNvSpPr>
          <p:nvPr>
            <p:ph idx="1"/>
          </p:nvPr>
        </p:nvSpPr>
        <p:spPr>
          <a:xfrm>
            <a:off x="431527" y="4642553"/>
            <a:ext cx="8450317" cy="2058793"/>
          </a:xfrm>
        </p:spPr>
        <p:txBody>
          <a:bodyPr>
            <a:noAutofit/>
          </a:bodyPr>
          <a:lstStyle/>
          <a:p>
            <a:r>
              <a:rPr lang="en-US" altLang="zh-CN" dirty="0"/>
              <a:t> Receive the raw data from on-body receiver</a:t>
            </a:r>
            <a:endParaRPr lang="zh-CN" altLang="en-US" dirty="0"/>
          </a:p>
          <a:p>
            <a:r>
              <a:rPr lang="en-US" altLang="zh-CN" dirty="0"/>
              <a:t> Extract the source signal trace</a:t>
            </a:r>
          </a:p>
          <a:p>
            <a:r>
              <a:rPr lang="en-US" altLang="zh-CN" dirty="0"/>
              <a:t> Smooth the trace</a:t>
            </a:r>
            <a:endParaRPr lang="zh-CN" altLang="en-US" dirty="0"/>
          </a:p>
          <a:p>
            <a:r>
              <a:rPr lang="zh-CN" altLang="en-US" dirty="0"/>
              <a:t> </a:t>
            </a:r>
            <a:r>
              <a:rPr lang="en-US" altLang="zh-CN" dirty="0"/>
              <a:t>Calculate the slope to determine the variation states</a:t>
            </a:r>
            <a:endParaRPr lang="en-US" altLang="zh-CN" sz="3200" dirty="0"/>
          </a:p>
        </p:txBody>
      </p:sp>
    </p:spTree>
    <p:extLst>
      <p:ext uri="{BB962C8B-B14F-4D97-AF65-F5344CB8AC3E}">
        <p14:creationId xmlns:p14="http://schemas.microsoft.com/office/powerpoint/2010/main" val="131016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CC12-2AAF-499F-84DB-D41F001D18A7}"/>
              </a:ext>
            </a:extLst>
          </p:cNvPr>
          <p:cNvSpPr>
            <a:spLocks noGrp="1"/>
          </p:cNvSpPr>
          <p:nvPr>
            <p:ph type="title"/>
          </p:nvPr>
        </p:nvSpPr>
        <p:spPr/>
        <p:txBody>
          <a:bodyPr>
            <a:normAutofit/>
          </a:bodyPr>
          <a:lstStyle/>
          <a:p>
            <a:pPr algn="ctr"/>
            <a:r>
              <a:rPr lang="en-US" altLang="zh-CN" sz="4200" b="1" dirty="0">
                <a:solidFill>
                  <a:prstClr val="black"/>
                </a:solidFill>
                <a:latin typeface="Calibri "/>
              </a:rPr>
              <a:t>Backscatter Signal Segmentation</a:t>
            </a:r>
            <a:endParaRPr lang="zh-CN" altLang="en-US" sz="4200" dirty="0"/>
          </a:p>
        </p:txBody>
      </p:sp>
      <p:pic>
        <p:nvPicPr>
          <p:cNvPr id="4" name="Picture 3">
            <a:extLst>
              <a:ext uri="{FF2B5EF4-FFF2-40B4-BE49-F238E27FC236}">
                <a16:creationId xmlns:a16="http://schemas.microsoft.com/office/drawing/2014/main" id="{8C7E1E43-B5D3-4B20-88E6-AE94FFFA413A}"/>
              </a:ext>
            </a:extLst>
          </p:cNvPr>
          <p:cNvPicPr>
            <a:picLocks noChangeAspect="1"/>
          </p:cNvPicPr>
          <p:nvPr/>
        </p:nvPicPr>
        <p:blipFill>
          <a:blip r:embed="rId3"/>
          <a:stretch>
            <a:fillRect/>
          </a:stretch>
        </p:blipFill>
        <p:spPr>
          <a:xfrm>
            <a:off x="638266" y="1478896"/>
            <a:ext cx="7969828" cy="4768405"/>
          </a:xfrm>
          <a:prstGeom prst="rect">
            <a:avLst/>
          </a:prstGeom>
          <a:ln>
            <a:noFill/>
          </a:ln>
        </p:spPr>
      </p:pic>
      <p:sp>
        <p:nvSpPr>
          <p:cNvPr id="5" name="矩形: 圆角 4">
            <a:extLst>
              <a:ext uri="{FF2B5EF4-FFF2-40B4-BE49-F238E27FC236}">
                <a16:creationId xmlns:a16="http://schemas.microsoft.com/office/drawing/2014/main" id="{75525E00-9927-44A9-80A0-CCE6B98A6F63}"/>
              </a:ext>
            </a:extLst>
          </p:cNvPr>
          <p:cNvSpPr/>
          <p:nvPr/>
        </p:nvSpPr>
        <p:spPr>
          <a:xfrm>
            <a:off x="638266" y="1671144"/>
            <a:ext cx="7628123" cy="1891766"/>
          </a:xfrm>
          <a:prstGeom prst="roundRect">
            <a:avLst>
              <a:gd name="adj" fmla="val 9480"/>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864E9F60-DE27-4421-B713-A9BE419E17A3}"/>
              </a:ext>
            </a:extLst>
          </p:cNvPr>
          <p:cNvSpPr/>
          <p:nvPr/>
        </p:nvSpPr>
        <p:spPr>
          <a:xfrm>
            <a:off x="644417" y="3657600"/>
            <a:ext cx="7628123" cy="1325562"/>
          </a:xfrm>
          <a:prstGeom prst="roundRect">
            <a:avLst>
              <a:gd name="adj" fmla="val 9480"/>
            </a:avLst>
          </a:prstGeom>
          <a:noFill/>
          <a:ln w="349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AA4A9272-BFC6-4A96-94D5-D0C14B5DC5A9}"/>
              </a:ext>
            </a:extLst>
          </p:cNvPr>
          <p:cNvSpPr/>
          <p:nvPr/>
        </p:nvSpPr>
        <p:spPr>
          <a:xfrm>
            <a:off x="628650" y="5049110"/>
            <a:ext cx="7628123" cy="1198191"/>
          </a:xfrm>
          <a:prstGeom prst="roundRect">
            <a:avLst>
              <a:gd name="adj" fmla="val 9480"/>
            </a:avLst>
          </a:prstGeom>
          <a:noFill/>
          <a:ln w="3492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0082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D42E6-7E70-480D-B5DF-C1CB40260D47}"/>
              </a:ext>
            </a:extLst>
          </p:cNvPr>
          <p:cNvSpPr>
            <a:spLocks noGrp="1"/>
          </p:cNvSpPr>
          <p:nvPr>
            <p:ph type="title"/>
          </p:nvPr>
        </p:nvSpPr>
        <p:spPr/>
        <p:txBody>
          <a:bodyPr>
            <a:normAutofit/>
          </a:bodyPr>
          <a:lstStyle/>
          <a:p>
            <a:pPr algn="ctr"/>
            <a:r>
              <a:rPr lang="en-US" altLang="zh-CN" sz="4200" b="1" dirty="0">
                <a:solidFill>
                  <a:prstClr val="black"/>
                </a:solidFill>
                <a:latin typeface="Calibri "/>
              </a:rPr>
              <a:t>On-body Authentication</a:t>
            </a:r>
            <a:endParaRPr lang="zh-CN" altLang="en-US" sz="4200" dirty="0"/>
          </a:p>
        </p:txBody>
      </p:sp>
      <p:sp>
        <p:nvSpPr>
          <p:cNvPr id="3" name="Content Placeholder 2">
            <a:extLst>
              <a:ext uri="{FF2B5EF4-FFF2-40B4-BE49-F238E27FC236}">
                <a16:creationId xmlns:a16="http://schemas.microsoft.com/office/drawing/2014/main" id="{D68D1245-EF14-42AA-B1A7-5C001E885831}"/>
              </a:ext>
            </a:extLst>
          </p:cNvPr>
          <p:cNvSpPr>
            <a:spLocks noGrp="1"/>
          </p:cNvSpPr>
          <p:nvPr>
            <p:ph idx="1"/>
          </p:nvPr>
        </p:nvSpPr>
        <p:spPr>
          <a:xfrm>
            <a:off x="1158646" y="4843889"/>
            <a:ext cx="7356704" cy="896116"/>
          </a:xfrm>
        </p:spPr>
        <p:txBody>
          <a:bodyPr/>
          <a:lstStyle/>
          <a:p>
            <a:r>
              <a:rPr lang="en-US" altLang="zh-CN" dirty="0"/>
              <a:t>If the backscatter signals vary fast, they should be from an active attacker</a:t>
            </a:r>
          </a:p>
        </p:txBody>
      </p:sp>
      <p:pic>
        <p:nvPicPr>
          <p:cNvPr id="4" name="Picture 3">
            <a:extLst>
              <a:ext uri="{FF2B5EF4-FFF2-40B4-BE49-F238E27FC236}">
                <a16:creationId xmlns:a16="http://schemas.microsoft.com/office/drawing/2014/main" id="{D3BBAEFC-0AE7-4F7A-A44C-F5C9225B6897}"/>
              </a:ext>
            </a:extLst>
          </p:cNvPr>
          <p:cNvPicPr>
            <a:picLocks noChangeAspect="1"/>
          </p:cNvPicPr>
          <p:nvPr/>
        </p:nvPicPr>
        <p:blipFill>
          <a:blip r:embed="rId2"/>
          <a:stretch>
            <a:fillRect/>
          </a:stretch>
        </p:blipFill>
        <p:spPr>
          <a:xfrm>
            <a:off x="1083103" y="1384607"/>
            <a:ext cx="7272621" cy="3397600"/>
          </a:xfrm>
          <a:prstGeom prst="rect">
            <a:avLst/>
          </a:prstGeom>
        </p:spPr>
      </p:pic>
      <p:sp>
        <p:nvSpPr>
          <p:cNvPr id="5" name="椭圆 4">
            <a:extLst>
              <a:ext uri="{FF2B5EF4-FFF2-40B4-BE49-F238E27FC236}">
                <a16:creationId xmlns:a16="http://schemas.microsoft.com/office/drawing/2014/main" id="{69493737-8396-41FE-ADC2-0EA1C871007E}"/>
              </a:ext>
            </a:extLst>
          </p:cNvPr>
          <p:cNvSpPr/>
          <p:nvPr/>
        </p:nvSpPr>
        <p:spPr>
          <a:xfrm>
            <a:off x="3909848" y="1271752"/>
            <a:ext cx="2343807" cy="1325564"/>
          </a:xfrm>
          <a:prstGeom prst="ellipse">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FCEBAB89-714E-48ED-B0FC-164646F9108E}"/>
              </a:ext>
            </a:extLst>
          </p:cNvPr>
          <p:cNvSpPr/>
          <p:nvPr/>
        </p:nvSpPr>
        <p:spPr>
          <a:xfrm>
            <a:off x="3909848" y="2474136"/>
            <a:ext cx="1702676" cy="2308071"/>
          </a:xfrm>
          <a:prstGeom prst="ellipse">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Content Placeholder 2">
            <a:extLst>
              <a:ext uri="{FF2B5EF4-FFF2-40B4-BE49-F238E27FC236}">
                <a16:creationId xmlns:a16="http://schemas.microsoft.com/office/drawing/2014/main" id="{D9263D36-21E6-44F8-8E8B-D5B039661CDA}"/>
              </a:ext>
            </a:extLst>
          </p:cNvPr>
          <p:cNvSpPr txBox="1">
            <a:spLocks/>
          </p:cNvSpPr>
          <p:nvPr/>
        </p:nvSpPr>
        <p:spPr>
          <a:xfrm>
            <a:off x="1158646" y="5740005"/>
            <a:ext cx="7356704" cy="8961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If the backscatter signals vary slow, we compare the segments in each cluster</a:t>
            </a:r>
            <a:endParaRPr lang="zh-CN" altLang="en-US" dirty="0"/>
          </a:p>
          <a:p>
            <a:endParaRPr lang="en-US" altLang="zh-CN" dirty="0"/>
          </a:p>
        </p:txBody>
      </p:sp>
    </p:spTree>
    <p:extLst>
      <p:ext uri="{BB962C8B-B14F-4D97-AF65-F5344CB8AC3E}">
        <p14:creationId xmlns:p14="http://schemas.microsoft.com/office/powerpoint/2010/main" val="102298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941E-B883-48EF-96FF-2A1CF6595F52}"/>
              </a:ext>
            </a:extLst>
          </p:cNvPr>
          <p:cNvSpPr>
            <a:spLocks noGrp="1"/>
          </p:cNvSpPr>
          <p:nvPr>
            <p:ph type="title"/>
          </p:nvPr>
        </p:nvSpPr>
        <p:spPr/>
        <p:txBody>
          <a:bodyPr/>
          <a:lstStyle/>
          <a:p>
            <a:pPr algn="ctr"/>
            <a:r>
              <a:rPr lang="en-US" altLang="zh-CN" b="1" dirty="0">
                <a:solidFill>
                  <a:prstClr val="black"/>
                </a:solidFill>
                <a:latin typeface="Calibri "/>
              </a:rPr>
              <a:t>Implementation</a:t>
            </a:r>
            <a:endParaRPr lang="zh-CN" altLang="en-US" dirty="0"/>
          </a:p>
        </p:txBody>
      </p:sp>
      <p:sp>
        <p:nvSpPr>
          <p:cNvPr id="3" name="Content Placeholder 2">
            <a:extLst>
              <a:ext uri="{FF2B5EF4-FFF2-40B4-BE49-F238E27FC236}">
                <a16:creationId xmlns:a16="http://schemas.microsoft.com/office/drawing/2014/main" id="{AF1F4A10-EF52-40A2-A253-AAE8018B476C}"/>
              </a:ext>
            </a:extLst>
          </p:cNvPr>
          <p:cNvSpPr>
            <a:spLocks noGrp="1"/>
          </p:cNvSpPr>
          <p:nvPr>
            <p:ph idx="1"/>
          </p:nvPr>
        </p:nvSpPr>
        <p:spPr>
          <a:xfrm>
            <a:off x="628650" y="1690689"/>
            <a:ext cx="7758605" cy="2050038"/>
          </a:xfrm>
        </p:spPr>
        <p:txBody>
          <a:bodyPr>
            <a:normAutofit/>
          </a:bodyPr>
          <a:lstStyle/>
          <a:p>
            <a:pPr marL="457200" lvl="0" indent="-457200" defTabSz="457200">
              <a:lnSpc>
                <a:spcPct val="100000"/>
              </a:lnSpc>
              <a:spcBef>
                <a:spcPts val="0"/>
              </a:spcBef>
            </a:pPr>
            <a:r>
              <a:rPr lang="en-US" altLang="zh-CN" dirty="0">
                <a:solidFill>
                  <a:prstClr val="black"/>
                </a:solidFill>
                <a:sym typeface="Wingdings"/>
              </a:rPr>
              <a:t>Implemented on </a:t>
            </a:r>
            <a:r>
              <a:rPr lang="en-US" altLang="zh-CN" dirty="0" err="1">
                <a:solidFill>
                  <a:srgbClr val="FF0000"/>
                </a:solidFill>
                <a:ea typeface="宋体" panose="02010600030101010101" pitchFamily="2" charset="-122"/>
                <a:sym typeface="Wingdings"/>
              </a:rPr>
              <a:t>GNUradio</a:t>
            </a:r>
            <a:r>
              <a:rPr lang="en-US" altLang="zh-CN" dirty="0">
                <a:solidFill>
                  <a:srgbClr val="FF0000"/>
                </a:solidFill>
                <a:ea typeface="宋体" panose="02010600030101010101" pitchFamily="2" charset="-122"/>
                <a:sym typeface="Wingdings"/>
              </a:rPr>
              <a:t>/</a:t>
            </a:r>
            <a:r>
              <a:rPr lang="en-US" altLang="zh-CN" dirty="0">
                <a:solidFill>
                  <a:srgbClr val="FF0000"/>
                </a:solidFill>
                <a:sym typeface="Wingdings"/>
              </a:rPr>
              <a:t>USRP </a:t>
            </a:r>
            <a:r>
              <a:rPr lang="en-US" altLang="zh-CN" dirty="0">
                <a:solidFill>
                  <a:prstClr val="black"/>
                </a:solidFill>
                <a:sym typeface="Wingdings"/>
              </a:rPr>
              <a:t>platform.</a:t>
            </a:r>
            <a:endParaRPr lang="en-US" altLang="zh-CN" sz="1200" dirty="0">
              <a:solidFill>
                <a:prstClr val="black"/>
              </a:solidFill>
              <a:sym typeface="Wingdings"/>
            </a:endParaRPr>
          </a:p>
          <a:p>
            <a:pPr marL="457200" lvl="0" indent="-457200" defTabSz="457200">
              <a:lnSpc>
                <a:spcPct val="100000"/>
              </a:lnSpc>
              <a:spcBef>
                <a:spcPts val="0"/>
              </a:spcBef>
            </a:pPr>
            <a:r>
              <a:rPr lang="en-US" altLang="zh-CN" dirty="0">
                <a:solidFill>
                  <a:prstClr val="black"/>
                </a:solidFill>
                <a:sym typeface="Wingdings"/>
              </a:rPr>
              <a:t>Place</a:t>
            </a:r>
            <a:r>
              <a:rPr lang="en-US" altLang="zh-CN" dirty="0">
                <a:sym typeface="Wingdings"/>
              </a:rPr>
              <a:t> the </a:t>
            </a:r>
            <a:r>
              <a:rPr lang="en-US" altLang="zh-CN" dirty="0">
                <a:solidFill>
                  <a:srgbClr val="FF0000"/>
                </a:solidFill>
                <a:sym typeface="Wingdings"/>
              </a:rPr>
              <a:t>antennas </a:t>
            </a:r>
            <a:r>
              <a:rPr lang="en-US" altLang="zh-CN" dirty="0">
                <a:solidFill>
                  <a:prstClr val="black"/>
                </a:solidFill>
                <a:sym typeface="Wingdings"/>
              </a:rPr>
              <a:t>of them on the body and  they operate at  </a:t>
            </a:r>
            <a:r>
              <a:rPr lang="en-US" altLang="zh-CN" dirty="0">
                <a:solidFill>
                  <a:srgbClr val="FF0000"/>
                </a:solidFill>
                <a:sym typeface="Wingdings"/>
              </a:rPr>
              <a:t>900 MHz or 2.4GHz</a:t>
            </a:r>
            <a:r>
              <a:rPr lang="en-US" altLang="zh-CN" dirty="0">
                <a:solidFill>
                  <a:prstClr val="black"/>
                </a:solidFill>
                <a:sym typeface="Wingdings"/>
              </a:rPr>
              <a:t>.</a:t>
            </a:r>
            <a:endParaRPr lang="en-US" altLang="zh-CN" sz="1200" dirty="0">
              <a:solidFill>
                <a:prstClr val="black"/>
              </a:solidFill>
              <a:sym typeface="Wingdings"/>
            </a:endParaRPr>
          </a:p>
          <a:p>
            <a:pPr marL="457200" lvl="0" indent="-457200" defTabSz="457200">
              <a:lnSpc>
                <a:spcPct val="100000"/>
              </a:lnSpc>
              <a:spcBef>
                <a:spcPts val="0"/>
              </a:spcBef>
            </a:pPr>
            <a:r>
              <a:rPr lang="en-US" altLang="zh-CN" dirty="0">
                <a:solidFill>
                  <a:prstClr val="black"/>
                </a:solidFill>
              </a:rPr>
              <a:t>Evaluated at </a:t>
            </a:r>
            <a:r>
              <a:rPr lang="en-US" altLang="zh-CN" dirty="0">
                <a:solidFill>
                  <a:srgbClr val="FF0000"/>
                </a:solidFill>
              </a:rPr>
              <a:t>static and dynamic </a:t>
            </a:r>
            <a:r>
              <a:rPr lang="en-US" altLang="zh-CN" dirty="0">
                <a:solidFill>
                  <a:prstClr val="black"/>
                </a:solidFill>
              </a:rPr>
              <a:t>environments.</a:t>
            </a:r>
          </a:p>
        </p:txBody>
      </p:sp>
      <p:pic>
        <p:nvPicPr>
          <p:cNvPr id="4" name="Picture 3">
            <a:extLst>
              <a:ext uri="{FF2B5EF4-FFF2-40B4-BE49-F238E27FC236}">
                <a16:creationId xmlns:a16="http://schemas.microsoft.com/office/drawing/2014/main" id="{2D869893-4B41-4784-99C3-7551AF6C0E42}"/>
              </a:ext>
            </a:extLst>
          </p:cNvPr>
          <p:cNvPicPr>
            <a:picLocks noChangeAspect="1"/>
          </p:cNvPicPr>
          <p:nvPr/>
        </p:nvPicPr>
        <p:blipFill>
          <a:blip r:embed="rId2"/>
          <a:stretch>
            <a:fillRect/>
          </a:stretch>
        </p:blipFill>
        <p:spPr>
          <a:xfrm>
            <a:off x="1059873" y="3740727"/>
            <a:ext cx="3512127" cy="2670988"/>
          </a:xfrm>
          <a:prstGeom prst="rect">
            <a:avLst/>
          </a:prstGeom>
        </p:spPr>
      </p:pic>
      <p:pic>
        <p:nvPicPr>
          <p:cNvPr id="5" name="Picture 4">
            <a:extLst>
              <a:ext uri="{FF2B5EF4-FFF2-40B4-BE49-F238E27FC236}">
                <a16:creationId xmlns:a16="http://schemas.microsoft.com/office/drawing/2014/main" id="{FB4C9C4A-3175-4360-9D2A-183ECDB2E7EF}"/>
              </a:ext>
            </a:extLst>
          </p:cNvPr>
          <p:cNvPicPr>
            <a:picLocks noChangeAspect="1"/>
          </p:cNvPicPr>
          <p:nvPr/>
        </p:nvPicPr>
        <p:blipFill>
          <a:blip r:embed="rId3"/>
          <a:stretch>
            <a:fillRect/>
          </a:stretch>
        </p:blipFill>
        <p:spPr>
          <a:xfrm>
            <a:off x="4686300" y="3750709"/>
            <a:ext cx="3397827" cy="2670987"/>
          </a:xfrm>
          <a:prstGeom prst="rect">
            <a:avLst/>
          </a:prstGeom>
        </p:spPr>
      </p:pic>
    </p:spTree>
    <p:extLst>
      <p:ext uri="{BB962C8B-B14F-4D97-AF65-F5344CB8AC3E}">
        <p14:creationId xmlns:p14="http://schemas.microsoft.com/office/powerpoint/2010/main" val="58330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D8817-CE1E-4BC0-B723-9D5DA8139370}"/>
              </a:ext>
            </a:extLst>
          </p:cNvPr>
          <p:cNvSpPr>
            <a:spLocks noGrp="1"/>
          </p:cNvSpPr>
          <p:nvPr>
            <p:ph type="title"/>
          </p:nvPr>
        </p:nvSpPr>
        <p:spPr/>
        <p:txBody>
          <a:bodyPr>
            <a:normAutofit/>
          </a:bodyPr>
          <a:lstStyle/>
          <a:p>
            <a:pPr algn="ctr"/>
            <a:r>
              <a:rPr lang="en-US" altLang="zh-CN" sz="4200" b="1" dirty="0">
                <a:solidFill>
                  <a:prstClr val="black"/>
                </a:solidFill>
                <a:latin typeface="Calibri" panose="020F0502020204030204"/>
                <a:ea typeface="+mn-ea"/>
                <a:cs typeface="Times New Roman" panose="02020603050405020304" pitchFamily="18" charset="0"/>
              </a:rPr>
              <a:t>Evaluation –Static Environment</a:t>
            </a:r>
            <a:endParaRPr lang="zh-CN" altLang="en-US" sz="4200" dirty="0"/>
          </a:p>
        </p:txBody>
      </p:sp>
      <p:sp>
        <p:nvSpPr>
          <p:cNvPr id="3" name="Content Placeholder 2">
            <a:extLst>
              <a:ext uri="{FF2B5EF4-FFF2-40B4-BE49-F238E27FC236}">
                <a16:creationId xmlns:a16="http://schemas.microsoft.com/office/drawing/2014/main" id="{FC464597-3C09-4939-9371-764497409863}"/>
              </a:ext>
            </a:extLst>
          </p:cNvPr>
          <p:cNvSpPr>
            <a:spLocks noGrp="1"/>
          </p:cNvSpPr>
          <p:nvPr>
            <p:ph idx="1"/>
          </p:nvPr>
        </p:nvSpPr>
        <p:spPr>
          <a:xfrm>
            <a:off x="1096242" y="5035530"/>
            <a:ext cx="7419108" cy="1047915"/>
          </a:xfrm>
        </p:spPr>
        <p:txBody>
          <a:bodyPr>
            <a:noAutofit/>
          </a:bodyPr>
          <a:lstStyle/>
          <a:p>
            <a:r>
              <a:rPr lang="en-US" altLang="zh-CN" dirty="0"/>
              <a:t>We keep the human body stay static</a:t>
            </a:r>
          </a:p>
          <a:p>
            <a:r>
              <a:rPr lang="en-US" altLang="zh-CN" dirty="0"/>
              <a:t>Place the active attacker at different distances from body</a:t>
            </a:r>
            <a:endParaRPr lang="zh-CN" altLang="en-US" dirty="0"/>
          </a:p>
        </p:txBody>
      </p:sp>
      <p:pic>
        <p:nvPicPr>
          <p:cNvPr id="4" name="图片 3">
            <a:extLst>
              <a:ext uri="{FF2B5EF4-FFF2-40B4-BE49-F238E27FC236}">
                <a16:creationId xmlns:a16="http://schemas.microsoft.com/office/drawing/2014/main" id="{3E94DA58-22AE-4999-B250-3090D8D91B2A}"/>
              </a:ext>
            </a:extLst>
          </p:cNvPr>
          <p:cNvPicPr>
            <a:picLocks noChangeAspect="1"/>
          </p:cNvPicPr>
          <p:nvPr/>
        </p:nvPicPr>
        <p:blipFill>
          <a:blip r:embed="rId3"/>
          <a:stretch>
            <a:fillRect/>
          </a:stretch>
        </p:blipFill>
        <p:spPr>
          <a:xfrm>
            <a:off x="628651" y="1852598"/>
            <a:ext cx="3756546" cy="2836068"/>
          </a:xfrm>
          <a:prstGeom prst="rect">
            <a:avLst/>
          </a:prstGeom>
        </p:spPr>
      </p:pic>
      <p:pic>
        <p:nvPicPr>
          <p:cNvPr id="5" name="图片 4">
            <a:extLst>
              <a:ext uri="{FF2B5EF4-FFF2-40B4-BE49-F238E27FC236}">
                <a16:creationId xmlns:a16="http://schemas.microsoft.com/office/drawing/2014/main" id="{36783A6D-C3BF-421F-907C-F633FBAE0D36}"/>
              </a:ext>
            </a:extLst>
          </p:cNvPr>
          <p:cNvPicPr>
            <a:picLocks noChangeAspect="1"/>
          </p:cNvPicPr>
          <p:nvPr/>
        </p:nvPicPr>
        <p:blipFill>
          <a:blip r:embed="rId4"/>
          <a:stretch>
            <a:fillRect/>
          </a:stretch>
        </p:blipFill>
        <p:spPr>
          <a:xfrm>
            <a:off x="4771660" y="1852598"/>
            <a:ext cx="3690630" cy="2836067"/>
          </a:xfrm>
          <a:prstGeom prst="rect">
            <a:avLst/>
          </a:prstGeom>
        </p:spPr>
      </p:pic>
    </p:spTree>
    <p:extLst>
      <p:ext uri="{BB962C8B-B14F-4D97-AF65-F5344CB8AC3E}">
        <p14:creationId xmlns:p14="http://schemas.microsoft.com/office/powerpoint/2010/main" val="326459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2809-E480-42C1-BC13-E0FE77B8B602}"/>
              </a:ext>
            </a:extLst>
          </p:cNvPr>
          <p:cNvSpPr>
            <a:spLocks noGrp="1"/>
          </p:cNvSpPr>
          <p:nvPr>
            <p:ph type="title"/>
          </p:nvPr>
        </p:nvSpPr>
        <p:spPr/>
        <p:txBody>
          <a:bodyPr>
            <a:normAutofit/>
          </a:bodyPr>
          <a:lstStyle/>
          <a:p>
            <a:pPr algn="ctr"/>
            <a:r>
              <a:rPr lang="en-US" altLang="zh-CN" sz="4200" b="1" dirty="0">
                <a:solidFill>
                  <a:prstClr val="black"/>
                </a:solidFill>
                <a:latin typeface="Calibri" panose="020F0502020204030204"/>
                <a:ea typeface="等线" panose="02010600030101010101" pitchFamily="2" charset="-122"/>
                <a:cs typeface="Times New Roman" panose="02020603050405020304" pitchFamily="18" charset="0"/>
              </a:rPr>
              <a:t>Evaluation –Dynamic Environment</a:t>
            </a:r>
            <a:endParaRPr lang="zh-CN" altLang="en-US" sz="4200" dirty="0"/>
          </a:p>
        </p:txBody>
      </p:sp>
      <p:sp>
        <p:nvSpPr>
          <p:cNvPr id="3" name="Content Placeholder 2">
            <a:extLst>
              <a:ext uri="{FF2B5EF4-FFF2-40B4-BE49-F238E27FC236}">
                <a16:creationId xmlns:a16="http://schemas.microsoft.com/office/drawing/2014/main" id="{1B84FD75-933E-4BF1-AD38-551D674A0C70}"/>
              </a:ext>
            </a:extLst>
          </p:cNvPr>
          <p:cNvSpPr>
            <a:spLocks noGrp="1"/>
          </p:cNvSpPr>
          <p:nvPr>
            <p:ph idx="1"/>
          </p:nvPr>
        </p:nvSpPr>
        <p:spPr>
          <a:xfrm>
            <a:off x="1389785" y="5160574"/>
            <a:ext cx="6883977" cy="959672"/>
          </a:xfrm>
        </p:spPr>
        <p:txBody>
          <a:bodyPr>
            <a:normAutofit fontScale="62500" lnSpcReduction="20000"/>
          </a:bodyPr>
          <a:lstStyle/>
          <a:p>
            <a:r>
              <a:rPr lang="en-US" altLang="zh-CN" sz="4500" dirty="0"/>
              <a:t>We keep the human body do some motions</a:t>
            </a:r>
          </a:p>
          <a:p>
            <a:r>
              <a:rPr lang="en-US" altLang="zh-CN" sz="4500" dirty="0"/>
              <a:t>We ask two people to walk around</a:t>
            </a:r>
            <a:endParaRPr lang="zh-CN" altLang="en-US" dirty="0"/>
          </a:p>
        </p:txBody>
      </p:sp>
      <p:pic>
        <p:nvPicPr>
          <p:cNvPr id="5" name="图片 4">
            <a:extLst>
              <a:ext uri="{FF2B5EF4-FFF2-40B4-BE49-F238E27FC236}">
                <a16:creationId xmlns:a16="http://schemas.microsoft.com/office/drawing/2014/main" id="{6E507A07-FA61-4027-93E0-3364D84A2C6F}"/>
              </a:ext>
            </a:extLst>
          </p:cNvPr>
          <p:cNvPicPr>
            <a:picLocks noChangeAspect="1"/>
          </p:cNvPicPr>
          <p:nvPr/>
        </p:nvPicPr>
        <p:blipFill>
          <a:blip r:embed="rId2"/>
          <a:stretch>
            <a:fillRect/>
          </a:stretch>
        </p:blipFill>
        <p:spPr>
          <a:xfrm>
            <a:off x="569116" y="2027017"/>
            <a:ext cx="3743112" cy="2797228"/>
          </a:xfrm>
          <a:prstGeom prst="rect">
            <a:avLst/>
          </a:prstGeom>
        </p:spPr>
      </p:pic>
      <p:pic>
        <p:nvPicPr>
          <p:cNvPr id="6" name="图片 5">
            <a:extLst>
              <a:ext uri="{FF2B5EF4-FFF2-40B4-BE49-F238E27FC236}">
                <a16:creationId xmlns:a16="http://schemas.microsoft.com/office/drawing/2014/main" id="{D49ACEC3-0EBE-4BFF-A50D-E53B0FA506F2}"/>
              </a:ext>
            </a:extLst>
          </p:cNvPr>
          <p:cNvPicPr>
            <a:picLocks noChangeAspect="1"/>
          </p:cNvPicPr>
          <p:nvPr/>
        </p:nvPicPr>
        <p:blipFill>
          <a:blip r:embed="rId3"/>
          <a:stretch>
            <a:fillRect/>
          </a:stretch>
        </p:blipFill>
        <p:spPr>
          <a:xfrm>
            <a:off x="5015530" y="2027017"/>
            <a:ext cx="3618508" cy="2797228"/>
          </a:xfrm>
          <a:prstGeom prst="rect">
            <a:avLst/>
          </a:prstGeom>
        </p:spPr>
      </p:pic>
    </p:spTree>
    <p:extLst>
      <p:ext uri="{BB962C8B-B14F-4D97-AF65-F5344CB8AC3E}">
        <p14:creationId xmlns:p14="http://schemas.microsoft.com/office/powerpoint/2010/main" val="2232535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1AD7-A11C-4620-9EAD-801ED5343B1B}"/>
              </a:ext>
            </a:extLst>
          </p:cNvPr>
          <p:cNvSpPr>
            <a:spLocks noGrp="1"/>
          </p:cNvSpPr>
          <p:nvPr>
            <p:ph type="title"/>
          </p:nvPr>
        </p:nvSpPr>
        <p:spPr/>
        <p:txBody>
          <a:bodyPr/>
          <a:lstStyle/>
          <a:p>
            <a:pPr algn="ctr"/>
            <a:r>
              <a:rPr lang="en-US" altLang="zh-CN" sz="4200" b="1" dirty="0">
                <a:solidFill>
                  <a:prstClr val="black"/>
                </a:solidFill>
                <a:latin typeface="Calibri" panose="020F0502020204030204"/>
                <a:ea typeface="等线" panose="02010600030101010101" pitchFamily="2" charset="-122"/>
                <a:cs typeface="Times New Roman" panose="02020603050405020304" pitchFamily="18" charset="0"/>
              </a:rPr>
              <a:t>Conclusion</a:t>
            </a:r>
            <a:endParaRPr lang="zh-CN" altLang="en-US" dirty="0"/>
          </a:p>
        </p:txBody>
      </p:sp>
      <p:sp>
        <p:nvSpPr>
          <p:cNvPr id="3" name="Content Placeholder 2">
            <a:extLst>
              <a:ext uri="{FF2B5EF4-FFF2-40B4-BE49-F238E27FC236}">
                <a16:creationId xmlns:a16="http://schemas.microsoft.com/office/drawing/2014/main" id="{FCB9A88E-8E89-40BF-9983-3391411A14BC}"/>
              </a:ext>
            </a:extLst>
          </p:cNvPr>
          <p:cNvSpPr>
            <a:spLocks noGrp="1"/>
          </p:cNvSpPr>
          <p:nvPr>
            <p:ph idx="1"/>
          </p:nvPr>
        </p:nvSpPr>
        <p:spPr>
          <a:xfrm>
            <a:off x="198711" y="1776249"/>
            <a:ext cx="8746578" cy="4716626"/>
          </a:xfrm>
        </p:spPr>
        <p:txBody>
          <a:bodyPr>
            <a:normAutofit/>
          </a:bodyPr>
          <a:lstStyle/>
          <a:p>
            <a:r>
              <a:rPr lang="en-US" altLang="zh-CN" dirty="0"/>
              <a:t>We show that </a:t>
            </a:r>
            <a:r>
              <a:rPr lang="en-US" altLang="zh-CN" dirty="0">
                <a:solidFill>
                  <a:srgbClr val="FF0000"/>
                </a:solidFill>
              </a:rPr>
              <a:t>on-body propagation signatures </a:t>
            </a:r>
            <a:r>
              <a:rPr lang="en-US" altLang="zh-CN" dirty="0"/>
              <a:t>can be leveraged to authenticate on-body tag;</a:t>
            </a:r>
          </a:p>
          <a:p>
            <a:endParaRPr lang="en-US" altLang="zh-CN" sz="900" dirty="0"/>
          </a:p>
          <a:p>
            <a:r>
              <a:rPr lang="en-US" altLang="zh-CN" dirty="0"/>
              <a:t>We develop </a:t>
            </a:r>
            <a:r>
              <a:rPr lang="en-US" altLang="zh-CN" dirty="0" err="1"/>
              <a:t>SecureScatter</a:t>
            </a:r>
            <a:r>
              <a:rPr lang="en-US" altLang="zh-CN" dirty="0"/>
              <a:t>, an on-body backscatter authentication framework that requires </a:t>
            </a:r>
            <a:r>
              <a:rPr lang="en-US" altLang="zh-CN" dirty="0">
                <a:solidFill>
                  <a:srgbClr val="FF0000"/>
                </a:solidFill>
              </a:rPr>
              <a:t>no extra process or hardware </a:t>
            </a:r>
            <a:r>
              <a:rPr lang="en-US" altLang="zh-CN" dirty="0"/>
              <a:t>at the backscatter tag; </a:t>
            </a:r>
          </a:p>
          <a:p>
            <a:endParaRPr lang="en-US" altLang="zh-CN" sz="900" dirty="0"/>
          </a:p>
          <a:p>
            <a:r>
              <a:rPr lang="en-US" altLang="zh-CN" dirty="0"/>
              <a:t>We test </a:t>
            </a:r>
            <a:r>
              <a:rPr lang="en-US" altLang="zh-CN" dirty="0" err="1"/>
              <a:t>SecureScatter</a:t>
            </a:r>
            <a:r>
              <a:rPr lang="en-US" altLang="zh-CN" dirty="0"/>
              <a:t> under </a:t>
            </a:r>
            <a:r>
              <a:rPr lang="en-US" altLang="zh-CN" dirty="0">
                <a:solidFill>
                  <a:srgbClr val="FF0000"/>
                </a:solidFill>
              </a:rPr>
              <a:t>different static and dynamic </a:t>
            </a:r>
            <a:r>
              <a:rPr lang="en-US" altLang="zh-CN" dirty="0"/>
              <a:t>environments to defend against active and tag attackers.</a:t>
            </a:r>
            <a:endParaRPr lang="zh-CN" altLang="en-US" dirty="0"/>
          </a:p>
        </p:txBody>
      </p:sp>
    </p:spTree>
    <p:extLst>
      <p:ext uri="{BB962C8B-B14F-4D97-AF65-F5344CB8AC3E}">
        <p14:creationId xmlns:p14="http://schemas.microsoft.com/office/powerpoint/2010/main" val="243816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40A3C-D0D1-4011-B3CD-F02BAC415F55}"/>
              </a:ext>
            </a:extLst>
          </p:cNvPr>
          <p:cNvSpPr>
            <a:spLocks noGrp="1"/>
          </p:cNvSpPr>
          <p:nvPr>
            <p:ph type="title"/>
          </p:nvPr>
        </p:nvSpPr>
        <p:spPr/>
        <p:txBody>
          <a:bodyPr>
            <a:normAutofit/>
          </a:bodyPr>
          <a:lstStyle/>
          <a:p>
            <a:r>
              <a:rPr lang="en-US" altLang="zh-CN" sz="4200" b="1" dirty="0">
                <a:latin typeface="+mn-lt"/>
              </a:rPr>
              <a:t>Research</a:t>
            </a:r>
            <a:r>
              <a:rPr lang="zh-CN" altLang="en-US" sz="4200" b="1" dirty="0">
                <a:latin typeface="+mn-lt"/>
              </a:rPr>
              <a:t> </a:t>
            </a:r>
            <a:r>
              <a:rPr lang="en-US" altLang="zh-CN" sz="4200" b="1" dirty="0">
                <a:latin typeface="+mn-lt"/>
              </a:rPr>
              <a:t>Interests</a:t>
            </a:r>
            <a:endParaRPr lang="zh-CN" altLang="en-US" sz="4200" b="1" dirty="0">
              <a:latin typeface="+mn-lt"/>
            </a:endParaRPr>
          </a:p>
        </p:txBody>
      </p:sp>
      <p:sp>
        <p:nvSpPr>
          <p:cNvPr id="6" name="Freeform 623">
            <a:extLst>
              <a:ext uri="{FF2B5EF4-FFF2-40B4-BE49-F238E27FC236}">
                <a16:creationId xmlns:a16="http://schemas.microsoft.com/office/drawing/2014/main" id="{522098F4-4F12-490A-A8BA-0406003DEBAA}"/>
              </a:ext>
            </a:extLst>
          </p:cNvPr>
          <p:cNvSpPr>
            <a:spLocks/>
          </p:cNvSpPr>
          <p:nvPr/>
        </p:nvSpPr>
        <p:spPr bwMode="auto">
          <a:xfrm>
            <a:off x="2017280" y="3335292"/>
            <a:ext cx="2622551" cy="252413"/>
          </a:xfrm>
          <a:custGeom>
            <a:avLst/>
            <a:gdLst>
              <a:gd name="T0" fmla="*/ 0 w 1652"/>
              <a:gd name="T1" fmla="*/ 0 h 159"/>
              <a:gd name="T2" fmla="*/ 1572 w 1652"/>
              <a:gd name="T3" fmla="*/ 0 h 159"/>
              <a:gd name="T4" fmla="*/ 1652 w 1652"/>
              <a:gd name="T5" fmla="*/ 80 h 159"/>
              <a:gd name="T6" fmla="*/ 1572 w 1652"/>
              <a:gd name="T7" fmla="*/ 159 h 159"/>
              <a:gd name="T8" fmla="*/ 0 w 1652"/>
              <a:gd name="T9" fmla="*/ 159 h 159"/>
              <a:gd name="T10" fmla="*/ 0 w 1652"/>
              <a:gd name="T11" fmla="*/ 0 h 159"/>
            </a:gdLst>
            <a:ahLst/>
            <a:cxnLst>
              <a:cxn ang="0">
                <a:pos x="T0" y="T1"/>
              </a:cxn>
              <a:cxn ang="0">
                <a:pos x="T2" y="T3"/>
              </a:cxn>
              <a:cxn ang="0">
                <a:pos x="T4" y="T5"/>
              </a:cxn>
              <a:cxn ang="0">
                <a:pos x="T6" y="T7"/>
              </a:cxn>
              <a:cxn ang="0">
                <a:pos x="T8" y="T9"/>
              </a:cxn>
              <a:cxn ang="0">
                <a:pos x="T10" y="T11"/>
              </a:cxn>
            </a:cxnLst>
            <a:rect l="0" t="0" r="r" b="b"/>
            <a:pathLst>
              <a:path w="1652" h="159">
                <a:moveTo>
                  <a:pt x="0" y="0"/>
                </a:moveTo>
                <a:lnTo>
                  <a:pt x="1572" y="0"/>
                </a:lnTo>
                <a:lnTo>
                  <a:pt x="1652" y="80"/>
                </a:lnTo>
                <a:lnTo>
                  <a:pt x="1572" y="159"/>
                </a:lnTo>
                <a:lnTo>
                  <a:pt x="0" y="159"/>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7" name="Freeform 624">
            <a:extLst>
              <a:ext uri="{FF2B5EF4-FFF2-40B4-BE49-F238E27FC236}">
                <a16:creationId xmlns:a16="http://schemas.microsoft.com/office/drawing/2014/main" id="{A4DFDED4-2185-4491-9539-058382E8769E}"/>
              </a:ext>
            </a:extLst>
          </p:cNvPr>
          <p:cNvSpPr>
            <a:spLocks/>
          </p:cNvSpPr>
          <p:nvPr/>
        </p:nvSpPr>
        <p:spPr bwMode="auto">
          <a:xfrm>
            <a:off x="1442605" y="3584531"/>
            <a:ext cx="581025" cy="904878"/>
          </a:xfrm>
          <a:custGeom>
            <a:avLst/>
            <a:gdLst>
              <a:gd name="T0" fmla="*/ 365 w 366"/>
              <a:gd name="T1" fmla="*/ 315 h 570"/>
              <a:gd name="T2" fmla="*/ 0 w 366"/>
              <a:gd name="T3" fmla="*/ 570 h 570"/>
              <a:gd name="T4" fmla="*/ 0 w 366"/>
              <a:gd name="T5" fmla="*/ 0 h 570"/>
              <a:gd name="T6" fmla="*/ 366 w 366"/>
              <a:gd name="T7" fmla="*/ 0 h 570"/>
              <a:gd name="T8" fmla="*/ 365 w 366"/>
              <a:gd name="T9" fmla="*/ 315 h 570"/>
            </a:gdLst>
            <a:ahLst/>
            <a:cxnLst>
              <a:cxn ang="0">
                <a:pos x="T0" y="T1"/>
              </a:cxn>
              <a:cxn ang="0">
                <a:pos x="T2" y="T3"/>
              </a:cxn>
              <a:cxn ang="0">
                <a:pos x="T4" y="T5"/>
              </a:cxn>
              <a:cxn ang="0">
                <a:pos x="T6" y="T7"/>
              </a:cxn>
              <a:cxn ang="0">
                <a:pos x="T8" y="T9"/>
              </a:cxn>
            </a:cxnLst>
            <a:rect l="0" t="0" r="r" b="b"/>
            <a:pathLst>
              <a:path w="366" h="570">
                <a:moveTo>
                  <a:pt x="365" y="315"/>
                </a:moveTo>
                <a:lnTo>
                  <a:pt x="0" y="570"/>
                </a:lnTo>
                <a:lnTo>
                  <a:pt x="0" y="0"/>
                </a:lnTo>
                <a:lnTo>
                  <a:pt x="366" y="0"/>
                </a:lnTo>
                <a:lnTo>
                  <a:pt x="365" y="315"/>
                </a:lnTo>
                <a:close/>
              </a:path>
            </a:pathLst>
          </a:custGeom>
          <a:solidFill>
            <a:srgbClr val="259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8" name="Freeform 625">
            <a:extLst>
              <a:ext uri="{FF2B5EF4-FFF2-40B4-BE49-F238E27FC236}">
                <a16:creationId xmlns:a16="http://schemas.microsoft.com/office/drawing/2014/main" id="{FE8ED144-71C1-45B4-A417-5FFBA75D921F}"/>
              </a:ext>
            </a:extLst>
          </p:cNvPr>
          <p:cNvSpPr>
            <a:spLocks/>
          </p:cNvSpPr>
          <p:nvPr/>
        </p:nvSpPr>
        <p:spPr bwMode="auto">
          <a:xfrm>
            <a:off x="1448955" y="3584531"/>
            <a:ext cx="574675" cy="446089"/>
          </a:xfrm>
          <a:custGeom>
            <a:avLst/>
            <a:gdLst>
              <a:gd name="T0" fmla="*/ 361 w 362"/>
              <a:gd name="T1" fmla="*/ 155 h 281"/>
              <a:gd name="T2" fmla="*/ 0 w 362"/>
              <a:gd name="T3" fmla="*/ 281 h 281"/>
              <a:gd name="T4" fmla="*/ 0 w 362"/>
              <a:gd name="T5" fmla="*/ 0 h 281"/>
              <a:gd name="T6" fmla="*/ 362 w 362"/>
              <a:gd name="T7" fmla="*/ 0 h 281"/>
              <a:gd name="T8" fmla="*/ 361 w 362"/>
              <a:gd name="T9" fmla="*/ 155 h 281"/>
            </a:gdLst>
            <a:ahLst/>
            <a:cxnLst>
              <a:cxn ang="0">
                <a:pos x="T0" y="T1"/>
              </a:cxn>
              <a:cxn ang="0">
                <a:pos x="T2" y="T3"/>
              </a:cxn>
              <a:cxn ang="0">
                <a:pos x="T4" y="T5"/>
              </a:cxn>
              <a:cxn ang="0">
                <a:pos x="T6" y="T7"/>
              </a:cxn>
              <a:cxn ang="0">
                <a:pos x="T8" y="T9"/>
              </a:cxn>
            </a:cxnLst>
            <a:rect l="0" t="0" r="r" b="b"/>
            <a:pathLst>
              <a:path w="362" h="281">
                <a:moveTo>
                  <a:pt x="361" y="155"/>
                </a:moveTo>
                <a:lnTo>
                  <a:pt x="0" y="281"/>
                </a:lnTo>
                <a:lnTo>
                  <a:pt x="0" y="0"/>
                </a:lnTo>
                <a:lnTo>
                  <a:pt x="362" y="0"/>
                </a:lnTo>
                <a:lnTo>
                  <a:pt x="361" y="155"/>
                </a:lnTo>
                <a:close/>
              </a:path>
            </a:pathLst>
          </a:custGeom>
          <a:solidFill>
            <a:srgbClr val="B92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 name="Rectangle 626">
            <a:extLst>
              <a:ext uri="{FF2B5EF4-FFF2-40B4-BE49-F238E27FC236}">
                <a16:creationId xmlns:a16="http://schemas.microsoft.com/office/drawing/2014/main" id="{2E0C8C6C-B7AC-4636-97FC-53536375AC5B}"/>
              </a:ext>
            </a:extLst>
          </p:cNvPr>
          <p:cNvSpPr>
            <a:spLocks noChangeArrowheads="1"/>
          </p:cNvSpPr>
          <p:nvPr/>
        </p:nvSpPr>
        <p:spPr bwMode="auto">
          <a:xfrm>
            <a:off x="909205" y="3136854"/>
            <a:ext cx="539750" cy="46037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 name="Rectangle 628">
            <a:extLst>
              <a:ext uri="{FF2B5EF4-FFF2-40B4-BE49-F238E27FC236}">
                <a16:creationId xmlns:a16="http://schemas.microsoft.com/office/drawing/2014/main" id="{1F7254EE-BB4D-4A4C-B995-B3A06AD6CE20}"/>
              </a:ext>
            </a:extLst>
          </p:cNvPr>
          <p:cNvSpPr>
            <a:spLocks noChangeArrowheads="1"/>
          </p:cNvSpPr>
          <p:nvPr/>
        </p:nvSpPr>
        <p:spPr bwMode="auto">
          <a:xfrm>
            <a:off x="909205" y="3587706"/>
            <a:ext cx="539750" cy="449264"/>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1" name="Rectangle 630">
            <a:extLst>
              <a:ext uri="{FF2B5EF4-FFF2-40B4-BE49-F238E27FC236}">
                <a16:creationId xmlns:a16="http://schemas.microsoft.com/office/drawing/2014/main" id="{2ADF1D16-1834-4D9B-84E4-5E55FE66E45D}"/>
              </a:ext>
            </a:extLst>
          </p:cNvPr>
          <p:cNvSpPr>
            <a:spLocks noChangeArrowheads="1"/>
          </p:cNvSpPr>
          <p:nvPr/>
        </p:nvSpPr>
        <p:spPr bwMode="auto">
          <a:xfrm>
            <a:off x="909205" y="4027445"/>
            <a:ext cx="539750" cy="46037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2" name="Rectangle 632">
            <a:extLst>
              <a:ext uri="{FF2B5EF4-FFF2-40B4-BE49-F238E27FC236}">
                <a16:creationId xmlns:a16="http://schemas.microsoft.com/office/drawing/2014/main" id="{5793FB46-FFDC-4ABA-9EB9-FFCC4C83BE84}"/>
              </a:ext>
            </a:extLst>
          </p:cNvPr>
          <p:cNvSpPr>
            <a:spLocks noChangeArrowheads="1"/>
          </p:cNvSpPr>
          <p:nvPr/>
        </p:nvSpPr>
        <p:spPr bwMode="auto">
          <a:xfrm>
            <a:off x="909205" y="2676478"/>
            <a:ext cx="539750" cy="460376"/>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3" name="Freeform 634">
            <a:extLst>
              <a:ext uri="{FF2B5EF4-FFF2-40B4-BE49-F238E27FC236}">
                <a16:creationId xmlns:a16="http://schemas.microsoft.com/office/drawing/2014/main" id="{7B1DC0E5-BC58-4CB5-8529-EB3D8A94756C}"/>
              </a:ext>
            </a:extLst>
          </p:cNvPr>
          <p:cNvSpPr>
            <a:spLocks/>
          </p:cNvSpPr>
          <p:nvPr/>
        </p:nvSpPr>
        <p:spPr bwMode="auto">
          <a:xfrm>
            <a:off x="2017280" y="3089229"/>
            <a:ext cx="2346326" cy="246063"/>
          </a:xfrm>
          <a:custGeom>
            <a:avLst/>
            <a:gdLst>
              <a:gd name="T0" fmla="*/ 0 w 1478"/>
              <a:gd name="T1" fmla="*/ 0 h 155"/>
              <a:gd name="T2" fmla="*/ 1384 w 1478"/>
              <a:gd name="T3" fmla="*/ 0 h 155"/>
              <a:gd name="T4" fmla="*/ 1478 w 1478"/>
              <a:gd name="T5" fmla="*/ 78 h 155"/>
              <a:gd name="T6" fmla="*/ 1384 w 1478"/>
              <a:gd name="T7" fmla="*/ 155 h 155"/>
              <a:gd name="T8" fmla="*/ 0 w 1478"/>
              <a:gd name="T9" fmla="*/ 155 h 155"/>
              <a:gd name="T10" fmla="*/ 0 w 1478"/>
              <a:gd name="T11" fmla="*/ 0 h 155"/>
            </a:gdLst>
            <a:ahLst/>
            <a:cxnLst>
              <a:cxn ang="0">
                <a:pos x="T0" y="T1"/>
              </a:cxn>
              <a:cxn ang="0">
                <a:pos x="T2" y="T3"/>
              </a:cxn>
              <a:cxn ang="0">
                <a:pos x="T4" y="T5"/>
              </a:cxn>
              <a:cxn ang="0">
                <a:pos x="T6" y="T7"/>
              </a:cxn>
              <a:cxn ang="0">
                <a:pos x="T8" y="T9"/>
              </a:cxn>
              <a:cxn ang="0">
                <a:pos x="T10" y="T11"/>
              </a:cxn>
            </a:cxnLst>
            <a:rect l="0" t="0" r="r" b="b"/>
            <a:pathLst>
              <a:path w="1478" h="155">
                <a:moveTo>
                  <a:pt x="0" y="0"/>
                </a:moveTo>
                <a:lnTo>
                  <a:pt x="1384" y="0"/>
                </a:lnTo>
                <a:lnTo>
                  <a:pt x="1478" y="78"/>
                </a:lnTo>
                <a:lnTo>
                  <a:pt x="1384" y="155"/>
                </a:lnTo>
                <a:lnTo>
                  <a:pt x="0" y="155"/>
                </a:lnTo>
                <a:lnTo>
                  <a:pt x="0" y="0"/>
                </a:lnTo>
                <a:close/>
              </a:path>
            </a:pathLst>
          </a:custGeom>
          <a:solidFill>
            <a:srgbClr val="FF66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4" name="Freeform 635">
            <a:extLst>
              <a:ext uri="{FF2B5EF4-FFF2-40B4-BE49-F238E27FC236}">
                <a16:creationId xmlns:a16="http://schemas.microsoft.com/office/drawing/2014/main" id="{A7953EE6-990A-49AE-8A5F-AC1BE93F24B2}"/>
              </a:ext>
            </a:extLst>
          </p:cNvPr>
          <p:cNvSpPr>
            <a:spLocks/>
          </p:cNvSpPr>
          <p:nvPr/>
        </p:nvSpPr>
        <p:spPr bwMode="auto">
          <a:xfrm>
            <a:off x="2023630" y="3587706"/>
            <a:ext cx="2344738" cy="246063"/>
          </a:xfrm>
          <a:custGeom>
            <a:avLst/>
            <a:gdLst>
              <a:gd name="T0" fmla="*/ 0 w 1477"/>
              <a:gd name="T1" fmla="*/ 0 h 155"/>
              <a:gd name="T2" fmla="*/ 1391 w 1477"/>
              <a:gd name="T3" fmla="*/ 0 h 155"/>
              <a:gd name="T4" fmla="*/ 1477 w 1477"/>
              <a:gd name="T5" fmla="*/ 77 h 155"/>
              <a:gd name="T6" fmla="*/ 1391 w 1477"/>
              <a:gd name="T7" fmla="*/ 155 h 155"/>
              <a:gd name="T8" fmla="*/ 0 w 1477"/>
              <a:gd name="T9" fmla="*/ 155 h 155"/>
              <a:gd name="T10" fmla="*/ 0 w 1477"/>
              <a:gd name="T11" fmla="*/ 0 h 155"/>
            </a:gdLst>
            <a:ahLst/>
            <a:cxnLst>
              <a:cxn ang="0">
                <a:pos x="T0" y="T1"/>
              </a:cxn>
              <a:cxn ang="0">
                <a:pos x="T2" y="T3"/>
              </a:cxn>
              <a:cxn ang="0">
                <a:pos x="T4" y="T5"/>
              </a:cxn>
              <a:cxn ang="0">
                <a:pos x="T6" y="T7"/>
              </a:cxn>
              <a:cxn ang="0">
                <a:pos x="T8" y="T9"/>
              </a:cxn>
              <a:cxn ang="0">
                <a:pos x="T10" y="T11"/>
              </a:cxn>
            </a:cxnLst>
            <a:rect l="0" t="0" r="r" b="b"/>
            <a:pathLst>
              <a:path w="1477" h="155">
                <a:moveTo>
                  <a:pt x="0" y="0"/>
                </a:moveTo>
                <a:lnTo>
                  <a:pt x="1391" y="0"/>
                </a:lnTo>
                <a:lnTo>
                  <a:pt x="1477" y="77"/>
                </a:lnTo>
                <a:lnTo>
                  <a:pt x="1391" y="155"/>
                </a:lnTo>
                <a:lnTo>
                  <a:pt x="0" y="155"/>
                </a:lnTo>
                <a:lnTo>
                  <a:pt x="0"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5" name="Freeform 636">
            <a:extLst>
              <a:ext uri="{FF2B5EF4-FFF2-40B4-BE49-F238E27FC236}">
                <a16:creationId xmlns:a16="http://schemas.microsoft.com/office/drawing/2014/main" id="{3AA1AFCD-CC37-410E-B87C-BE2A876EE728}"/>
              </a:ext>
            </a:extLst>
          </p:cNvPr>
          <p:cNvSpPr>
            <a:spLocks/>
          </p:cNvSpPr>
          <p:nvPr/>
        </p:nvSpPr>
        <p:spPr bwMode="auto">
          <a:xfrm>
            <a:off x="2023630" y="3833769"/>
            <a:ext cx="1933575" cy="246063"/>
          </a:xfrm>
          <a:custGeom>
            <a:avLst/>
            <a:gdLst>
              <a:gd name="T0" fmla="*/ 0 w 1218"/>
              <a:gd name="T1" fmla="*/ 0 h 155"/>
              <a:gd name="T2" fmla="*/ 1132 w 1218"/>
              <a:gd name="T3" fmla="*/ 0 h 155"/>
              <a:gd name="T4" fmla="*/ 1218 w 1218"/>
              <a:gd name="T5" fmla="*/ 77 h 155"/>
              <a:gd name="T6" fmla="*/ 1132 w 1218"/>
              <a:gd name="T7" fmla="*/ 155 h 155"/>
              <a:gd name="T8" fmla="*/ 0 w 1218"/>
              <a:gd name="T9" fmla="*/ 155 h 155"/>
              <a:gd name="T10" fmla="*/ 0 w 1218"/>
              <a:gd name="T11" fmla="*/ 0 h 155"/>
            </a:gdLst>
            <a:ahLst/>
            <a:cxnLst>
              <a:cxn ang="0">
                <a:pos x="T0" y="T1"/>
              </a:cxn>
              <a:cxn ang="0">
                <a:pos x="T2" y="T3"/>
              </a:cxn>
              <a:cxn ang="0">
                <a:pos x="T4" y="T5"/>
              </a:cxn>
              <a:cxn ang="0">
                <a:pos x="T6" y="T7"/>
              </a:cxn>
              <a:cxn ang="0">
                <a:pos x="T8" y="T9"/>
              </a:cxn>
              <a:cxn ang="0">
                <a:pos x="T10" y="T11"/>
              </a:cxn>
            </a:cxnLst>
            <a:rect l="0" t="0" r="r" b="b"/>
            <a:pathLst>
              <a:path w="1218" h="155">
                <a:moveTo>
                  <a:pt x="0" y="0"/>
                </a:moveTo>
                <a:lnTo>
                  <a:pt x="1132" y="0"/>
                </a:lnTo>
                <a:lnTo>
                  <a:pt x="1218" y="77"/>
                </a:lnTo>
                <a:lnTo>
                  <a:pt x="1132" y="155"/>
                </a:lnTo>
                <a:lnTo>
                  <a:pt x="0" y="155"/>
                </a:lnTo>
                <a:lnTo>
                  <a:pt x="0" y="0"/>
                </a:lnTo>
                <a:close/>
              </a:path>
            </a:pathLst>
          </a:cu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 name="Rectangle 637">
            <a:extLst>
              <a:ext uri="{FF2B5EF4-FFF2-40B4-BE49-F238E27FC236}">
                <a16:creationId xmlns:a16="http://schemas.microsoft.com/office/drawing/2014/main" id="{8C5D00D7-CE07-4A1E-868B-BDE18F01E92A}"/>
              </a:ext>
            </a:extLst>
          </p:cNvPr>
          <p:cNvSpPr>
            <a:spLocks noChangeArrowheads="1"/>
          </p:cNvSpPr>
          <p:nvPr/>
        </p:nvSpPr>
        <p:spPr bwMode="auto">
          <a:xfrm>
            <a:off x="913968" y="2220864"/>
            <a:ext cx="534988" cy="460376"/>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7" name="Freeform 639">
            <a:extLst>
              <a:ext uri="{FF2B5EF4-FFF2-40B4-BE49-F238E27FC236}">
                <a16:creationId xmlns:a16="http://schemas.microsoft.com/office/drawing/2014/main" id="{DA7E3F18-23C9-4BCD-BA6F-F2291E668B5F}"/>
              </a:ext>
            </a:extLst>
          </p:cNvPr>
          <p:cNvSpPr>
            <a:spLocks/>
          </p:cNvSpPr>
          <p:nvPr/>
        </p:nvSpPr>
        <p:spPr bwMode="auto">
          <a:xfrm>
            <a:off x="2023630" y="2838403"/>
            <a:ext cx="2154238" cy="250826"/>
          </a:xfrm>
          <a:custGeom>
            <a:avLst/>
            <a:gdLst>
              <a:gd name="T0" fmla="*/ 0 w 1357"/>
              <a:gd name="T1" fmla="*/ 0 h 158"/>
              <a:gd name="T2" fmla="*/ 1242 w 1357"/>
              <a:gd name="T3" fmla="*/ 0 h 158"/>
              <a:gd name="T4" fmla="*/ 1357 w 1357"/>
              <a:gd name="T5" fmla="*/ 79 h 158"/>
              <a:gd name="T6" fmla="*/ 1242 w 1357"/>
              <a:gd name="T7" fmla="*/ 158 h 158"/>
              <a:gd name="T8" fmla="*/ 0 w 1357"/>
              <a:gd name="T9" fmla="*/ 158 h 158"/>
              <a:gd name="T10" fmla="*/ 0 w 1357"/>
              <a:gd name="T11" fmla="*/ 0 h 158"/>
            </a:gdLst>
            <a:ahLst/>
            <a:cxnLst>
              <a:cxn ang="0">
                <a:pos x="T0" y="T1"/>
              </a:cxn>
              <a:cxn ang="0">
                <a:pos x="T2" y="T3"/>
              </a:cxn>
              <a:cxn ang="0">
                <a:pos x="T4" y="T5"/>
              </a:cxn>
              <a:cxn ang="0">
                <a:pos x="T6" y="T7"/>
              </a:cxn>
              <a:cxn ang="0">
                <a:pos x="T8" y="T9"/>
              </a:cxn>
              <a:cxn ang="0">
                <a:pos x="T10" y="T11"/>
              </a:cxn>
            </a:cxnLst>
            <a:rect l="0" t="0" r="r" b="b"/>
            <a:pathLst>
              <a:path w="1357" h="158">
                <a:moveTo>
                  <a:pt x="0" y="0"/>
                </a:moveTo>
                <a:lnTo>
                  <a:pt x="1242" y="0"/>
                </a:lnTo>
                <a:lnTo>
                  <a:pt x="1357" y="79"/>
                </a:lnTo>
                <a:lnTo>
                  <a:pt x="1242" y="158"/>
                </a:lnTo>
                <a:lnTo>
                  <a:pt x="0" y="158"/>
                </a:lnTo>
                <a:lnTo>
                  <a:pt x="0" y="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8" name="Freeform 640">
            <a:extLst>
              <a:ext uri="{FF2B5EF4-FFF2-40B4-BE49-F238E27FC236}">
                <a16:creationId xmlns:a16="http://schemas.microsoft.com/office/drawing/2014/main" id="{DA545386-3443-463B-B2B9-28F7820F0997}"/>
              </a:ext>
            </a:extLst>
          </p:cNvPr>
          <p:cNvSpPr>
            <a:spLocks/>
          </p:cNvSpPr>
          <p:nvPr/>
        </p:nvSpPr>
        <p:spPr bwMode="auto">
          <a:xfrm>
            <a:off x="1448955" y="2220864"/>
            <a:ext cx="574675" cy="874715"/>
          </a:xfrm>
          <a:custGeom>
            <a:avLst/>
            <a:gdLst>
              <a:gd name="T0" fmla="*/ 0 w 3259"/>
              <a:gd name="T1" fmla="*/ 0 h 5500"/>
              <a:gd name="T2" fmla="*/ 3259 w 3259"/>
              <a:gd name="T3" fmla="*/ 3878 h 5500"/>
              <a:gd name="T4" fmla="*/ 3259 w 3259"/>
              <a:gd name="T5" fmla="*/ 5500 h 5500"/>
              <a:gd name="T6" fmla="*/ 0 w 3259"/>
              <a:gd name="T7" fmla="*/ 2863 h 5500"/>
              <a:gd name="T8" fmla="*/ 0 w 3259"/>
              <a:gd name="T9" fmla="*/ 0 h 5500"/>
            </a:gdLst>
            <a:ahLst/>
            <a:cxnLst>
              <a:cxn ang="0">
                <a:pos x="T0" y="T1"/>
              </a:cxn>
              <a:cxn ang="0">
                <a:pos x="T2" y="T3"/>
              </a:cxn>
              <a:cxn ang="0">
                <a:pos x="T4" y="T5"/>
              </a:cxn>
              <a:cxn ang="0">
                <a:pos x="T6" y="T7"/>
              </a:cxn>
              <a:cxn ang="0">
                <a:pos x="T8" y="T9"/>
              </a:cxn>
            </a:cxnLst>
            <a:rect l="0" t="0" r="r" b="b"/>
            <a:pathLst>
              <a:path w="3259" h="5500">
                <a:moveTo>
                  <a:pt x="0" y="0"/>
                </a:moveTo>
                <a:lnTo>
                  <a:pt x="3259" y="3878"/>
                </a:lnTo>
                <a:cubicBezTo>
                  <a:pt x="3259" y="4374"/>
                  <a:pt x="3259" y="5004"/>
                  <a:pt x="3259" y="5500"/>
                </a:cubicBezTo>
                <a:lnTo>
                  <a:pt x="0" y="2863"/>
                </a:lnTo>
                <a:lnTo>
                  <a:pt x="0" y="0"/>
                </a:lnTo>
                <a:close/>
              </a:path>
            </a:pathLst>
          </a:custGeom>
          <a:solidFill>
            <a:srgbClr val="006FB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9" name="Freeform 641">
            <a:extLst>
              <a:ext uri="{FF2B5EF4-FFF2-40B4-BE49-F238E27FC236}">
                <a16:creationId xmlns:a16="http://schemas.microsoft.com/office/drawing/2014/main" id="{18ED965E-0FB9-4032-8E0D-86C67220CA43}"/>
              </a:ext>
            </a:extLst>
          </p:cNvPr>
          <p:cNvSpPr>
            <a:spLocks/>
          </p:cNvSpPr>
          <p:nvPr/>
        </p:nvSpPr>
        <p:spPr bwMode="auto">
          <a:xfrm>
            <a:off x="1448955" y="2676478"/>
            <a:ext cx="574675" cy="665165"/>
          </a:xfrm>
          <a:custGeom>
            <a:avLst/>
            <a:gdLst>
              <a:gd name="T0" fmla="*/ 0 w 3259"/>
              <a:gd name="T1" fmla="*/ 0 h 4183"/>
              <a:gd name="T2" fmla="*/ 3259 w 3259"/>
              <a:gd name="T3" fmla="*/ 2619 h 4183"/>
              <a:gd name="T4" fmla="*/ 3247 w 3259"/>
              <a:gd name="T5" fmla="*/ 4183 h 4183"/>
              <a:gd name="T6" fmla="*/ 0 w 3259"/>
              <a:gd name="T7" fmla="*/ 3020 h 4183"/>
              <a:gd name="T8" fmla="*/ 0 w 3259"/>
              <a:gd name="T9" fmla="*/ 0 h 4183"/>
            </a:gdLst>
            <a:ahLst/>
            <a:cxnLst>
              <a:cxn ang="0">
                <a:pos x="T0" y="T1"/>
              </a:cxn>
              <a:cxn ang="0">
                <a:pos x="T2" y="T3"/>
              </a:cxn>
              <a:cxn ang="0">
                <a:pos x="T4" y="T5"/>
              </a:cxn>
              <a:cxn ang="0">
                <a:pos x="T6" y="T7"/>
              </a:cxn>
              <a:cxn ang="0">
                <a:pos x="T8" y="T9"/>
              </a:cxn>
            </a:cxnLst>
            <a:rect l="0" t="0" r="r" b="b"/>
            <a:pathLst>
              <a:path w="3259" h="4183">
                <a:moveTo>
                  <a:pt x="0" y="0"/>
                </a:moveTo>
                <a:lnTo>
                  <a:pt x="3259" y="2619"/>
                </a:lnTo>
                <a:cubicBezTo>
                  <a:pt x="3259" y="3141"/>
                  <a:pt x="3247" y="3660"/>
                  <a:pt x="3247" y="4183"/>
                </a:cubicBezTo>
                <a:lnTo>
                  <a:pt x="0" y="3020"/>
                </a:lnTo>
                <a:lnTo>
                  <a:pt x="0" y="0"/>
                </a:lnTo>
                <a:close/>
              </a:path>
            </a:pathLst>
          </a:custGeom>
          <a:solidFill>
            <a:srgbClr val="F200F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0" name="Freeform 642">
            <a:extLst>
              <a:ext uri="{FF2B5EF4-FFF2-40B4-BE49-F238E27FC236}">
                <a16:creationId xmlns:a16="http://schemas.microsoft.com/office/drawing/2014/main" id="{A378B7A0-C0BE-4B90-BB5E-B02247EEE68D}"/>
              </a:ext>
            </a:extLst>
          </p:cNvPr>
          <p:cNvSpPr>
            <a:spLocks/>
          </p:cNvSpPr>
          <p:nvPr/>
        </p:nvSpPr>
        <p:spPr bwMode="auto">
          <a:xfrm>
            <a:off x="1447368" y="3125742"/>
            <a:ext cx="574675" cy="460376"/>
          </a:xfrm>
          <a:custGeom>
            <a:avLst/>
            <a:gdLst>
              <a:gd name="T0" fmla="*/ 0 w 3259"/>
              <a:gd name="T1" fmla="*/ 0 h 2899"/>
              <a:gd name="T2" fmla="*/ 3259 w 3259"/>
              <a:gd name="T3" fmla="*/ 1337 h 2899"/>
              <a:gd name="T4" fmla="*/ 3259 w 3259"/>
              <a:gd name="T5" fmla="*/ 2899 h 2899"/>
              <a:gd name="T6" fmla="*/ 0 w 3259"/>
              <a:gd name="T7" fmla="*/ 2899 h 2899"/>
              <a:gd name="T8" fmla="*/ 0 w 3259"/>
              <a:gd name="T9" fmla="*/ 0 h 2899"/>
            </a:gdLst>
            <a:ahLst/>
            <a:cxnLst>
              <a:cxn ang="0">
                <a:pos x="T0" y="T1"/>
              </a:cxn>
              <a:cxn ang="0">
                <a:pos x="T2" y="T3"/>
              </a:cxn>
              <a:cxn ang="0">
                <a:pos x="T4" y="T5"/>
              </a:cxn>
              <a:cxn ang="0">
                <a:pos x="T6" y="T7"/>
              </a:cxn>
              <a:cxn ang="0">
                <a:pos x="T8" y="T9"/>
              </a:cxn>
            </a:cxnLst>
            <a:rect l="0" t="0" r="r" b="b"/>
            <a:pathLst>
              <a:path w="3259" h="2899">
                <a:moveTo>
                  <a:pt x="0" y="0"/>
                </a:moveTo>
                <a:lnTo>
                  <a:pt x="3259" y="1337"/>
                </a:lnTo>
                <a:cubicBezTo>
                  <a:pt x="3259" y="1857"/>
                  <a:pt x="3259" y="2378"/>
                  <a:pt x="3259" y="2899"/>
                </a:cubicBezTo>
                <a:lnTo>
                  <a:pt x="0" y="2899"/>
                </a:lnTo>
                <a:lnTo>
                  <a:pt x="0" y="0"/>
                </a:lnTo>
                <a:close/>
              </a:path>
            </a:pathLst>
          </a:custGeom>
          <a:solidFill>
            <a:srgbClr val="BF8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1" name="Freeform 643">
            <a:extLst>
              <a:ext uri="{FF2B5EF4-FFF2-40B4-BE49-F238E27FC236}">
                <a16:creationId xmlns:a16="http://schemas.microsoft.com/office/drawing/2014/main" id="{DBA5D1FA-E004-4C0A-9454-9707C54D0C1A}"/>
              </a:ext>
            </a:extLst>
          </p:cNvPr>
          <p:cNvSpPr>
            <a:spLocks/>
          </p:cNvSpPr>
          <p:nvPr/>
        </p:nvSpPr>
        <p:spPr bwMode="auto">
          <a:xfrm>
            <a:off x="2017280" y="4079832"/>
            <a:ext cx="1736725" cy="276226"/>
          </a:xfrm>
          <a:custGeom>
            <a:avLst/>
            <a:gdLst>
              <a:gd name="T0" fmla="*/ 0 w 1094"/>
              <a:gd name="T1" fmla="*/ 0 h 174"/>
              <a:gd name="T2" fmla="*/ 997 w 1094"/>
              <a:gd name="T3" fmla="*/ 0 h 174"/>
              <a:gd name="T4" fmla="*/ 1094 w 1094"/>
              <a:gd name="T5" fmla="*/ 87 h 174"/>
              <a:gd name="T6" fmla="*/ 997 w 1094"/>
              <a:gd name="T7" fmla="*/ 174 h 174"/>
              <a:gd name="T8" fmla="*/ 0 w 1094"/>
              <a:gd name="T9" fmla="*/ 174 h 174"/>
              <a:gd name="T10" fmla="*/ 0 w 1094"/>
              <a:gd name="T11" fmla="*/ 0 h 174"/>
            </a:gdLst>
            <a:ahLst/>
            <a:cxnLst>
              <a:cxn ang="0">
                <a:pos x="T0" y="T1"/>
              </a:cxn>
              <a:cxn ang="0">
                <a:pos x="T2" y="T3"/>
              </a:cxn>
              <a:cxn ang="0">
                <a:pos x="T4" y="T5"/>
              </a:cxn>
              <a:cxn ang="0">
                <a:pos x="T6" y="T7"/>
              </a:cxn>
              <a:cxn ang="0">
                <a:pos x="T8" y="T9"/>
              </a:cxn>
              <a:cxn ang="0">
                <a:pos x="T10" y="T11"/>
              </a:cxn>
            </a:cxnLst>
            <a:rect l="0" t="0" r="r" b="b"/>
            <a:pathLst>
              <a:path w="1094" h="174">
                <a:moveTo>
                  <a:pt x="0" y="0"/>
                </a:moveTo>
                <a:lnTo>
                  <a:pt x="997" y="0"/>
                </a:lnTo>
                <a:lnTo>
                  <a:pt x="1094" y="87"/>
                </a:lnTo>
                <a:lnTo>
                  <a:pt x="997" y="174"/>
                </a:lnTo>
                <a:lnTo>
                  <a:pt x="0" y="174"/>
                </a:lnTo>
                <a:lnTo>
                  <a:pt x="0" y="0"/>
                </a:lnTo>
                <a:close/>
              </a:path>
            </a:pathLst>
          </a:custGeom>
          <a:solidFill>
            <a:srgbClr val="C38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2" name="Freeform 647">
            <a:extLst>
              <a:ext uri="{FF2B5EF4-FFF2-40B4-BE49-F238E27FC236}">
                <a16:creationId xmlns:a16="http://schemas.microsoft.com/office/drawing/2014/main" id="{67873742-4529-473F-8D97-D73450CC40B8}"/>
              </a:ext>
            </a:extLst>
          </p:cNvPr>
          <p:cNvSpPr>
            <a:spLocks/>
          </p:cNvSpPr>
          <p:nvPr/>
        </p:nvSpPr>
        <p:spPr bwMode="auto">
          <a:xfrm>
            <a:off x="7532257" y="3530556"/>
            <a:ext cx="557213" cy="869953"/>
          </a:xfrm>
          <a:custGeom>
            <a:avLst/>
            <a:gdLst>
              <a:gd name="T0" fmla="*/ 0 w 351"/>
              <a:gd name="T1" fmla="*/ 303 h 548"/>
              <a:gd name="T2" fmla="*/ 351 w 351"/>
              <a:gd name="T3" fmla="*/ 548 h 548"/>
              <a:gd name="T4" fmla="*/ 351 w 351"/>
              <a:gd name="T5" fmla="*/ 0 h 548"/>
              <a:gd name="T6" fmla="*/ 0 w 351"/>
              <a:gd name="T7" fmla="*/ 0 h 548"/>
              <a:gd name="T8" fmla="*/ 0 w 351"/>
              <a:gd name="T9" fmla="*/ 303 h 548"/>
            </a:gdLst>
            <a:ahLst/>
            <a:cxnLst>
              <a:cxn ang="0">
                <a:pos x="T0" y="T1"/>
              </a:cxn>
              <a:cxn ang="0">
                <a:pos x="T2" y="T3"/>
              </a:cxn>
              <a:cxn ang="0">
                <a:pos x="T4" y="T5"/>
              </a:cxn>
              <a:cxn ang="0">
                <a:pos x="T6" y="T7"/>
              </a:cxn>
              <a:cxn ang="0">
                <a:pos x="T8" y="T9"/>
              </a:cxn>
            </a:cxnLst>
            <a:rect l="0" t="0" r="r" b="b"/>
            <a:pathLst>
              <a:path w="351" h="548">
                <a:moveTo>
                  <a:pt x="0" y="303"/>
                </a:moveTo>
                <a:lnTo>
                  <a:pt x="351" y="548"/>
                </a:lnTo>
                <a:lnTo>
                  <a:pt x="351" y="0"/>
                </a:lnTo>
                <a:lnTo>
                  <a:pt x="0" y="0"/>
                </a:lnTo>
                <a:lnTo>
                  <a:pt x="0" y="30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3" name="Freeform 648">
            <a:extLst>
              <a:ext uri="{FF2B5EF4-FFF2-40B4-BE49-F238E27FC236}">
                <a16:creationId xmlns:a16="http://schemas.microsoft.com/office/drawing/2014/main" id="{3DC21686-F9A6-4E45-8D26-3AE81FD7B4BC}"/>
              </a:ext>
            </a:extLst>
          </p:cNvPr>
          <p:cNvSpPr>
            <a:spLocks/>
          </p:cNvSpPr>
          <p:nvPr/>
        </p:nvSpPr>
        <p:spPr bwMode="auto">
          <a:xfrm>
            <a:off x="7532257" y="3530556"/>
            <a:ext cx="552450" cy="427039"/>
          </a:xfrm>
          <a:custGeom>
            <a:avLst/>
            <a:gdLst>
              <a:gd name="T0" fmla="*/ 0 w 348"/>
              <a:gd name="T1" fmla="*/ 149 h 269"/>
              <a:gd name="T2" fmla="*/ 348 w 348"/>
              <a:gd name="T3" fmla="*/ 269 h 269"/>
              <a:gd name="T4" fmla="*/ 348 w 348"/>
              <a:gd name="T5" fmla="*/ 0 h 269"/>
              <a:gd name="T6" fmla="*/ 0 w 348"/>
              <a:gd name="T7" fmla="*/ 0 h 269"/>
              <a:gd name="T8" fmla="*/ 0 w 348"/>
              <a:gd name="T9" fmla="*/ 149 h 269"/>
            </a:gdLst>
            <a:ahLst/>
            <a:cxnLst>
              <a:cxn ang="0">
                <a:pos x="T0" y="T1"/>
              </a:cxn>
              <a:cxn ang="0">
                <a:pos x="T2" y="T3"/>
              </a:cxn>
              <a:cxn ang="0">
                <a:pos x="T4" y="T5"/>
              </a:cxn>
              <a:cxn ang="0">
                <a:pos x="T6" y="T7"/>
              </a:cxn>
              <a:cxn ang="0">
                <a:pos x="T8" y="T9"/>
              </a:cxn>
            </a:cxnLst>
            <a:rect l="0" t="0" r="r" b="b"/>
            <a:pathLst>
              <a:path w="348" h="269">
                <a:moveTo>
                  <a:pt x="0" y="149"/>
                </a:moveTo>
                <a:lnTo>
                  <a:pt x="348" y="269"/>
                </a:lnTo>
                <a:lnTo>
                  <a:pt x="348" y="0"/>
                </a:lnTo>
                <a:lnTo>
                  <a:pt x="0" y="0"/>
                </a:lnTo>
                <a:lnTo>
                  <a:pt x="0" y="149"/>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4" name="Rectangle 649">
            <a:extLst>
              <a:ext uri="{FF2B5EF4-FFF2-40B4-BE49-F238E27FC236}">
                <a16:creationId xmlns:a16="http://schemas.microsoft.com/office/drawing/2014/main" id="{196D0798-5AB8-4BF0-ABEE-9A84C1473822}"/>
              </a:ext>
            </a:extLst>
          </p:cNvPr>
          <p:cNvSpPr>
            <a:spLocks noChangeArrowheads="1"/>
          </p:cNvSpPr>
          <p:nvPr/>
        </p:nvSpPr>
        <p:spPr bwMode="auto">
          <a:xfrm>
            <a:off x="8084707" y="3101929"/>
            <a:ext cx="519113" cy="444501"/>
          </a:xfrm>
          <a:prstGeom prst="rect">
            <a:avLst/>
          </a:prstGeom>
          <a:solidFill>
            <a:srgbClr val="AE27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5" name="Rectangle 651">
            <a:extLst>
              <a:ext uri="{FF2B5EF4-FFF2-40B4-BE49-F238E27FC236}">
                <a16:creationId xmlns:a16="http://schemas.microsoft.com/office/drawing/2014/main" id="{13D7503C-BAF8-4690-9ED1-B61926DCC88E}"/>
              </a:ext>
            </a:extLst>
          </p:cNvPr>
          <p:cNvSpPr>
            <a:spLocks noChangeArrowheads="1"/>
          </p:cNvSpPr>
          <p:nvPr/>
        </p:nvSpPr>
        <p:spPr bwMode="auto">
          <a:xfrm>
            <a:off x="8084707" y="3535318"/>
            <a:ext cx="519113" cy="433389"/>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6" name="Rectangle 653">
            <a:extLst>
              <a:ext uri="{FF2B5EF4-FFF2-40B4-BE49-F238E27FC236}">
                <a16:creationId xmlns:a16="http://schemas.microsoft.com/office/drawing/2014/main" id="{6D37BD9F-BCA6-4257-A5FE-F8A4D1896179}"/>
              </a:ext>
            </a:extLst>
          </p:cNvPr>
          <p:cNvSpPr>
            <a:spLocks noChangeArrowheads="1"/>
          </p:cNvSpPr>
          <p:nvPr/>
        </p:nvSpPr>
        <p:spPr bwMode="auto">
          <a:xfrm>
            <a:off x="8084707" y="3957594"/>
            <a:ext cx="519113" cy="442914"/>
          </a:xfrm>
          <a:prstGeom prst="rect">
            <a:avLst/>
          </a:prstGeom>
          <a:solidFill>
            <a:srgbClr val="6600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7" name="Rectangle 655">
            <a:extLst>
              <a:ext uri="{FF2B5EF4-FFF2-40B4-BE49-F238E27FC236}">
                <a16:creationId xmlns:a16="http://schemas.microsoft.com/office/drawing/2014/main" id="{D7DEF56D-002B-4178-84E4-953FDB6D849F}"/>
              </a:ext>
            </a:extLst>
          </p:cNvPr>
          <p:cNvSpPr>
            <a:spLocks noChangeArrowheads="1"/>
          </p:cNvSpPr>
          <p:nvPr/>
        </p:nvSpPr>
        <p:spPr bwMode="auto">
          <a:xfrm>
            <a:off x="8084707" y="2660603"/>
            <a:ext cx="519113" cy="441326"/>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8" name="Freeform 657">
            <a:extLst>
              <a:ext uri="{FF2B5EF4-FFF2-40B4-BE49-F238E27FC236}">
                <a16:creationId xmlns:a16="http://schemas.microsoft.com/office/drawing/2014/main" id="{2230DBCD-BE7A-4460-9CF5-12D6E7D8120B}"/>
              </a:ext>
            </a:extLst>
          </p:cNvPr>
          <p:cNvSpPr>
            <a:spLocks/>
          </p:cNvSpPr>
          <p:nvPr/>
        </p:nvSpPr>
        <p:spPr bwMode="auto">
          <a:xfrm>
            <a:off x="5263717" y="3057479"/>
            <a:ext cx="2273302" cy="236538"/>
          </a:xfrm>
          <a:custGeom>
            <a:avLst/>
            <a:gdLst>
              <a:gd name="T0" fmla="*/ 1305 w 1305"/>
              <a:gd name="T1" fmla="*/ 0 h 149"/>
              <a:gd name="T2" fmla="*/ 83 w 1305"/>
              <a:gd name="T3" fmla="*/ 0 h 149"/>
              <a:gd name="T4" fmla="*/ 0 w 1305"/>
              <a:gd name="T5" fmla="*/ 74 h 149"/>
              <a:gd name="T6" fmla="*/ 83 w 1305"/>
              <a:gd name="T7" fmla="*/ 149 h 149"/>
              <a:gd name="T8" fmla="*/ 1305 w 1305"/>
              <a:gd name="T9" fmla="*/ 149 h 149"/>
              <a:gd name="T10" fmla="*/ 1305 w 1305"/>
              <a:gd name="T11" fmla="*/ 0 h 149"/>
            </a:gdLst>
            <a:ahLst/>
            <a:cxnLst>
              <a:cxn ang="0">
                <a:pos x="T0" y="T1"/>
              </a:cxn>
              <a:cxn ang="0">
                <a:pos x="T2" y="T3"/>
              </a:cxn>
              <a:cxn ang="0">
                <a:pos x="T4" y="T5"/>
              </a:cxn>
              <a:cxn ang="0">
                <a:pos x="T6" y="T7"/>
              </a:cxn>
              <a:cxn ang="0">
                <a:pos x="T8" y="T9"/>
              </a:cxn>
              <a:cxn ang="0">
                <a:pos x="T10" y="T11"/>
              </a:cxn>
            </a:cxnLst>
            <a:rect l="0" t="0" r="r" b="b"/>
            <a:pathLst>
              <a:path w="1305" h="149">
                <a:moveTo>
                  <a:pt x="1305" y="0"/>
                </a:moveTo>
                <a:lnTo>
                  <a:pt x="83" y="0"/>
                </a:lnTo>
                <a:lnTo>
                  <a:pt x="0" y="74"/>
                </a:lnTo>
                <a:lnTo>
                  <a:pt x="83" y="149"/>
                </a:lnTo>
                <a:lnTo>
                  <a:pt x="1305" y="149"/>
                </a:lnTo>
                <a:lnTo>
                  <a:pt x="130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9" name="Freeform 658">
            <a:extLst>
              <a:ext uri="{FF2B5EF4-FFF2-40B4-BE49-F238E27FC236}">
                <a16:creationId xmlns:a16="http://schemas.microsoft.com/office/drawing/2014/main" id="{5490F52C-1676-4E43-A8E0-BCEDA33D5FE4}"/>
              </a:ext>
            </a:extLst>
          </p:cNvPr>
          <p:cNvSpPr>
            <a:spLocks/>
          </p:cNvSpPr>
          <p:nvPr/>
        </p:nvSpPr>
        <p:spPr bwMode="auto">
          <a:xfrm>
            <a:off x="4876369" y="3294017"/>
            <a:ext cx="2660651" cy="241301"/>
          </a:xfrm>
          <a:custGeom>
            <a:avLst/>
            <a:gdLst>
              <a:gd name="T0" fmla="*/ 1676 w 1676"/>
              <a:gd name="T1" fmla="*/ 0 h 152"/>
              <a:gd name="T2" fmla="*/ 82 w 1676"/>
              <a:gd name="T3" fmla="*/ 0 h 152"/>
              <a:gd name="T4" fmla="*/ 0 w 1676"/>
              <a:gd name="T5" fmla="*/ 76 h 152"/>
              <a:gd name="T6" fmla="*/ 82 w 1676"/>
              <a:gd name="T7" fmla="*/ 152 h 152"/>
              <a:gd name="T8" fmla="*/ 1676 w 1676"/>
              <a:gd name="T9" fmla="*/ 152 h 152"/>
              <a:gd name="T10" fmla="*/ 1676 w 1676"/>
              <a:gd name="T11" fmla="*/ 0 h 152"/>
            </a:gdLst>
            <a:ahLst/>
            <a:cxnLst>
              <a:cxn ang="0">
                <a:pos x="T0" y="T1"/>
              </a:cxn>
              <a:cxn ang="0">
                <a:pos x="T2" y="T3"/>
              </a:cxn>
              <a:cxn ang="0">
                <a:pos x="T4" y="T5"/>
              </a:cxn>
              <a:cxn ang="0">
                <a:pos x="T6" y="T7"/>
              </a:cxn>
              <a:cxn ang="0">
                <a:pos x="T8" y="T9"/>
              </a:cxn>
              <a:cxn ang="0">
                <a:pos x="T10" y="T11"/>
              </a:cxn>
            </a:cxnLst>
            <a:rect l="0" t="0" r="r" b="b"/>
            <a:pathLst>
              <a:path w="1676" h="152">
                <a:moveTo>
                  <a:pt x="1676" y="0"/>
                </a:moveTo>
                <a:lnTo>
                  <a:pt x="82" y="0"/>
                </a:lnTo>
                <a:lnTo>
                  <a:pt x="0" y="76"/>
                </a:lnTo>
                <a:lnTo>
                  <a:pt x="82" y="152"/>
                </a:lnTo>
                <a:lnTo>
                  <a:pt x="1676" y="152"/>
                </a:lnTo>
                <a:lnTo>
                  <a:pt x="1676" y="0"/>
                </a:lnTo>
                <a:close/>
              </a:path>
            </a:pathLst>
          </a:custGeom>
          <a:solidFill>
            <a:srgbClr val="AE27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0" name="Freeform 659">
            <a:extLst>
              <a:ext uri="{FF2B5EF4-FFF2-40B4-BE49-F238E27FC236}">
                <a16:creationId xmlns:a16="http://schemas.microsoft.com/office/drawing/2014/main" id="{44C2EDEA-7209-4918-B6E1-2A2B696E9021}"/>
              </a:ext>
            </a:extLst>
          </p:cNvPr>
          <p:cNvSpPr>
            <a:spLocks/>
          </p:cNvSpPr>
          <p:nvPr/>
        </p:nvSpPr>
        <p:spPr bwMode="auto">
          <a:xfrm>
            <a:off x="5263717" y="3535318"/>
            <a:ext cx="2268539" cy="236538"/>
          </a:xfrm>
          <a:custGeom>
            <a:avLst/>
            <a:gdLst>
              <a:gd name="T0" fmla="*/ 1322 w 1322"/>
              <a:gd name="T1" fmla="*/ 0 h 149"/>
              <a:gd name="T2" fmla="*/ 76 w 1322"/>
              <a:gd name="T3" fmla="*/ 0 h 149"/>
              <a:gd name="T4" fmla="*/ 0 w 1322"/>
              <a:gd name="T5" fmla="*/ 75 h 149"/>
              <a:gd name="T6" fmla="*/ 76 w 1322"/>
              <a:gd name="T7" fmla="*/ 149 h 149"/>
              <a:gd name="T8" fmla="*/ 1322 w 1322"/>
              <a:gd name="T9" fmla="*/ 149 h 149"/>
              <a:gd name="T10" fmla="*/ 1322 w 1322"/>
              <a:gd name="T11" fmla="*/ 0 h 149"/>
            </a:gdLst>
            <a:ahLst/>
            <a:cxnLst>
              <a:cxn ang="0">
                <a:pos x="T0" y="T1"/>
              </a:cxn>
              <a:cxn ang="0">
                <a:pos x="T2" y="T3"/>
              </a:cxn>
              <a:cxn ang="0">
                <a:pos x="T4" y="T5"/>
              </a:cxn>
              <a:cxn ang="0">
                <a:pos x="T6" y="T7"/>
              </a:cxn>
              <a:cxn ang="0">
                <a:pos x="T8" y="T9"/>
              </a:cxn>
              <a:cxn ang="0">
                <a:pos x="T10" y="T11"/>
              </a:cxn>
            </a:cxnLst>
            <a:rect l="0" t="0" r="r" b="b"/>
            <a:pathLst>
              <a:path w="1322" h="149">
                <a:moveTo>
                  <a:pt x="1322" y="0"/>
                </a:moveTo>
                <a:lnTo>
                  <a:pt x="76" y="0"/>
                </a:lnTo>
                <a:lnTo>
                  <a:pt x="0" y="75"/>
                </a:lnTo>
                <a:lnTo>
                  <a:pt x="76" y="149"/>
                </a:lnTo>
                <a:lnTo>
                  <a:pt x="1322" y="149"/>
                </a:lnTo>
                <a:lnTo>
                  <a:pt x="1322" y="0"/>
                </a:lnTo>
                <a:close/>
              </a:path>
            </a:pathLst>
          </a:cu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1" name="Freeform 660">
            <a:extLst>
              <a:ext uri="{FF2B5EF4-FFF2-40B4-BE49-F238E27FC236}">
                <a16:creationId xmlns:a16="http://schemas.microsoft.com/office/drawing/2014/main" id="{BA1C45AB-D006-4AF4-86E3-550DE451B1F5}"/>
              </a:ext>
            </a:extLst>
          </p:cNvPr>
          <p:cNvSpPr>
            <a:spLocks/>
          </p:cNvSpPr>
          <p:nvPr/>
        </p:nvSpPr>
        <p:spPr bwMode="auto">
          <a:xfrm>
            <a:off x="5556453" y="3771856"/>
            <a:ext cx="1977414" cy="236538"/>
          </a:xfrm>
          <a:custGeom>
            <a:avLst/>
            <a:gdLst>
              <a:gd name="T0" fmla="*/ 1188 w 1188"/>
              <a:gd name="T1" fmla="*/ 0 h 149"/>
              <a:gd name="T2" fmla="*/ 84 w 1188"/>
              <a:gd name="T3" fmla="*/ 0 h 149"/>
              <a:gd name="T4" fmla="*/ 0 w 1188"/>
              <a:gd name="T5" fmla="*/ 75 h 149"/>
              <a:gd name="T6" fmla="*/ 84 w 1188"/>
              <a:gd name="T7" fmla="*/ 149 h 149"/>
              <a:gd name="T8" fmla="*/ 1188 w 1188"/>
              <a:gd name="T9" fmla="*/ 149 h 149"/>
              <a:gd name="T10" fmla="*/ 1188 w 1188"/>
              <a:gd name="T11" fmla="*/ 0 h 149"/>
            </a:gdLst>
            <a:ahLst/>
            <a:cxnLst>
              <a:cxn ang="0">
                <a:pos x="T0" y="T1"/>
              </a:cxn>
              <a:cxn ang="0">
                <a:pos x="T2" y="T3"/>
              </a:cxn>
              <a:cxn ang="0">
                <a:pos x="T4" y="T5"/>
              </a:cxn>
              <a:cxn ang="0">
                <a:pos x="T6" y="T7"/>
              </a:cxn>
              <a:cxn ang="0">
                <a:pos x="T8" y="T9"/>
              </a:cxn>
              <a:cxn ang="0">
                <a:pos x="T10" y="T11"/>
              </a:cxn>
            </a:cxnLst>
            <a:rect l="0" t="0" r="r" b="b"/>
            <a:pathLst>
              <a:path w="1188" h="149">
                <a:moveTo>
                  <a:pt x="1188" y="0"/>
                </a:moveTo>
                <a:lnTo>
                  <a:pt x="84" y="0"/>
                </a:lnTo>
                <a:lnTo>
                  <a:pt x="0" y="75"/>
                </a:lnTo>
                <a:lnTo>
                  <a:pt x="84" y="149"/>
                </a:lnTo>
                <a:lnTo>
                  <a:pt x="1188" y="149"/>
                </a:lnTo>
                <a:lnTo>
                  <a:pt x="1188"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2" name="Rectangle 661">
            <a:extLst>
              <a:ext uri="{FF2B5EF4-FFF2-40B4-BE49-F238E27FC236}">
                <a16:creationId xmlns:a16="http://schemas.microsoft.com/office/drawing/2014/main" id="{8C419E9B-B880-42E7-AB5A-EF7E0B0B1F06}"/>
              </a:ext>
            </a:extLst>
          </p:cNvPr>
          <p:cNvSpPr>
            <a:spLocks noChangeArrowheads="1"/>
          </p:cNvSpPr>
          <p:nvPr/>
        </p:nvSpPr>
        <p:spPr bwMode="auto">
          <a:xfrm>
            <a:off x="8084707" y="2222451"/>
            <a:ext cx="512763" cy="44291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3" name="Freeform 663">
            <a:extLst>
              <a:ext uri="{FF2B5EF4-FFF2-40B4-BE49-F238E27FC236}">
                <a16:creationId xmlns:a16="http://schemas.microsoft.com/office/drawing/2014/main" id="{3BBECB05-637C-445C-8B70-088170CEBA61}"/>
              </a:ext>
            </a:extLst>
          </p:cNvPr>
          <p:cNvSpPr>
            <a:spLocks/>
          </p:cNvSpPr>
          <p:nvPr/>
        </p:nvSpPr>
        <p:spPr bwMode="auto">
          <a:xfrm>
            <a:off x="5602351" y="2816178"/>
            <a:ext cx="1929908" cy="241301"/>
          </a:xfrm>
          <a:custGeom>
            <a:avLst/>
            <a:gdLst>
              <a:gd name="T0" fmla="*/ 999 w 999"/>
              <a:gd name="T1" fmla="*/ 0 h 152"/>
              <a:gd name="T2" fmla="*/ 84 w 999"/>
              <a:gd name="T3" fmla="*/ 0 h 152"/>
              <a:gd name="T4" fmla="*/ 0 w 999"/>
              <a:gd name="T5" fmla="*/ 76 h 152"/>
              <a:gd name="T6" fmla="*/ 84 w 999"/>
              <a:gd name="T7" fmla="*/ 152 h 152"/>
              <a:gd name="T8" fmla="*/ 999 w 999"/>
              <a:gd name="T9" fmla="*/ 152 h 152"/>
              <a:gd name="T10" fmla="*/ 999 w 999"/>
              <a:gd name="T11" fmla="*/ 0 h 152"/>
            </a:gdLst>
            <a:ahLst/>
            <a:cxnLst>
              <a:cxn ang="0">
                <a:pos x="T0" y="T1"/>
              </a:cxn>
              <a:cxn ang="0">
                <a:pos x="T2" y="T3"/>
              </a:cxn>
              <a:cxn ang="0">
                <a:pos x="T4" y="T5"/>
              </a:cxn>
              <a:cxn ang="0">
                <a:pos x="T6" y="T7"/>
              </a:cxn>
              <a:cxn ang="0">
                <a:pos x="T8" y="T9"/>
              </a:cxn>
              <a:cxn ang="0">
                <a:pos x="T10" y="T11"/>
              </a:cxn>
            </a:cxnLst>
            <a:rect l="0" t="0" r="r" b="b"/>
            <a:pathLst>
              <a:path w="999" h="152">
                <a:moveTo>
                  <a:pt x="999" y="0"/>
                </a:moveTo>
                <a:lnTo>
                  <a:pt x="84" y="0"/>
                </a:lnTo>
                <a:lnTo>
                  <a:pt x="0" y="76"/>
                </a:lnTo>
                <a:lnTo>
                  <a:pt x="84" y="152"/>
                </a:lnTo>
                <a:lnTo>
                  <a:pt x="999" y="152"/>
                </a:lnTo>
                <a:lnTo>
                  <a:pt x="999"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4" name="Freeform 664">
            <a:extLst>
              <a:ext uri="{FF2B5EF4-FFF2-40B4-BE49-F238E27FC236}">
                <a16:creationId xmlns:a16="http://schemas.microsoft.com/office/drawing/2014/main" id="{770E9A66-3DEA-4F85-A956-DA090F6E8C33}"/>
              </a:ext>
            </a:extLst>
          </p:cNvPr>
          <p:cNvSpPr>
            <a:spLocks/>
          </p:cNvSpPr>
          <p:nvPr/>
        </p:nvSpPr>
        <p:spPr bwMode="auto">
          <a:xfrm>
            <a:off x="7532257" y="2222451"/>
            <a:ext cx="552450" cy="839790"/>
          </a:xfrm>
          <a:custGeom>
            <a:avLst/>
            <a:gdLst>
              <a:gd name="T0" fmla="*/ 1566 w 1566"/>
              <a:gd name="T1" fmla="*/ 0 h 2645"/>
              <a:gd name="T2" fmla="*/ 0 w 1566"/>
              <a:gd name="T3" fmla="*/ 1865 h 2645"/>
              <a:gd name="T4" fmla="*/ 0 w 1566"/>
              <a:gd name="T5" fmla="*/ 2645 h 2645"/>
              <a:gd name="T6" fmla="*/ 1566 w 1566"/>
              <a:gd name="T7" fmla="*/ 1377 h 2645"/>
              <a:gd name="T8" fmla="*/ 1566 w 1566"/>
              <a:gd name="T9" fmla="*/ 0 h 2645"/>
            </a:gdLst>
            <a:ahLst/>
            <a:cxnLst>
              <a:cxn ang="0">
                <a:pos x="T0" y="T1"/>
              </a:cxn>
              <a:cxn ang="0">
                <a:pos x="T2" y="T3"/>
              </a:cxn>
              <a:cxn ang="0">
                <a:pos x="T4" y="T5"/>
              </a:cxn>
              <a:cxn ang="0">
                <a:pos x="T6" y="T7"/>
              </a:cxn>
              <a:cxn ang="0">
                <a:pos x="T8" y="T9"/>
              </a:cxn>
            </a:cxnLst>
            <a:rect l="0" t="0" r="r" b="b"/>
            <a:pathLst>
              <a:path w="1566" h="2645">
                <a:moveTo>
                  <a:pt x="1566" y="0"/>
                </a:moveTo>
                <a:lnTo>
                  <a:pt x="0" y="1865"/>
                </a:lnTo>
                <a:cubicBezTo>
                  <a:pt x="0" y="2103"/>
                  <a:pt x="0" y="2406"/>
                  <a:pt x="0" y="2645"/>
                </a:cubicBezTo>
                <a:lnTo>
                  <a:pt x="1566" y="1377"/>
                </a:lnTo>
                <a:lnTo>
                  <a:pt x="1566" y="0"/>
                </a:lnTo>
                <a:close/>
              </a:path>
            </a:pathLst>
          </a:custGeom>
          <a:solidFill>
            <a:srgbClr val="867A2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5" name="Freeform 665">
            <a:extLst>
              <a:ext uri="{FF2B5EF4-FFF2-40B4-BE49-F238E27FC236}">
                <a16:creationId xmlns:a16="http://schemas.microsoft.com/office/drawing/2014/main" id="{CD56DFE0-D7FE-4279-B250-B26A60536F9C}"/>
              </a:ext>
            </a:extLst>
          </p:cNvPr>
          <p:cNvSpPr>
            <a:spLocks/>
          </p:cNvSpPr>
          <p:nvPr/>
        </p:nvSpPr>
        <p:spPr bwMode="auto">
          <a:xfrm>
            <a:off x="7532257" y="2660603"/>
            <a:ext cx="552450" cy="638177"/>
          </a:xfrm>
          <a:custGeom>
            <a:avLst/>
            <a:gdLst>
              <a:gd name="T0" fmla="*/ 1566 w 1566"/>
              <a:gd name="T1" fmla="*/ 0 h 2011"/>
              <a:gd name="T2" fmla="*/ 0 w 1566"/>
              <a:gd name="T3" fmla="*/ 1259 h 2011"/>
              <a:gd name="T4" fmla="*/ 6 w 1566"/>
              <a:gd name="T5" fmla="*/ 2011 h 2011"/>
              <a:gd name="T6" fmla="*/ 1566 w 1566"/>
              <a:gd name="T7" fmla="*/ 1452 h 2011"/>
              <a:gd name="T8" fmla="*/ 1566 w 1566"/>
              <a:gd name="T9" fmla="*/ 0 h 2011"/>
            </a:gdLst>
            <a:ahLst/>
            <a:cxnLst>
              <a:cxn ang="0">
                <a:pos x="T0" y="T1"/>
              </a:cxn>
              <a:cxn ang="0">
                <a:pos x="T2" y="T3"/>
              </a:cxn>
              <a:cxn ang="0">
                <a:pos x="T4" y="T5"/>
              </a:cxn>
              <a:cxn ang="0">
                <a:pos x="T6" y="T7"/>
              </a:cxn>
              <a:cxn ang="0">
                <a:pos x="T8" y="T9"/>
              </a:cxn>
            </a:cxnLst>
            <a:rect l="0" t="0" r="r" b="b"/>
            <a:pathLst>
              <a:path w="1566" h="2011">
                <a:moveTo>
                  <a:pt x="1566" y="0"/>
                </a:moveTo>
                <a:lnTo>
                  <a:pt x="0" y="1259"/>
                </a:lnTo>
                <a:cubicBezTo>
                  <a:pt x="0" y="1510"/>
                  <a:pt x="6" y="1759"/>
                  <a:pt x="6" y="2011"/>
                </a:cubicBezTo>
                <a:lnTo>
                  <a:pt x="1566" y="1452"/>
                </a:lnTo>
                <a:lnTo>
                  <a:pt x="1566" y="0"/>
                </a:lnTo>
                <a:close/>
              </a:path>
            </a:pathLst>
          </a:custGeom>
          <a:solidFill>
            <a:srgbClr val="6812B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6" name="Freeform 666">
            <a:extLst>
              <a:ext uri="{FF2B5EF4-FFF2-40B4-BE49-F238E27FC236}">
                <a16:creationId xmlns:a16="http://schemas.microsoft.com/office/drawing/2014/main" id="{EAB0E19D-17CE-4B11-8961-F5C689EC3D39}"/>
              </a:ext>
            </a:extLst>
          </p:cNvPr>
          <p:cNvSpPr>
            <a:spLocks/>
          </p:cNvSpPr>
          <p:nvPr/>
        </p:nvSpPr>
        <p:spPr bwMode="auto">
          <a:xfrm>
            <a:off x="7537019" y="3092404"/>
            <a:ext cx="547688" cy="438151"/>
          </a:xfrm>
          <a:custGeom>
            <a:avLst/>
            <a:gdLst>
              <a:gd name="T0" fmla="*/ 1551 w 1551"/>
              <a:gd name="T1" fmla="*/ 0 h 1377"/>
              <a:gd name="T2" fmla="*/ 0 w 1551"/>
              <a:gd name="T3" fmla="*/ 635 h 1377"/>
              <a:gd name="T4" fmla="*/ 0 w 1551"/>
              <a:gd name="T5" fmla="*/ 1377 h 1377"/>
              <a:gd name="T6" fmla="*/ 1551 w 1551"/>
              <a:gd name="T7" fmla="*/ 1377 h 1377"/>
              <a:gd name="T8" fmla="*/ 1551 w 1551"/>
              <a:gd name="T9" fmla="*/ 0 h 1377"/>
            </a:gdLst>
            <a:ahLst/>
            <a:cxnLst>
              <a:cxn ang="0">
                <a:pos x="T0" y="T1"/>
              </a:cxn>
              <a:cxn ang="0">
                <a:pos x="T2" y="T3"/>
              </a:cxn>
              <a:cxn ang="0">
                <a:pos x="T4" y="T5"/>
              </a:cxn>
              <a:cxn ang="0">
                <a:pos x="T6" y="T7"/>
              </a:cxn>
              <a:cxn ang="0">
                <a:pos x="T8" y="T9"/>
              </a:cxn>
            </a:cxnLst>
            <a:rect l="0" t="0" r="r" b="b"/>
            <a:pathLst>
              <a:path w="1551" h="1377">
                <a:moveTo>
                  <a:pt x="1551" y="0"/>
                </a:moveTo>
                <a:lnTo>
                  <a:pt x="0" y="635"/>
                </a:lnTo>
                <a:cubicBezTo>
                  <a:pt x="0" y="882"/>
                  <a:pt x="0" y="1130"/>
                  <a:pt x="0" y="1377"/>
                </a:cubicBezTo>
                <a:lnTo>
                  <a:pt x="1551" y="1377"/>
                </a:lnTo>
                <a:lnTo>
                  <a:pt x="1551" y="0"/>
                </a:lnTo>
                <a:close/>
              </a:path>
            </a:pathLst>
          </a:custGeom>
          <a:solidFill>
            <a:srgbClr val="8B589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7" name="Freeform 667">
            <a:extLst>
              <a:ext uri="{FF2B5EF4-FFF2-40B4-BE49-F238E27FC236}">
                <a16:creationId xmlns:a16="http://schemas.microsoft.com/office/drawing/2014/main" id="{73555E34-148F-4147-9F83-C2A8BB5834F4}"/>
              </a:ext>
            </a:extLst>
          </p:cNvPr>
          <p:cNvSpPr>
            <a:spLocks/>
          </p:cNvSpPr>
          <p:nvPr/>
        </p:nvSpPr>
        <p:spPr bwMode="auto">
          <a:xfrm>
            <a:off x="5886017" y="4008395"/>
            <a:ext cx="1651002" cy="266701"/>
          </a:xfrm>
          <a:custGeom>
            <a:avLst/>
            <a:gdLst>
              <a:gd name="T0" fmla="*/ 1051 w 1051"/>
              <a:gd name="T1" fmla="*/ 0 h 168"/>
              <a:gd name="T2" fmla="*/ 93 w 1051"/>
              <a:gd name="T3" fmla="*/ 0 h 168"/>
              <a:gd name="T4" fmla="*/ 0 w 1051"/>
              <a:gd name="T5" fmla="*/ 84 h 168"/>
              <a:gd name="T6" fmla="*/ 93 w 1051"/>
              <a:gd name="T7" fmla="*/ 168 h 168"/>
              <a:gd name="T8" fmla="*/ 1051 w 1051"/>
              <a:gd name="T9" fmla="*/ 168 h 168"/>
              <a:gd name="T10" fmla="*/ 1051 w 1051"/>
              <a:gd name="T11" fmla="*/ 0 h 168"/>
            </a:gdLst>
            <a:ahLst/>
            <a:cxnLst>
              <a:cxn ang="0">
                <a:pos x="T0" y="T1"/>
              </a:cxn>
              <a:cxn ang="0">
                <a:pos x="T2" y="T3"/>
              </a:cxn>
              <a:cxn ang="0">
                <a:pos x="T4" y="T5"/>
              </a:cxn>
              <a:cxn ang="0">
                <a:pos x="T6" y="T7"/>
              </a:cxn>
              <a:cxn ang="0">
                <a:pos x="T8" y="T9"/>
              </a:cxn>
              <a:cxn ang="0">
                <a:pos x="T10" y="T11"/>
              </a:cxn>
            </a:cxnLst>
            <a:rect l="0" t="0" r="r" b="b"/>
            <a:pathLst>
              <a:path w="1051" h="168">
                <a:moveTo>
                  <a:pt x="1051" y="0"/>
                </a:moveTo>
                <a:lnTo>
                  <a:pt x="93" y="0"/>
                </a:lnTo>
                <a:lnTo>
                  <a:pt x="0" y="84"/>
                </a:lnTo>
                <a:lnTo>
                  <a:pt x="93" y="168"/>
                </a:lnTo>
                <a:lnTo>
                  <a:pt x="1051" y="168"/>
                </a:lnTo>
                <a:lnTo>
                  <a:pt x="1051" y="0"/>
                </a:lnTo>
                <a:close/>
              </a:path>
            </a:pathLst>
          </a:custGeom>
          <a:solidFill>
            <a:srgbClr val="C38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8" name="Rectangle 668">
            <a:extLst>
              <a:ext uri="{FF2B5EF4-FFF2-40B4-BE49-F238E27FC236}">
                <a16:creationId xmlns:a16="http://schemas.microsoft.com/office/drawing/2014/main" id="{0342B212-B1BD-4757-B58A-BA8ADEFE1E5D}"/>
              </a:ext>
            </a:extLst>
          </p:cNvPr>
          <p:cNvSpPr>
            <a:spLocks noChangeArrowheads="1"/>
          </p:cNvSpPr>
          <p:nvPr/>
        </p:nvSpPr>
        <p:spPr bwMode="auto">
          <a:xfrm>
            <a:off x="8084707" y="4395746"/>
            <a:ext cx="519113" cy="442914"/>
          </a:xfrm>
          <a:prstGeom prst="rect">
            <a:avLst/>
          </a:prstGeom>
          <a:solidFill>
            <a:srgbClr val="C380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9" name="Freeform 670">
            <a:extLst>
              <a:ext uri="{FF2B5EF4-FFF2-40B4-BE49-F238E27FC236}">
                <a16:creationId xmlns:a16="http://schemas.microsoft.com/office/drawing/2014/main" id="{B717916E-E7A7-4C57-B8FB-6AA1083FA5A3}"/>
              </a:ext>
            </a:extLst>
          </p:cNvPr>
          <p:cNvSpPr>
            <a:spLocks/>
          </p:cNvSpPr>
          <p:nvPr/>
        </p:nvSpPr>
        <p:spPr bwMode="auto">
          <a:xfrm>
            <a:off x="7525907" y="4008395"/>
            <a:ext cx="558800" cy="830265"/>
          </a:xfrm>
          <a:custGeom>
            <a:avLst/>
            <a:gdLst>
              <a:gd name="T0" fmla="*/ 352 w 352"/>
              <a:gd name="T1" fmla="*/ 245 h 523"/>
              <a:gd name="T2" fmla="*/ 5 w 352"/>
              <a:gd name="T3" fmla="*/ 0 h 523"/>
              <a:gd name="T4" fmla="*/ 0 w 352"/>
              <a:gd name="T5" fmla="*/ 168 h 523"/>
              <a:gd name="T6" fmla="*/ 352 w 352"/>
              <a:gd name="T7" fmla="*/ 523 h 523"/>
              <a:gd name="T8" fmla="*/ 352 w 352"/>
              <a:gd name="T9" fmla="*/ 245 h 523"/>
            </a:gdLst>
            <a:ahLst/>
            <a:cxnLst>
              <a:cxn ang="0">
                <a:pos x="T0" y="T1"/>
              </a:cxn>
              <a:cxn ang="0">
                <a:pos x="T2" y="T3"/>
              </a:cxn>
              <a:cxn ang="0">
                <a:pos x="T4" y="T5"/>
              </a:cxn>
              <a:cxn ang="0">
                <a:pos x="T6" y="T7"/>
              </a:cxn>
              <a:cxn ang="0">
                <a:pos x="T8" y="T9"/>
              </a:cxn>
            </a:cxnLst>
            <a:rect l="0" t="0" r="r" b="b"/>
            <a:pathLst>
              <a:path w="352" h="523">
                <a:moveTo>
                  <a:pt x="352" y="245"/>
                </a:moveTo>
                <a:lnTo>
                  <a:pt x="5" y="0"/>
                </a:lnTo>
                <a:lnTo>
                  <a:pt x="0" y="168"/>
                </a:lnTo>
                <a:lnTo>
                  <a:pt x="352" y="523"/>
                </a:lnTo>
                <a:lnTo>
                  <a:pt x="352" y="245"/>
                </a:lnTo>
                <a:close/>
              </a:path>
            </a:pathLst>
          </a:custGeom>
          <a:solidFill>
            <a:srgbClr val="A47D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0" name="Rectangle 671">
            <a:extLst>
              <a:ext uri="{FF2B5EF4-FFF2-40B4-BE49-F238E27FC236}">
                <a16:creationId xmlns:a16="http://schemas.microsoft.com/office/drawing/2014/main" id="{66D675CD-27C5-43EC-B968-B2387854CDE8}"/>
              </a:ext>
            </a:extLst>
          </p:cNvPr>
          <p:cNvSpPr>
            <a:spLocks noChangeArrowheads="1"/>
          </p:cNvSpPr>
          <p:nvPr/>
        </p:nvSpPr>
        <p:spPr bwMode="auto">
          <a:xfrm>
            <a:off x="2115705" y="2887616"/>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mj-lt"/>
              </a:rPr>
              <a:t>5</a:t>
            </a:r>
            <a:endParaRPr kumimoji="0" lang="en-US" altLang="en-US" sz="1800" b="0" i="0" u="none" strike="noStrike" cap="none" normalizeH="0" baseline="0">
              <a:ln>
                <a:noFill/>
              </a:ln>
              <a:solidFill>
                <a:schemeClr val="tx1"/>
              </a:solidFill>
              <a:effectLst/>
              <a:latin typeface="+mj-lt"/>
            </a:endParaRPr>
          </a:p>
        </p:txBody>
      </p:sp>
      <p:sp>
        <p:nvSpPr>
          <p:cNvPr id="41" name="Rectangle 672">
            <a:extLst>
              <a:ext uri="{FF2B5EF4-FFF2-40B4-BE49-F238E27FC236}">
                <a16:creationId xmlns:a16="http://schemas.microsoft.com/office/drawing/2014/main" id="{E805DADC-5B11-45DF-BACF-63929A60C0D2}"/>
              </a:ext>
            </a:extLst>
          </p:cNvPr>
          <p:cNvSpPr>
            <a:spLocks noChangeArrowheads="1"/>
          </p:cNvSpPr>
          <p:nvPr/>
        </p:nvSpPr>
        <p:spPr bwMode="auto">
          <a:xfrm>
            <a:off x="2193493" y="2887616"/>
            <a:ext cx="16142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mj-lt"/>
              </a:rPr>
              <a:t>G Mobile Communications</a:t>
            </a:r>
            <a:endParaRPr kumimoji="0" lang="en-US" altLang="en-US" sz="1800" b="0" i="0" u="none" strike="noStrike" cap="none" normalizeH="0" baseline="0" dirty="0">
              <a:ln>
                <a:noFill/>
              </a:ln>
              <a:solidFill>
                <a:schemeClr val="tx1"/>
              </a:solidFill>
              <a:effectLst/>
              <a:latin typeface="+mj-lt"/>
            </a:endParaRPr>
          </a:p>
        </p:txBody>
      </p:sp>
      <p:sp>
        <p:nvSpPr>
          <p:cNvPr id="42" name="Rectangle 675">
            <a:extLst>
              <a:ext uri="{FF2B5EF4-FFF2-40B4-BE49-F238E27FC236}">
                <a16:creationId xmlns:a16="http://schemas.microsoft.com/office/drawing/2014/main" id="{C1A8B4F8-FD5E-4DC7-91C6-03ECC53B8D4E}"/>
              </a:ext>
            </a:extLst>
          </p:cNvPr>
          <p:cNvSpPr>
            <a:spLocks noChangeArrowheads="1"/>
          </p:cNvSpPr>
          <p:nvPr/>
        </p:nvSpPr>
        <p:spPr bwMode="auto">
          <a:xfrm>
            <a:off x="2239010" y="3876732"/>
            <a:ext cx="150361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mj-lt"/>
              </a:rPr>
              <a:t>OFDM / FBMC and MIMO</a:t>
            </a:r>
            <a:endParaRPr kumimoji="0" lang="en-US" altLang="en-US" sz="1800" b="0" i="0" u="none" strike="noStrike" cap="none" normalizeH="0" baseline="0" dirty="0">
              <a:ln>
                <a:noFill/>
              </a:ln>
              <a:solidFill>
                <a:schemeClr val="tx1"/>
              </a:solidFill>
              <a:effectLst/>
              <a:latin typeface="+mj-lt"/>
            </a:endParaRPr>
          </a:p>
        </p:txBody>
      </p:sp>
      <p:sp>
        <p:nvSpPr>
          <p:cNvPr id="43" name="Rectangle 676">
            <a:extLst>
              <a:ext uri="{FF2B5EF4-FFF2-40B4-BE49-F238E27FC236}">
                <a16:creationId xmlns:a16="http://schemas.microsoft.com/office/drawing/2014/main" id="{A189BB69-24A5-404A-A08F-3393D36032E5}"/>
              </a:ext>
            </a:extLst>
          </p:cNvPr>
          <p:cNvSpPr>
            <a:spLocks noChangeArrowheads="1"/>
          </p:cNvSpPr>
          <p:nvPr/>
        </p:nvSpPr>
        <p:spPr bwMode="auto">
          <a:xfrm>
            <a:off x="2366530" y="3632156"/>
            <a:ext cx="13208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mj-lt"/>
              </a:rPr>
              <a:t>Big Data and Security</a:t>
            </a:r>
            <a:endParaRPr kumimoji="0" lang="en-US" altLang="en-US" sz="1800" b="0" i="0" u="none" strike="noStrike" cap="none" normalizeH="0" baseline="0">
              <a:ln>
                <a:noFill/>
              </a:ln>
              <a:solidFill>
                <a:schemeClr val="tx1"/>
              </a:solidFill>
              <a:effectLst/>
              <a:latin typeface="+mj-lt"/>
            </a:endParaRPr>
          </a:p>
        </p:txBody>
      </p:sp>
      <p:sp>
        <p:nvSpPr>
          <p:cNvPr id="44" name="Rectangle 677">
            <a:extLst>
              <a:ext uri="{FF2B5EF4-FFF2-40B4-BE49-F238E27FC236}">
                <a16:creationId xmlns:a16="http://schemas.microsoft.com/office/drawing/2014/main" id="{BD19BFE0-8440-4646-98E7-BF14974205CE}"/>
              </a:ext>
            </a:extLst>
          </p:cNvPr>
          <p:cNvSpPr>
            <a:spLocks noChangeArrowheads="1"/>
          </p:cNvSpPr>
          <p:nvPr/>
        </p:nvSpPr>
        <p:spPr bwMode="auto">
          <a:xfrm>
            <a:off x="2370325" y="3118606"/>
            <a:ext cx="144270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mj-lt"/>
              </a:rPr>
              <a:t>Green Communications</a:t>
            </a:r>
            <a:endParaRPr kumimoji="0" lang="en-US" altLang="en-US" sz="1800" b="0" i="0" u="none" strike="noStrike" cap="none" normalizeH="0" baseline="0" dirty="0">
              <a:ln>
                <a:noFill/>
              </a:ln>
              <a:solidFill>
                <a:schemeClr val="tx1"/>
              </a:solidFill>
              <a:effectLst/>
              <a:latin typeface="+mj-lt"/>
            </a:endParaRPr>
          </a:p>
        </p:txBody>
      </p:sp>
      <p:sp>
        <p:nvSpPr>
          <p:cNvPr id="45" name="Rectangle 678">
            <a:extLst>
              <a:ext uri="{FF2B5EF4-FFF2-40B4-BE49-F238E27FC236}">
                <a16:creationId xmlns:a16="http://schemas.microsoft.com/office/drawing/2014/main" id="{724E0C7F-3361-48FE-BA2C-B54C1CA4D8E1}"/>
              </a:ext>
            </a:extLst>
          </p:cNvPr>
          <p:cNvSpPr>
            <a:spLocks noChangeArrowheads="1"/>
          </p:cNvSpPr>
          <p:nvPr/>
        </p:nvSpPr>
        <p:spPr bwMode="auto">
          <a:xfrm>
            <a:off x="2107768" y="4138570"/>
            <a:ext cx="12487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mj-lt"/>
              </a:rPr>
              <a:t>Artificial Intelligence</a:t>
            </a:r>
            <a:endParaRPr kumimoji="0" lang="en-US" altLang="en-US" sz="1800" b="0" i="0" u="none" strike="noStrike" cap="none" normalizeH="0" baseline="0">
              <a:ln>
                <a:noFill/>
              </a:ln>
              <a:solidFill>
                <a:schemeClr val="tx1"/>
              </a:solidFill>
              <a:effectLst/>
              <a:latin typeface="+mj-lt"/>
            </a:endParaRPr>
          </a:p>
        </p:txBody>
      </p:sp>
      <p:sp>
        <p:nvSpPr>
          <p:cNvPr id="46" name="Rectangle 679">
            <a:extLst>
              <a:ext uri="{FF2B5EF4-FFF2-40B4-BE49-F238E27FC236}">
                <a16:creationId xmlns:a16="http://schemas.microsoft.com/office/drawing/2014/main" id="{2A2544E9-7CBB-4EBB-B4FF-810CC8801B74}"/>
              </a:ext>
            </a:extLst>
          </p:cNvPr>
          <p:cNvSpPr>
            <a:spLocks noChangeArrowheads="1"/>
          </p:cNvSpPr>
          <p:nvPr/>
        </p:nvSpPr>
        <p:spPr bwMode="auto">
          <a:xfrm>
            <a:off x="2530043" y="3381330"/>
            <a:ext cx="147155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mj-lt"/>
              </a:rPr>
              <a:t>Multimedia and Caching</a:t>
            </a:r>
            <a:endParaRPr kumimoji="0" lang="en-US" altLang="en-US" sz="1800" b="0" i="0" u="none" strike="noStrike" cap="none" normalizeH="0" baseline="0">
              <a:ln>
                <a:noFill/>
              </a:ln>
              <a:solidFill>
                <a:schemeClr val="tx1"/>
              </a:solidFill>
              <a:effectLst/>
              <a:latin typeface="+mj-lt"/>
            </a:endParaRPr>
          </a:p>
        </p:txBody>
      </p:sp>
      <p:sp>
        <p:nvSpPr>
          <p:cNvPr id="47" name="Rectangle 689">
            <a:extLst>
              <a:ext uri="{FF2B5EF4-FFF2-40B4-BE49-F238E27FC236}">
                <a16:creationId xmlns:a16="http://schemas.microsoft.com/office/drawing/2014/main" id="{5C43409C-0C63-452E-8FE0-3417F9B09AA0}"/>
              </a:ext>
            </a:extLst>
          </p:cNvPr>
          <p:cNvSpPr>
            <a:spLocks noChangeArrowheads="1"/>
          </p:cNvSpPr>
          <p:nvPr/>
        </p:nvSpPr>
        <p:spPr bwMode="auto">
          <a:xfrm>
            <a:off x="5886017" y="2818481"/>
            <a:ext cx="16350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buClrTx/>
            </a:pPr>
            <a:r>
              <a:rPr lang="en-US" altLang="en-US" sz="800" b="1" dirty="0">
                <a:solidFill>
                  <a:srgbClr val="FFFFFF"/>
                </a:solidFill>
                <a:latin typeface="+mj-lt"/>
                <a:ea typeface="微软雅黑" panose="020B0503020204020204" pitchFamily="34" charset="-122"/>
              </a:rPr>
              <a:t>National Science Fund for Distinguished Young Scholars</a:t>
            </a:r>
          </a:p>
        </p:txBody>
      </p:sp>
      <p:sp>
        <p:nvSpPr>
          <p:cNvPr id="48" name="Rectangle 690">
            <a:extLst>
              <a:ext uri="{FF2B5EF4-FFF2-40B4-BE49-F238E27FC236}">
                <a16:creationId xmlns:a16="http://schemas.microsoft.com/office/drawing/2014/main" id="{E0494864-C9DA-48AA-994A-A0CB691856A4}"/>
              </a:ext>
            </a:extLst>
          </p:cNvPr>
          <p:cNvSpPr>
            <a:spLocks noChangeArrowheads="1"/>
          </p:cNvSpPr>
          <p:nvPr/>
        </p:nvSpPr>
        <p:spPr bwMode="auto">
          <a:xfrm>
            <a:off x="6131925" y="4024281"/>
            <a:ext cx="14465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buClrTx/>
            </a:pPr>
            <a:r>
              <a:rPr lang="en-US" altLang="en-US" sz="800" b="1" dirty="0">
                <a:solidFill>
                  <a:srgbClr val="FFFFFF"/>
                </a:solidFill>
                <a:latin typeface="+mj-lt"/>
                <a:ea typeface="微软雅黑" panose="020B0503020204020204" pitchFamily="34" charset="-122"/>
              </a:rPr>
              <a:t>Huawei's major strategic cooperation project</a:t>
            </a:r>
            <a:endParaRPr kumimoji="0" lang="en-US" altLang="en-US" sz="800" b="0" i="0" u="none" strike="noStrike" cap="none" normalizeH="0" baseline="0" dirty="0">
              <a:ln>
                <a:noFill/>
              </a:ln>
              <a:solidFill>
                <a:schemeClr val="tx1"/>
              </a:solidFill>
              <a:effectLst/>
              <a:latin typeface="+mj-lt"/>
            </a:endParaRPr>
          </a:p>
        </p:txBody>
      </p:sp>
      <p:sp>
        <p:nvSpPr>
          <p:cNvPr id="49" name="Rectangle 691">
            <a:extLst>
              <a:ext uri="{FF2B5EF4-FFF2-40B4-BE49-F238E27FC236}">
                <a16:creationId xmlns:a16="http://schemas.microsoft.com/office/drawing/2014/main" id="{EFA5F8E2-CC03-4354-845A-45D46B1FB8B8}"/>
              </a:ext>
            </a:extLst>
          </p:cNvPr>
          <p:cNvSpPr>
            <a:spLocks noChangeArrowheads="1"/>
          </p:cNvSpPr>
          <p:nvPr/>
        </p:nvSpPr>
        <p:spPr bwMode="auto">
          <a:xfrm>
            <a:off x="5535267" y="3062077"/>
            <a:ext cx="19843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buClrTx/>
            </a:pPr>
            <a:r>
              <a:rPr lang="en-US" altLang="en-US" sz="800" b="1" dirty="0">
                <a:solidFill>
                  <a:srgbClr val="FFFFFF"/>
                </a:solidFill>
                <a:latin typeface="+mj-lt"/>
                <a:ea typeface="微软雅黑" panose="020B0503020204020204" pitchFamily="34" charset="-122"/>
              </a:rPr>
              <a:t>Excellent Youth Foundation of Hubei Scientific Committee</a:t>
            </a:r>
            <a:endParaRPr kumimoji="0" lang="en-US" altLang="en-US" sz="800" b="0" i="0" u="none" strike="noStrike" cap="none" normalizeH="0" baseline="0" dirty="0">
              <a:ln>
                <a:noFill/>
              </a:ln>
              <a:solidFill>
                <a:schemeClr val="tx1"/>
              </a:solidFill>
              <a:effectLst/>
              <a:latin typeface="+mj-lt"/>
            </a:endParaRPr>
          </a:p>
        </p:txBody>
      </p:sp>
      <p:sp>
        <p:nvSpPr>
          <p:cNvPr id="50" name="Rectangle 692">
            <a:extLst>
              <a:ext uri="{FF2B5EF4-FFF2-40B4-BE49-F238E27FC236}">
                <a16:creationId xmlns:a16="http://schemas.microsoft.com/office/drawing/2014/main" id="{E9726ED8-32B5-4F9F-A1F1-F4BE94FC2D10}"/>
              </a:ext>
            </a:extLst>
          </p:cNvPr>
          <p:cNvSpPr>
            <a:spLocks noChangeArrowheads="1"/>
          </p:cNvSpPr>
          <p:nvPr/>
        </p:nvSpPr>
        <p:spPr bwMode="auto">
          <a:xfrm>
            <a:off x="5556453" y="3530477"/>
            <a:ext cx="1956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buClrTx/>
            </a:pPr>
            <a:r>
              <a:rPr lang="en-US" altLang="en-US" sz="800" b="1" dirty="0">
                <a:solidFill>
                  <a:srgbClr val="FFFFFF"/>
                </a:solidFill>
                <a:latin typeface="+mj-lt"/>
                <a:ea typeface="微软雅黑" panose="020B0503020204020204" pitchFamily="34" charset="-122"/>
              </a:rPr>
              <a:t>Program for New Century Excellent Talents in University</a:t>
            </a:r>
            <a:endParaRPr kumimoji="0" lang="en-US" altLang="en-US" sz="800" b="0" i="0" u="none" strike="noStrike" cap="none" normalizeH="0" baseline="0" dirty="0">
              <a:ln>
                <a:noFill/>
              </a:ln>
              <a:solidFill>
                <a:schemeClr val="tx1"/>
              </a:solidFill>
              <a:effectLst/>
              <a:latin typeface="+mj-lt"/>
            </a:endParaRPr>
          </a:p>
        </p:txBody>
      </p:sp>
      <p:sp>
        <p:nvSpPr>
          <p:cNvPr id="51" name="文本框 263">
            <a:extLst>
              <a:ext uri="{FF2B5EF4-FFF2-40B4-BE49-F238E27FC236}">
                <a16:creationId xmlns:a16="http://schemas.microsoft.com/office/drawing/2014/main" id="{65C241BE-D414-4ADC-8EF0-521E571C3056}"/>
              </a:ext>
            </a:extLst>
          </p:cNvPr>
          <p:cNvSpPr txBox="1"/>
          <p:nvPr/>
        </p:nvSpPr>
        <p:spPr>
          <a:xfrm rot="10800000">
            <a:off x="8130957" y="2219761"/>
            <a:ext cx="461665" cy="2614121"/>
          </a:xfrm>
          <a:prstGeom prst="rect">
            <a:avLst/>
          </a:prstGeom>
          <a:noFill/>
        </p:spPr>
        <p:txBody>
          <a:bodyPr vert="eaVert" wrap="square" rtlCol="0">
            <a:spAutoFit/>
          </a:bodyPr>
          <a:lstStyle/>
          <a:p>
            <a:pPr algn="ctr"/>
            <a:r>
              <a:rPr lang="en-US" sz="1800" dirty="0">
                <a:solidFill>
                  <a:schemeClr val="bg1"/>
                </a:solidFill>
                <a:latin typeface="+mj-lt"/>
              </a:rPr>
              <a:t>Major Research Projects</a:t>
            </a:r>
          </a:p>
        </p:txBody>
      </p:sp>
      <p:sp>
        <p:nvSpPr>
          <p:cNvPr id="52" name="Rectangle 689">
            <a:extLst>
              <a:ext uri="{FF2B5EF4-FFF2-40B4-BE49-F238E27FC236}">
                <a16:creationId xmlns:a16="http://schemas.microsoft.com/office/drawing/2014/main" id="{117D8DAA-0651-45FB-A3DE-34A623A12158}"/>
              </a:ext>
            </a:extLst>
          </p:cNvPr>
          <p:cNvSpPr>
            <a:spLocks noChangeArrowheads="1"/>
          </p:cNvSpPr>
          <p:nvPr/>
        </p:nvSpPr>
        <p:spPr bwMode="auto">
          <a:xfrm>
            <a:off x="5959381" y="3833411"/>
            <a:ext cx="10387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buClrTx/>
            </a:pPr>
            <a:r>
              <a:rPr lang="en-US" altLang="zh-CN" sz="800" b="1" dirty="0">
                <a:solidFill>
                  <a:srgbClr val="FFFFFF"/>
                </a:solidFill>
                <a:latin typeface="+mj-lt"/>
                <a:ea typeface="微软雅黑" panose="020B0503020204020204" pitchFamily="34" charset="-122"/>
              </a:rPr>
              <a:t>863 and 973 Program</a:t>
            </a:r>
            <a:endParaRPr lang="en-US" altLang="en-US" sz="800" b="1" dirty="0">
              <a:solidFill>
                <a:srgbClr val="FFFFFF"/>
              </a:solidFill>
              <a:latin typeface="+mj-lt"/>
              <a:ea typeface="微软雅黑" panose="020B0503020204020204" pitchFamily="34" charset="-122"/>
            </a:endParaRPr>
          </a:p>
        </p:txBody>
      </p:sp>
      <p:sp>
        <p:nvSpPr>
          <p:cNvPr id="53" name="Rectangle 689">
            <a:extLst>
              <a:ext uri="{FF2B5EF4-FFF2-40B4-BE49-F238E27FC236}">
                <a16:creationId xmlns:a16="http://schemas.microsoft.com/office/drawing/2014/main" id="{A28BD3F6-3596-4B43-B65E-AA9D7AD32979}"/>
              </a:ext>
            </a:extLst>
          </p:cNvPr>
          <p:cNvSpPr>
            <a:spLocks noChangeArrowheads="1"/>
          </p:cNvSpPr>
          <p:nvPr/>
        </p:nvSpPr>
        <p:spPr bwMode="auto">
          <a:xfrm>
            <a:off x="4971682" y="3286176"/>
            <a:ext cx="26468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buClrTx/>
            </a:pPr>
            <a:r>
              <a:rPr lang="en-US" altLang="zh-CN" sz="800" b="1" dirty="0">
                <a:solidFill>
                  <a:srgbClr val="FFFFFF"/>
                </a:solidFill>
                <a:latin typeface="+mj-lt"/>
                <a:ea typeface="微软雅黑" panose="020B0503020204020204" pitchFamily="34" charset="-122"/>
              </a:rPr>
              <a:t>National Natural Science Foundation of China (General Program, Key Program, and Major Program)</a:t>
            </a:r>
          </a:p>
        </p:txBody>
      </p:sp>
      <p:sp>
        <p:nvSpPr>
          <p:cNvPr id="54" name="Rectangle 644">
            <a:extLst>
              <a:ext uri="{FF2B5EF4-FFF2-40B4-BE49-F238E27FC236}">
                <a16:creationId xmlns:a16="http://schemas.microsoft.com/office/drawing/2014/main" id="{A1C1FD3A-91E2-47FF-92AE-7005CB5C4D96}"/>
              </a:ext>
            </a:extLst>
          </p:cNvPr>
          <p:cNvSpPr>
            <a:spLocks noChangeArrowheads="1"/>
          </p:cNvSpPr>
          <p:nvPr/>
        </p:nvSpPr>
        <p:spPr bwMode="auto">
          <a:xfrm>
            <a:off x="909205" y="4481471"/>
            <a:ext cx="539750" cy="461964"/>
          </a:xfrm>
          <a:prstGeom prst="rect">
            <a:avLst/>
          </a:prstGeom>
          <a:solidFill>
            <a:srgbClr val="C380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55" name="Freeform 646">
            <a:extLst>
              <a:ext uri="{FF2B5EF4-FFF2-40B4-BE49-F238E27FC236}">
                <a16:creationId xmlns:a16="http://schemas.microsoft.com/office/drawing/2014/main" id="{6DF55021-0D86-4008-9D5F-02D551695E78}"/>
              </a:ext>
            </a:extLst>
          </p:cNvPr>
          <p:cNvSpPr>
            <a:spLocks/>
          </p:cNvSpPr>
          <p:nvPr/>
        </p:nvSpPr>
        <p:spPr bwMode="auto">
          <a:xfrm>
            <a:off x="1448955" y="4079832"/>
            <a:ext cx="579438" cy="863603"/>
          </a:xfrm>
          <a:custGeom>
            <a:avLst/>
            <a:gdLst>
              <a:gd name="T0" fmla="*/ 0 w 365"/>
              <a:gd name="T1" fmla="*/ 254 h 544"/>
              <a:gd name="T2" fmla="*/ 361 w 365"/>
              <a:gd name="T3" fmla="*/ 0 h 544"/>
              <a:gd name="T4" fmla="*/ 365 w 365"/>
              <a:gd name="T5" fmla="*/ 175 h 544"/>
              <a:gd name="T6" fmla="*/ 0 w 365"/>
              <a:gd name="T7" fmla="*/ 544 h 544"/>
              <a:gd name="T8" fmla="*/ 0 w 365"/>
              <a:gd name="T9" fmla="*/ 254 h 544"/>
            </a:gdLst>
            <a:ahLst/>
            <a:cxnLst>
              <a:cxn ang="0">
                <a:pos x="T0" y="T1"/>
              </a:cxn>
              <a:cxn ang="0">
                <a:pos x="T2" y="T3"/>
              </a:cxn>
              <a:cxn ang="0">
                <a:pos x="T4" y="T5"/>
              </a:cxn>
              <a:cxn ang="0">
                <a:pos x="T6" y="T7"/>
              </a:cxn>
              <a:cxn ang="0">
                <a:pos x="T8" y="T9"/>
              </a:cxn>
            </a:cxnLst>
            <a:rect l="0" t="0" r="r" b="b"/>
            <a:pathLst>
              <a:path w="365" h="544">
                <a:moveTo>
                  <a:pt x="0" y="254"/>
                </a:moveTo>
                <a:lnTo>
                  <a:pt x="361" y="0"/>
                </a:lnTo>
                <a:lnTo>
                  <a:pt x="365" y="175"/>
                </a:lnTo>
                <a:lnTo>
                  <a:pt x="0" y="544"/>
                </a:lnTo>
                <a:lnTo>
                  <a:pt x="0" y="254"/>
                </a:lnTo>
                <a:close/>
              </a:path>
            </a:pathLst>
          </a:custGeom>
          <a:solidFill>
            <a:srgbClr val="A47D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6" name="文本框 323">
            <a:extLst>
              <a:ext uri="{FF2B5EF4-FFF2-40B4-BE49-F238E27FC236}">
                <a16:creationId xmlns:a16="http://schemas.microsoft.com/office/drawing/2014/main" id="{74E75273-F487-4227-9F98-AE515C65B117}"/>
              </a:ext>
            </a:extLst>
          </p:cNvPr>
          <p:cNvSpPr txBox="1"/>
          <p:nvPr/>
        </p:nvSpPr>
        <p:spPr>
          <a:xfrm rot="10800000">
            <a:off x="934258" y="2216248"/>
            <a:ext cx="461665" cy="2743829"/>
          </a:xfrm>
          <a:prstGeom prst="rect">
            <a:avLst/>
          </a:prstGeom>
          <a:noFill/>
        </p:spPr>
        <p:txBody>
          <a:bodyPr vert="eaVert" wrap="square" rtlCol="0">
            <a:spAutoFit/>
          </a:bodyPr>
          <a:lstStyle/>
          <a:p>
            <a:pPr algn="ctr"/>
            <a:r>
              <a:rPr lang="en-US" sz="1800" dirty="0">
                <a:solidFill>
                  <a:schemeClr val="bg1"/>
                </a:solidFill>
                <a:latin typeface="+mj-lt"/>
              </a:rPr>
              <a:t>Major Research Interests</a:t>
            </a:r>
          </a:p>
        </p:txBody>
      </p:sp>
      <p:pic>
        <p:nvPicPr>
          <p:cNvPr id="112" name="Picture 111">
            <a:extLst>
              <a:ext uri="{FF2B5EF4-FFF2-40B4-BE49-F238E27FC236}">
                <a16:creationId xmlns:a16="http://schemas.microsoft.com/office/drawing/2014/main" id="{63D67428-4CA7-4797-A67A-2A520F1BE640}"/>
              </a:ext>
            </a:extLst>
          </p:cNvPr>
          <p:cNvPicPr>
            <a:picLocks noChangeAspect="1"/>
          </p:cNvPicPr>
          <p:nvPr/>
        </p:nvPicPr>
        <p:blipFill>
          <a:blip r:embed="rId2"/>
          <a:stretch>
            <a:fillRect/>
          </a:stretch>
        </p:blipFill>
        <p:spPr>
          <a:xfrm>
            <a:off x="336073" y="1728183"/>
            <a:ext cx="8515689" cy="4256977"/>
          </a:xfrm>
          <a:prstGeom prst="rect">
            <a:avLst/>
          </a:prstGeom>
        </p:spPr>
      </p:pic>
    </p:spTree>
    <p:extLst>
      <p:ext uri="{BB962C8B-B14F-4D97-AF65-F5344CB8AC3E}">
        <p14:creationId xmlns:p14="http://schemas.microsoft.com/office/powerpoint/2010/main" val="1748396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59796" y="2967335"/>
            <a:ext cx="5224408" cy="923330"/>
          </a:xfrm>
          <a:prstGeom prst="rect">
            <a:avLst/>
          </a:prstGeom>
          <a:noFill/>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Thank you!</a:t>
            </a:r>
            <a:endParaRPr kumimoji="0" lang="en-US" altLang="zh-CN" sz="4000" b="1"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75236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4E9FB71C-C806-4341-84C5-10284D19CDB5}"/>
              </a:ext>
            </a:extLst>
          </p:cNvPr>
          <p:cNvPicPr>
            <a:picLocks noChangeAspect="1"/>
          </p:cNvPicPr>
          <p:nvPr/>
        </p:nvPicPr>
        <p:blipFill>
          <a:blip r:embed="rId3"/>
          <a:stretch>
            <a:fillRect/>
          </a:stretch>
        </p:blipFill>
        <p:spPr>
          <a:xfrm>
            <a:off x="5376258" y="3920967"/>
            <a:ext cx="2858485" cy="1954381"/>
          </a:xfrm>
          <a:prstGeom prst="rect">
            <a:avLst/>
          </a:prstGeom>
        </p:spPr>
      </p:pic>
      <p:sp>
        <p:nvSpPr>
          <p:cNvPr id="2" name="Title 1">
            <a:extLst>
              <a:ext uri="{FF2B5EF4-FFF2-40B4-BE49-F238E27FC236}">
                <a16:creationId xmlns:a16="http://schemas.microsoft.com/office/drawing/2014/main" id="{7CBCB394-66FA-4207-ADA0-AA1C7E7F8C31}"/>
              </a:ext>
            </a:extLst>
          </p:cNvPr>
          <p:cNvSpPr>
            <a:spLocks noGrp="1"/>
          </p:cNvSpPr>
          <p:nvPr>
            <p:ph type="title"/>
          </p:nvPr>
        </p:nvSpPr>
        <p:spPr>
          <a:xfrm>
            <a:off x="635341" y="432080"/>
            <a:ext cx="7886700" cy="1325563"/>
          </a:xfrm>
        </p:spPr>
        <p:txBody>
          <a:bodyPr>
            <a:normAutofit fontScale="90000"/>
          </a:bodyPr>
          <a:lstStyle/>
          <a:p>
            <a:pPr lvl="0" algn="ctr" defTabSz="457200">
              <a:lnSpc>
                <a:spcPct val="100000"/>
              </a:lnSpc>
              <a:spcBef>
                <a:spcPts val="0"/>
              </a:spcBef>
            </a:pPr>
            <a:r>
              <a:rPr lang="en-US" altLang="zh-CN" b="1" dirty="0">
                <a:solidFill>
                  <a:prstClr val="black"/>
                </a:solidFill>
                <a:latin typeface="+mn-lt"/>
                <a:ea typeface="宋体" panose="02010600030101010101" pitchFamily="2" charset="-122"/>
                <a:cs typeface="Times New Roman" panose="02020603050405020304" pitchFamily="18" charset="0"/>
              </a:rPr>
              <a:t>Backscatter Communication Technologies</a:t>
            </a:r>
            <a:endParaRPr lang="zh-CN" altLang="en-US" dirty="0">
              <a:latin typeface="+mn-lt"/>
            </a:endParaRPr>
          </a:p>
        </p:txBody>
      </p:sp>
      <p:sp>
        <p:nvSpPr>
          <p:cNvPr id="3" name="Content Placeholder 2">
            <a:extLst>
              <a:ext uri="{FF2B5EF4-FFF2-40B4-BE49-F238E27FC236}">
                <a16:creationId xmlns:a16="http://schemas.microsoft.com/office/drawing/2014/main" id="{A6D4722D-0239-42B9-B5AA-814C0272A3B8}"/>
              </a:ext>
            </a:extLst>
          </p:cNvPr>
          <p:cNvSpPr>
            <a:spLocks noGrp="1"/>
          </p:cNvSpPr>
          <p:nvPr>
            <p:ph idx="1"/>
          </p:nvPr>
        </p:nvSpPr>
        <p:spPr>
          <a:xfrm>
            <a:off x="1290051" y="3889287"/>
            <a:ext cx="2920714" cy="446809"/>
          </a:xfrm>
        </p:spPr>
        <p:txBody>
          <a:bodyPr>
            <a:normAutofit fontScale="92500"/>
          </a:bodyPr>
          <a:lstStyle/>
          <a:p>
            <a:r>
              <a:rPr lang="en-US" altLang="zh-CN" sz="2400" dirty="0"/>
              <a:t>Ambient backscatter</a:t>
            </a:r>
            <a:endParaRPr lang="zh-CN" altLang="en-US" sz="2400" dirty="0"/>
          </a:p>
        </p:txBody>
      </p:sp>
      <p:sp>
        <p:nvSpPr>
          <p:cNvPr id="4" name="Content Placeholder 2">
            <a:extLst>
              <a:ext uri="{FF2B5EF4-FFF2-40B4-BE49-F238E27FC236}">
                <a16:creationId xmlns:a16="http://schemas.microsoft.com/office/drawing/2014/main" id="{9D26E789-B9D2-49A1-AA5C-B312C35D338C}"/>
              </a:ext>
            </a:extLst>
          </p:cNvPr>
          <p:cNvSpPr txBox="1">
            <a:spLocks/>
          </p:cNvSpPr>
          <p:nvPr/>
        </p:nvSpPr>
        <p:spPr>
          <a:xfrm>
            <a:off x="1498890" y="6369627"/>
            <a:ext cx="3538105" cy="3915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t>FS backscatter</a:t>
            </a:r>
            <a:endParaRPr lang="zh-CN" altLang="en-US" sz="2400" dirty="0"/>
          </a:p>
        </p:txBody>
      </p:sp>
      <p:sp>
        <p:nvSpPr>
          <p:cNvPr id="5" name="Content Placeholder 2">
            <a:extLst>
              <a:ext uri="{FF2B5EF4-FFF2-40B4-BE49-F238E27FC236}">
                <a16:creationId xmlns:a16="http://schemas.microsoft.com/office/drawing/2014/main" id="{44D9947E-74DA-429E-80B9-885ED765C58A}"/>
              </a:ext>
            </a:extLst>
          </p:cNvPr>
          <p:cNvSpPr txBox="1">
            <a:spLocks/>
          </p:cNvSpPr>
          <p:nvPr/>
        </p:nvSpPr>
        <p:spPr>
          <a:xfrm>
            <a:off x="5513874" y="3920967"/>
            <a:ext cx="2570254" cy="446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err="1"/>
              <a:t>WiFi</a:t>
            </a:r>
            <a:r>
              <a:rPr lang="en-US" altLang="zh-CN" sz="2400" dirty="0"/>
              <a:t> backscatter</a:t>
            </a:r>
            <a:endParaRPr lang="zh-CN" altLang="en-US" sz="2400" dirty="0"/>
          </a:p>
        </p:txBody>
      </p:sp>
      <p:pic>
        <p:nvPicPr>
          <p:cNvPr id="6" name="Picture 5">
            <a:extLst>
              <a:ext uri="{FF2B5EF4-FFF2-40B4-BE49-F238E27FC236}">
                <a16:creationId xmlns:a16="http://schemas.microsoft.com/office/drawing/2014/main" id="{0B1F19AC-0CAD-4E23-9EAF-A0456663D3AF}"/>
              </a:ext>
            </a:extLst>
          </p:cNvPr>
          <p:cNvPicPr>
            <a:picLocks noChangeAspect="1"/>
          </p:cNvPicPr>
          <p:nvPr/>
        </p:nvPicPr>
        <p:blipFill>
          <a:blip r:embed="rId4"/>
          <a:stretch>
            <a:fillRect/>
          </a:stretch>
        </p:blipFill>
        <p:spPr>
          <a:xfrm>
            <a:off x="1185810" y="2037993"/>
            <a:ext cx="2876746" cy="1672936"/>
          </a:xfrm>
          <a:prstGeom prst="rect">
            <a:avLst/>
          </a:prstGeom>
        </p:spPr>
      </p:pic>
      <p:pic>
        <p:nvPicPr>
          <p:cNvPr id="1026" name="Picture 2" descr="Image result for wifi backscatter">
            <a:extLst>
              <a:ext uri="{FF2B5EF4-FFF2-40B4-BE49-F238E27FC236}">
                <a16:creationId xmlns:a16="http://schemas.microsoft.com/office/drawing/2014/main" id="{964D540E-C6FF-428E-A447-D02D5FB59D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8915" y="2007822"/>
            <a:ext cx="2504210" cy="1635815"/>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38">
            <a:extLst>
              <a:ext uri="{FF2B5EF4-FFF2-40B4-BE49-F238E27FC236}">
                <a16:creationId xmlns:a16="http://schemas.microsoft.com/office/drawing/2014/main" id="{98118202-A426-4DE5-8AED-B9F1F7045E10}"/>
              </a:ext>
            </a:extLst>
          </p:cNvPr>
          <p:cNvPicPr>
            <a:picLocks noChangeAspect="1"/>
          </p:cNvPicPr>
          <p:nvPr/>
        </p:nvPicPr>
        <p:blipFill>
          <a:blip r:embed="rId6"/>
          <a:stretch>
            <a:fillRect/>
          </a:stretch>
        </p:blipFill>
        <p:spPr>
          <a:xfrm>
            <a:off x="1257266" y="5320509"/>
            <a:ext cx="884463" cy="554839"/>
          </a:xfrm>
          <a:prstGeom prst="rect">
            <a:avLst/>
          </a:prstGeom>
        </p:spPr>
      </p:pic>
      <p:pic>
        <p:nvPicPr>
          <p:cNvPr id="9" name="图片 38">
            <a:extLst>
              <a:ext uri="{FF2B5EF4-FFF2-40B4-BE49-F238E27FC236}">
                <a16:creationId xmlns:a16="http://schemas.microsoft.com/office/drawing/2014/main" id="{4365285F-D8B0-42CE-BA10-7E42843A529F}"/>
              </a:ext>
            </a:extLst>
          </p:cNvPr>
          <p:cNvPicPr>
            <a:picLocks noChangeAspect="1"/>
          </p:cNvPicPr>
          <p:nvPr/>
        </p:nvPicPr>
        <p:blipFill>
          <a:blip r:embed="rId6"/>
          <a:stretch>
            <a:fillRect/>
          </a:stretch>
        </p:blipFill>
        <p:spPr>
          <a:xfrm>
            <a:off x="3182556" y="4439294"/>
            <a:ext cx="877894" cy="550718"/>
          </a:xfrm>
          <a:prstGeom prst="rect">
            <a:avLst/>
          </a:prstGeom>
        </p:spPr>
      </p:pic>
      <p:sp>
        <p:nvSpPr>
          <p:cNvPr id="18" name="矩形 20">
            <a:extLst>
              <a:ext uri="{FF2B5EF4-FFF2-40B4-BE49-F238E27FC236}">
                <a16:creationId xmlns:a16="http://schemas.microsoft.com/office/drawing/2014/main" id="{20CC6D61-F820-43BE-94CB-7F2D32F5E62A}"/>
              </a:ext>
            </a:extLst>
          </p:cNvPr>
          <p:cNvSpPr/>
          <p:nvPr/>
        </p:nvSpPr>
        <p:spPr>
          <a:xfrm>
            <a:off x="1145446" y="1915519"/>
            <a:ext cx="3096492" cy="1897418"/>
          </a:xfrm>
          <a:prstGeom prst="rect">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0">
            <a:extLst>
              <a:ext uri="{FF2B5EF4-FFF2-40B4-BE49-F238E27FC236}">
                <a16:creationId xmlns:a16="http://schemas.microsoft.com/office/drawing/2014/main" id="{A32992AA-5F92-439E-98C5-16FD89FA6F12}"/>
              </a:ext>
            </a:extLst>
          </p:cNvPr>
          <p:cNvSpPr/>
          <p:nvPr/>
        </p:nvSpPr>
        <p:spPr>
          <a:xfrm>
            <a:off x="5192774" y="1932858"/>
            <a:ext cx="3096492" cy="1897418"/>
          </a:xfrm>
          <a:prstGeom prst="rect">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20">
            <a:extLst>
              <a:ext uri="{FF2B5EF4-FFF2-40B4-BE49-F238E27FC236}">
                <a16:creationId xmlns:a16="http://schemas.microsoft.com/office/drawing/2014/main" id="{2FD970C1-3317-4462-849E-1E3A73A50173}"/>
              </a:ext>
            </a:extLst>
          </p:cNvPr>
          <p:cNvSpPr/>
          <p:nvPr/>
        </p:nvSpPr>
        <p:spPr>
          <a:xfrm>
            <a:off x="1166228" y="4367776"/>
            <a:ext cx="3096492" cy="1897418"/>
          </a:xfrm>
          <a:prstGeom prst="rect">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F8621644-696A-421D-9265-0A12661D3C54}"/>
              </a:ext>
            </a:extLst>
          </p:cNvPr>
          <p:cNvSpPr/>
          <p:nvPr/>
        </p:nvSpPr>
        <p:spPr>
          <a:xfrm>
            <a:off x="5192774" y="4367776"/>
            <a:ext cx="3096492" cy="1897418"/>
          </a:xfrm>
          <a:prstGeom prst="rect">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15">
            <a:extLst>
              <a:ext uri="{FF2B5EF4-FFF2-40B4-BE49-F238E27FC236}">
                <a16:creationId xmlns:a16="http://schemas.microsoft.com/office/drawing/2014/main" id="{C8BC8EB7-BB0E-4BEF-B48C-03C0C7E38AD3}"/>
              </a:ext>
            </a:extLst>
          </p:cNvPr>
          <p:cNvPicPr>
            <a:picLocks noChangeAspect="1"/>
          </p:cNvPicPr>
          <p:nvPr/>
        </p:nvPicPr>
        <p:blipFill>
          <a:blip r:embed="rId7"/>
          <a:stretch>
            <a:fillRect/>
          </a:stretch>
        </p:blipFill>
        <p:spPr>
          <a:xfrm>
            <a:off x="2252502" y="4685162"/>
            <a:ext cx="268239" cy="265946"/>
          </a:xfrm>
          <a:prstGeom prst="rect">
            <a:avLst/>
          </a:prstGeom>
        </p:spPr>
      </p:pic>
      <p:cxnSp>
        <p:nvCxnSpPr>
          <p:cNvPr id="12" name="Straight Arrow Connector 11">
            <a:extLst>
              <a:ext uri="{FF2B5EF4-FFF2-40B4-BE49-F238E27FC236}">
                <a16:creationId xmlns:a16="http://schemas.microsoft.com/office/drawing/2014/main" id="{27C502E0-1719-43AA-9D0E-B8BDA60D5EEB}"/>
              </a:ext>
            </a:extLst>
          </p:cNvPr>
          <p:cNvCxnSpPr>
            <a:cxnSpLocks/>
          </p:cNvCxnSpPr>
          <p:nvPr/>
        </p:nvCxnSpPr>
        <p:spPr>
          <a:xfrm flipV="1">
            <a:off x="1827270" y="4951109"/>
            <a:ext cx="336345" cy="33772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B527438-56D4-4059-AB42-941C1A50F5FA}"/>
              </a:ext>
            </a:extLst>
          </p:cNvPr>
          <p:cNvCxnSpPr>
            <a:cxnSpLocks/>
            <a:stCxn id="16" idx="3"/>
          </p:cNvCxnSpPr>
          <p:nvPr/>
        </p:nvCxnSpPr>
        <p:spPr>
          <a:xfrm>
            <a:off x="2520741" y="4818135"/>
            <a:ext cx="745737" cy="1302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8720F32-2C73-494C-B141-97D8085BC297}"/>
              </a:ext>
            </a:extLst>
          </p:cNvPr>
          <p:cNvCxnSpPr>
            <a:cxnSpLocks/>
          </p:cNvCxnSpPr>
          <p:nvPr/>
        </p:nvCxnSpPr>
        <p:spPr>
          <a:xfrm flipV="1">
            <a:off x="1963352" y="4998102"/>
            <a:ext cx="1396578" cy="54674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24D36D91-012E-4646-AC65-B7181A32D63E}"/>
              </a:ext>
            </a:extLst>
          </p:cNvPr>
          <p:cNvPicPr>
            <a:picLocks noChangeAspect="1"/>
          </p:cNvPicPr>
          <p:nvPr/>
        </p:nvPicPr>
        <p:blipFill>
          <a:blip r:embed="rId8"/>
          <a:stretch>
            <a:fillRect/>
          </a:stretch>
        </p:blipFill>
        <p:spPr>
          <a:xfrm>
            <a:off x="2588904" y="5459959"/>
            <a:ext cx="1601079" cy="669929"/>
          </a:xfrm>
          <a:prstGeom prst="rect">
            <a:avLst/>
          </a:prstGeom>
        </p:spPr>
      </p:pic>
      <p:sp>
        <p:nvSpPr>
          <p:cNvPr id="34" name="Content Placeholder 2">
            <a:extLst>
              <a:ext uri="{FF2B5EF4-FFF2-40B4-BE49-F238E27FC236}">
                <a16:creationId xmlns:a16="http://schemas.microsoft.com/office/drawing/2014/main" id="{9C56FE31-AFB9-4F8A-BE94-C0F823B958F1}"/>
              </a:ext>
            </a:extLst>
          </p:cNvPr>
          <p:cNvSpPr txBox="1">
            <a:spLocks/>
          </p:cNvSpPr>
          <p:nvPr/>
        </p:nvSpPr>
        <p:spPr>
          <a:xfrm>
            <a:off x="5795379" y="6303930"/>
            <a:ext cx="2288749" cy="446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err="1"/>
              <a:t>HitchHike</a:t>
            </a:r>
            <a:endParaRPr lang="zh-CN" altLang="en-US" sz="2400" dirty="0"/>
          </a:p>
        </p:txBody>
      </p:sp>
    </p:spTree>
    <p:extLst>
      <p:ext uri="{BB962C8B-B14F-4D97-AF65-F5344CB8AC3E}">
        <p14:creationId xmlns:p14="http://schemas.microsoft.com/office/powerpoint/2010/main" val="11128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0"/>
                                        <p:tgtEl>
                                          <p:spTgt spid="1026"/>
                                        </p:tgtEl>
                                      </p:cBhvr>
                                    </p:animEffect>
                                    <p:anim calcmode="lin" valueType="num">
                                      <p:cBhvr>
                                        <p:cTn id="30" dur="1000" fill="hold"/>
                                        <p:tgtEl>
                                          <p:spTgt spid="1026"/>
                                        </p:tgtEl>
                                        <p:attrNameLst>
                                          <p:attrName>ppt_x</p:attrName>
                                        </p:attrNameLst>
                                      </p:cBhvr>
                                      <p:tavLst>
                                        <p:tav tm="0">
                                          <p:val>
                                            <p:strVal val="#ppt_x"/>
                                          </p:val>
                                        </p:tav>
                                        <p:tav tm="100000">
                                          <p:val>
                                            <p:strVal val="#ppt_x"/>
                                          </p:val>
                                        </p:tav>
                                      </p:tavLst>
                                    </p:anim>
                                    <p:anim calcmode="lin" valueType="num">
                                      <p:cBhvr>
                                        <p:cTn id="31" dur="1000" fill="hold"/>
                                        <p:tgtEl>
                                          <p:spTgt spid="102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1000"/>
                                        <p:tgtEl>
                                          <p:spTgt spid="34"/>
                                        </p:tgtEl>
                                      </p:cBhvr>
                                    </p:animEffect>
                                    <p:anim calcmode="lin" valueType="num">
                                      <p:cBhvr>
                                        <p:cTn id="89" dur="1000" fill="hold"/>
                                        <p:tgtEl>
                                          <p:spTgt spid="34"/>
                                        </p:tgtEl>
                                        <p:attrNameLst>
                                          <p:attrName>ppt_x</p:attrName>
                                        </p:attrNameLst>
                                      </p:cBhvr>
                                      <p:tavLst>
                                        <p:tav tm="0">
                                          <p:val>
                                            <p:strVal val="#ppt_x"/>
                                          </p:val>
                                        </p:tav>
                                        <p:tav tm="100000">
                                          <p:val>
                                            <p:strVal val="#ppt_x"/>
                                          </p:val>
                                        </p:tav>
                                      </p:tavLst>
                                    </p:anim>
                                    <p:anim calcmode="lin" valueType="num">
                                      <p:cBhvr>
                                        <p:cTn id="90" dur="1000" fill="hold"/>
                                        <p:tgtEl>
                                          <p:spTgt spid="34"/>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024"/>
                                        </p:tgtEl>
                                        <p:attrNameLst>
                                          <p:attrName>style.visibility</p:attrName>
                                        </p:attrNameLst>
                                      </p:cBhvr>
                                      <p:to>
                                        <p:strVal val="visible"/>
                                      </p:to>
                                    </p:set>
                                    <p:animEffect transition="in" filter="fade">
                                      <p:cBhvr>
                                        <p:cTn id="93" dur="1000"/>
                                        <p:tgtEl>
                                          <p:spTgt spid="1024"/>
                                        </p:tgtEl>
                                      </p:cBhvr>
                                    </p:animEffect>
                                    <p:anim calcmode="lin" valueType="num">
                                      <p:cBhvr>
                                        <p:cTn id="94" dur="1000" fill="hold"/>
                                        <p:tgtEl>
                                          <p:spTgt spid="1024"/>
                                        </p:tgtEl>
                                        <p:attrNameLst>
                                          <p:attrName>ppt_x</p:attrName>
                                        </p:attrNameLst>
                                      </p:cBhvr>
                                      <p:tavLst>
                                        <p:tav tm="0">
                                          <p:val>
                                            <p:strVal val="#ppt_x"/>
                                          </p:val>
                                        </p:tav>
                                        <p:tav tm="100000">
                                          <p:val>
                                            <p:strVal val="#ppt_x"/>
                                          </p:val>
                                        </p:tav>
                                      </p:tavLst>
                                    </p:anim>
                                    <p:anim calcmode="lin" valueType="num">
                                      <p:cBhvr>
                                        <p:cTn id="95" dur="1000" fill="hold"/>
                                        <p:tgtEl>
                                          <p:spTgt spid="1024"/>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18" grpId="0" animBg="1"/>
      <p:bldP spid="19" grpId="0" animBg="1"/>
      <p:bldP spid="20" grpId="0" animBg="1"/>
      <p:bldP spid="21" grpId="0" animBg="1"/>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E1EE8-B11A-462B-B47B-4C21AB3CCB3D}"/>
              </a:ext>
            </a:extLst>
          </p:cNvPr>
          <p:cNvSpPr>
            <a:spLocks noGrp="1"/>
          </p:cNvSpPr>
          <p:nvPr>
            <p:ph type="title"/>
          </p:nvPr>
        </p:nvSpPr>
        <p:spPr>
          <a:xfrm>
            <a:off x="803543" y="273478"/>
            <a:ext cx="7886700" cy="1325563"/>
          </a:xfrm>
        </p:spPr>
        <p:txBody>
          <a:bodyPr>
            <a:normAutofit/>
          </a:bodyPr>
          <a:lstStyle/>
          <a:p>
            <a:r>
              <a:rPr lang="en-US" altLang="zh-CN" sz="4200" b="1" dirty="0">
                <a:latin typeface="+mn-lt"/>
              </a:rPr>
              <a:t>Backscatter for On-body Devices</a:t>
            </a:r>
            <a:endParaRPr lang="zh-CN" altLang="en-US" sz="4200" b="1" dirty="0">
              <a:latin typeface="+mn-lt"/>
            </a:endParaRPr>
          </a:p>
        </p:txBody>
      </p:sp>
      <p:sp>
        <p:nvSpPr>
          <p:cNvPr id="5" name="圆角矩形 12">
            <a:extLst>
              <a:ext uri="{FF2B5EF4-FFF2-40B4-BE49-F238E27FC236}">
                <a16:creationId xmlns:a16="http://schemas.microsoft.com/office/drawing/2014/main" id="{2060F5B5-1846-465E-8C2E-FBF556DF6677}"/>
              </a:ext>
            </a:extLst>
          </p:cNvPr>
          <p:cNvSpPr/>
          <p:nvPr/>
        </p:nvSpPr>
        <p:spPr>
          <a:xfrm>
            <a:off x="1166141" y="6017348"/>
            <a:ext cx="2604228" cy="348331"/>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On-body backscatter</a:t>
            </a:r>
          </a:p>
        </p:txBody>
      </p:sp>
      <p:sp>
        <p:nvSpPr>
          <p:cNvPr id="6" name="圆角矩形 13">
            <a:extLst>
              <a:ext uri="{FF2B5EF4-FFF2-40B4-BE49-F238E27FC236}">
                <a16:creationId xmlns:a16="http://schemas.microsoft.com/office/drawing/2014/main" id="{04CC5874-A5E5-4478-847F-1FFD9CE2EC3E}"/>
              </a:ext>
            </a:extLst>
          </p:cNvPr>
          <p:cNvSpPr/>
          <p:nvPr/>
        </p:nvSpPr>
        <p:spPr>
          <a:xfrm>
            <a:off x="4603175" y="3303152"/>
            <a:ext cx="3616036" cy="803148"/>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Commercial on-body devices</a:t>
            </a:r>
          </a:p>
        </p:txBody>
      </p:sp>
      <p:sp>
        <p:nvSpPr>
          <p:cNvPr id="7" name="矩形 14">
            <a:extLst>
              <a:ext uri="{FF2B5EF4-FFF2-40B4-BE49-F238E27FC236}">
                <a16:creationId xmlns:a16="http://schemas.microsoft.com/office/drawing/2014/main" id="{7DC9600F-B935-4347-9582-3FB341F50FB4}"/>
              </a:ext>
            </a:extLst>
          </p:cNvPr>
          <p:cNvSpPr/>
          <p:nvPr/>
        </p:nvSpPr>
        <p:spPr>
          <a:xfrm>
            <a:off x="4933002" y="1551481"/>
            <a:ext cx="2920515" cy="1621713"/>
          </a:xfrm>
          <a:prstGeom prst="rect">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16">
            <a:extLst>
              <a:ext uri="{FF2B5EF4-FFF2-40B4-BE49-F238E27FC236}">
                <a16:creationId xmlns:a16="http://schemas.microsoft.com/office/drawing/2014/main" id="{FF3FCC15-7B7D-4C0F-8200-CDAB334DB883}"/>
              </a:ext>
            </a:extLst>
          </p:cNvPr>
          <p:cNvSpPr txBox="1"/>
          <p:nvPr/>
        </p:nvSpPr>
        <p:spPr>
          <a:xfrm>
            <a:off x="5078857" y="2607915"/>
            <a:ext cx="1632255" cy="369332"/>
          </a:xfrm>
          <a:prstGeom prst="rect">
            <a:avLst/>
          </a:prstGeom>
          <a:noFill/>
        </p:spPr>
        <p:txBody>
          <a:bodyPr wrap="square" rtlCol="0">
            <a:spAutoFit/>
          </a:bodyPr>
          <a:lstStyle/>
          <a:p>
            <a:r>
              <a:rPr lang="en-US" b="1" dirty="0">
                <a:solidFill>
                  <a:schemeClr val="bg1">
                    <a:lumMod val="50000"/>
                  </a:schemeClr>
                </a:solidFill>
              </a:rPr>
              <a:t>Smart Watch</a:t>
            </a:r>
          </a:p>
        </p:txBody>
      </p:sp>
      <p:sp>
        <p:nvSpPr>
          <p:cNvPr id="9" name="文本框 17">
            <a:extLst>
              <a:ext uri="{FF2B5EF4-FFF2-40B4-BE49-F238E27FC236}">
                <a16:creationId xmlns:a16="http://schemas.microsoft.com/office/drawing/2014/main" id="{45BD201D-46E0-4164-B817-CBE4D879E58F}"/>
              </a:ext>
            </a:extLst>
          </p:cNvPr>
          <p:cNvSpPr txBox="1"/>
          <p:nvPr/>
        </p:nvSpPr>
        <p:spPr>
          <a:xfrm>
            <a:off x="6487437" y="2595053"/>
            <a:ext cx="1366080" cy="369332"/>
          </a:xfrm>
          <a:prstGeom prst="rect">
            <a:avLst/>
          </a:prstGeom>
          <a:noFill/>
        </p:spPr>
        <p:txBody>
          <a:bodyPr wrap="none" rtlCol="0">
            <a:spAutoFit/>
          </a:bodyPr>
          <a:lstStyle/>
          <a:p>
            <a:r>
              <a:rPr lang="en-US" b="1" dirty="0">
                <a:solidFill>
                  <a:schemeClr val="bg1">
                    <a:lumMod val="50000"/>
                  </a:schemeClr>
                </a:solidFill>
              </a:rPr>
              <a:t>Smartphone</a:t>
            </a:r>
          </a:p>
        </p:txBody>
      </p:sp>
      <p:pic>
        <p:nvPicPr>
          <p:cNvPr id="11" name="Picture 8" descr="âandroid wear 2.0 iconsâçå¾çæç´¢ç»æ">
            <a:extLst>
              <a:ext uri="{FF2B5EF4-FFF2-40B4-BE49-F238E27FC236}">
                <a16:creationId xmlns:a16="http://schemas.microsoft.com/office/drawing/2014/main" id="{7D4CC4F0-DB9B-490E-98E7-4D05643393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748" y="1820804"/>
            <a:ext cx="1121161" cy="65979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2">
            <a:extLst>
              <a:ext uri="{FF2B5EF4-FFF2-40B4-BE49-F238E27FC236}">
                <a16:creationId xmlns:a16="http://schemas.microsoft.com/office/drawing/2014/main" id="{84D8B1B1-F6F7-471E-8606-4C4C18801B6A}"/>
              </a:ext>
            </a:extLst>
          </p:cNvPr>
          <p:cNvGrpSpPr/>
          <p:nvPr/>
        </p:nvGrpSpPr>
        <p:grpSpPr>
          <a:xfrm>
            <a:off x="4937385" y="4225260"/>
            <a:ext cx="2916133" cy="1621713"/>
            <a:chOff x="290916" y="1932223"/>
            <a:chExt cx="3975202" cy="2398296"/>
          </a:xfrm>
        </p:grpSpPr>
        <p:sp>
          <p:nvSpPr>
            <p:cNvPr id="13" name="矩形 22">
              <a:extLst>
                <a:ext uri="{FF2B5EF4-FFF2-40B4-BE49-F238E27FC236}">
                  <a16:creationId xmlns:a16="http://schemas.microsoft.com/office/drawing/2014/main" id="{9F6196D2-D26D-4FF2-916E-B1E890951CB1}"/>
                </a:ext>
              </a:extLst>
            </p:cNvPr>
            <p:cNvSpPr/>
            <p:nvPr/>
          </p:nvSpPr>
          <p:spPr>
            <a:xfrm>
              <a:off x="290916" y="1932223"/>
              <a:ext cx="3975202" cy="2398296"/>
            </a:xfrm>
            <a:prstGeom prst="rect">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2" descr="âWi-Fi Halow logoâçå¾çæç´¢ç»æ">
              <a:extLst>
                <a:ext uri="{FF2B5EF4-FFF2-40B4-BE49-F238E27FC236}">
                  <a16:creationId xmlns:a16="http://schemas.microsoft.com/office/drawing/2014/main" id="{F6A94DA2-49DF-469E-99CC-F1CA5661293B}"/>
                </a:ext>
              </a:extLst>
            </p:cNvPr>
            <p:cNvPicPr>
              <a:picLocks noChangeAspect="1" noChangeArrowheads="1"/>
            </p:cNvPicPr>
            <p:nvPr/>
          </p:nvPicPr>
          <p:blipFill rotWithShape="1">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t="7188" b="34338"/>
            <a:stretch/>
          </p:blipFill>
          <p:spPr bwMode="auto">
            <a:xfrm>
              <a:off x="684005" y="2587710"/>
              <a:ext cx="3409529" cy="1216241"/>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圆角矩形 4">
            <a:extLst>
              <a:ext uri="{FF2B5EF4-FFF2-40B4-BE49-F238E27FC236}">
                <a16:creationId xmlns:a16="http://schemas.microsoft.com/office/drawing/2014/main" id="{82424F79-4C57-4C22-8E7B-74FE6FA3E726}"/>
              </a:ext>
            </a:extLst>
          </p:cNvPr>
          <p:cNvSpPr/>
          <p:nvPr/>
        </p:nvSpPr>
        <p:spPr>
          <a:xfrm>
            <a:off x="649888" y="3507117"/>
            <a:ext cx="3762959" cy="376834"/>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Backscatter communications</a:t>
            </a:r>
          </a:p>
        </p:txBody>
      </p:sp>
      <p:sp>
        <p:nvSpPr>
          <p:cNvPr id="19" name="圆角矩形 23">
            <a:extLst>
              <a:ext uri="{FF2B5EF4-FFF2-40B4-BE49-F238E27FC236}">
                <a16:creationId xmlns:a16="http://schemas.microsoft.com/office/drawing/2014/main" id="{EFE71299-8344-4E7B-8F12-B2C6EAE22E31}"/>
              </a:ext>
            </a:extLst>
          </p:cNvPr>
          <p:cNvSpPr/>
          <p:nvPr/>
        </p:nvSpPr>
        <p:spPr>
          <a:xfrm>
            <a:off x="4875114" y="5965933"/>
            <a:ext cx="3040674" cy="451163"/>
          </a:xfrm>
          <a:prstGeom prst="round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Backscatter for healthcare</a:t>
            </a:r>
          </a:p>
        </p:txBody>
      </p:sp>
      <p:pic>
        <p:nvPicPr>
          <p:cNvPr id="20" name="Picture 4" descr="相关图片">
            <a:extLst>
              <a:ext uri="{FF2B5EF4-FFF2-40B4-BE49-F238E27FC236}">
                <a16:creationId xmlns:a16="http://schemas.microsoft.com/office/drawing/2014/main" id="{D7FFE383-E2ED-470B-B389-8E22DE0E1DD6}"/>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9612"/>
          <a:stretch/>
        </p:blipFill>
        <p:spPr bwMode="auto">
          <a:xfrm>
            <a:off x="1205057" y="1599041"/>
            <a:ext cx="740854" cy="758135"/>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0">
            <a:extLst>
              <a:ext uri="{FF2B5EF4-FFF2-40B4-BE49-F238E27FC236}">
                <a16:creationId xmlns:a16="http://schemas.microsoft.com/office/drawing/2014/main" id="{B57523D2-A8D6-446B-8E61-8BA469F9CE4C}"/>
              </a:ext>
            </a:extLst>
          </p:cNvPr>
          <p:cNvSpPr/>
          <p:nvPr/>
        </p:nvSpPr>
        <p:spPr>
          <a:xfrm>
            <a:off x="1047094" y="1503182"/>
            <a:ext cx="2876746" cy="1696471"/>
          </a:xfrm>
          <a:prstGeom prst="rect">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左右箭头 25">
            <a:extLst>
              <a:ext uri="{FF2B5EF4-FFF2-40B4-BE49-F238E27FC236}">
                <a16:creationId xmlns:a16="http://schemas.microsoft.com/office/drawing/2014/main" id="{6285480F-A8F5-4CBB-A3B2-C7F936079754}"/>
              </a:ext>
            </a:extLst>
          </p:cNvPr>
          <p:cNvSpPr/>
          <p:nvPr/>
        </p:nvSpPr>
        <p:spPr>
          <a:xfrm>
            <a:off x="2048828" y="2226471"/>
            <a:ext cx="838856" cy="249892"/>
          </a:xfrm>
          <a:prstGeom prst="lef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Picture 4" descr="相关图片">
            <a:extLst>
              <a:ext uri="{FF2B5EF4-FFF2-40B4-BE49-F238E27FC236}">
                <a16:creationId xmlns:a16="http://schemas.microsoft.com/office/drawing/2014/main" id="{15141A7F-DE52-4F46-B5EA-E8FC7AEC90A5}"/>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9612"/>
          <a:stretch/>
        </p:blipFill>
        <p:spPr bwMode="auto">
          <a:xfrm>
            <a:off x="2988351" y="1626411"/>
            <a:ext cx="714108" cy="73076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FC0A8BD3-3982-4256-BCE2-D4DA9F22DBFE}"/>
              </a:ext>
            </a:extLst>
          </p:cNvPr>
          <p:cNvPicPr>
            <a:picLocks noChangeAspect="1"/>
          </p:cNvPicPr>
          <p:nvPr/>
        </p:nvPicPr>
        <p:blipFill>
          <a:blip r:embed="rId6"/>
          <a:stretch>
            <a:fillRect/>
          </a:stretch>
        </p:blipFill>
        <p:spPr>
          <a:xfrm>
            <a:off x="2271467" y="2532831"/>
            <a:ext cx="393577" cy="390213"/>
          </a:xfrm>
          <a:prstGeom prst="rect">
            <a:avLst/>
          </a:prstGeom>
        </p:spPr>
      </p:pic>
      <p:pic>
        <p:nvPicPr>
          <p:cNvPr id="28" name="Picture 6" descr="“bluetooth low energy”的图片搜索结果">
            <a:extLst>
              <a:ext uri="{FF2B5EF4-FFF2-40B4-BE49-F238E27FC236}">
                <a16:creationId xmlns:a16="http://schemas.microsoft.com/office/drawing/2014/main" id="{0FA9EE79-48C6-4FCB-8A19-90856F218B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1664" y="2399477"/>
            <a:ext cx="838857" cy="6735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bluetooth low energy”的图片搜索结果">
            <a:extLst>
              <a:ext uri="{FF2B5EF4-FFF2-40B4-BE49-F238E27FC236}">
                <a16:creationId xmlns:a16="http://schemas.microsoft.com/office/drawing/2014/main" id="{D8917178-AE64-48B3-BE06-028255B0FA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6591" y="2406281"/>
            <a:ext cx="838857" cy="6735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8A14CC9E-5942-4FE9-B0F4-2CB2016424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1112" y="1883583"/>
            <a:ext cx="877711" cy="598308"/>
          </a:xfrm>
          <a:prstGeom prst="rect">
            <a:avLst/>
          </a:prstGeom>
        </p:spPr>
      </p:pic>
      <p:pic>
        <p:nvPicPr>
          <p:cNvPr id="33" name="Picture 32">
            <a:extLst>
              <a:ext uri="{FF2B5EF4-FFF2-40B4-BE49-F238E27FC236}">
                <a16:creationId xmlns:a16="http://schemas.microsoft.com/office/drawing/2014/main" id="{FB058A79-4211-4390-9440-C915A1C08159}"/>
              </a:ext>
            </a:extLst>
          </p:cNvPr>
          <p:cNvPicPr>
            <a:picLocks noChangeAspect="1"/>
          </p:cNvPicPr>
          <p:nvPr/>
        </p:nvPicPr>
        <p:blipFill>
          <a:blip r:embed="rId9"/>
          <a:stretch>
            <a:fillRect/>
          </a:stretch>
        </p:blipFill>
        <p:spPr>
          <a:xfrm>
            <a:off x="1330038" y="4280406"/>
            <a:ext cx="2067790" cy="1665120"/>
          </a:xfrm>
          <a:prstGeom prst="rect">
            <a:avLst/>
          </a:prstGeom>
        </p:spPr>
      </p:pic>
      <p:sp>
        <p:nvSpPr>
          <p:cNvPr id="34" name="矩形 20">
            <a:extLst>
              <a:ext uri="{FF2B5EF4-FFF2-40B4-BE49-F238E27FC236}">
                <a16:creationId xmlns:a16="http://schemas.microsoft.com/office/drawing/2014/main" id="{122D69DF-7CF7-4084-A935-A6D8681C302A}"/>
              </a:ext>
            </a:extLst>
          </p:cNvPr>
          <p:cNvSpPr/>
          <p:nvPr/>
        </p:nvSpPr>
        <p:spPr>
          <a:xfrm>
            <a:off x="1011363" y="4232101"/>
            <a:ext cx="2876746" cy="1696471"/>
          </a:xfrm>
          <a:prstGeom prst="rect">
            <a:avLst/>
          </a:prstGeom>
          <a:no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Rounded Rectangle 5">
            <a:extLst>
              <a:ext uri="{FF2B5EF4-FFF2-40B4-BE49-F238E27FC236}">
                <a16:creationId xmlns:a16="http://schemas.microsoft.com/office/drawing/2014/main" id="{C614888C-BF2B-4C14-9367-32C114AC37EC}"/>
              </a:ext>
            </a:extLst>
          </p:cNvPr>
          <p:cNvSpPr/>
          <p:nvPr/>
        </p:nvSpPr>
        <p:spPr>
          <a:xfrm>
            <a:off x="649888" y="3215495"/>
            <a:ext cx="7766748" cy="1069620"/>
          </a:xfrm>
          <a:prstGeom prst="roundRect">
            <a:avLst/>
          </a:prstGeom>
          <a:solidFill>
            <a:srgbClr val="C00000"/>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r>
              <a:rPr lang="en-US" sz="3200" b="1" dirty="0">
                <a:solidFill>
                  <a:srgbClr val="FFFF00"/>
                </a:solidFill>
                <a:cs typeface="Times New Roman" panose="02020603050405020304" pitchFamily="18" charset="0"/>
              </a:rPr>
              <a:t>Low-power backscatter can be used to transmit data by reflecting on-body signals</a:t>
            </a:r>
          </a:p>
        </p:txBody>
      </p:sp>
    </p:spTree>
    <p:extLst>
      <p:ext uri="{BB962C8B-B14F-4D97-AF65-F5344CB8AC3E}">
        <p14:creationId xmlns:p14="http://schemas.microsoft.com/office/powerpoint/2010/main" val="245313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1000" fill="hold"/>
                                        <p:tgtEl>
                                          <p:spTgt spid="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1000"/>
                                        <p:tgtEl>
                                          <p:spTgt spid="31"/>
                                        </p:tgtEl>
                                      </p:cBhvr>
                                    </p:animEffect>
                                    <p:anim calcmode="lin" valueType="num">
                                      <p:cBhvr>
                                        <p:cTn id="75" dur="1000" fill="hold"/>
                                        <p:tgtEl>
                                          <p:spTgt spid="31"/>
                                        </p:tgtEl>
                                        <p:attrNameLst>
                                          <p:attrName>ppt_x</p:attrName>
                                        </p:attrNameLst>
                                      </p:cBhvr>
                                      <p:tavLst>
                                        <p:tav tm="0">
                                          <p:val>
                                            <p:strVal val="#ppt_x"/>
                                          </p:val>
                                        </p:tav>
                                        <p:tav tm="100000">
                                          <p:val>
                                            <p:strVal val="#ppt_x"/>
                                          </p:val>
                                        </p:tav>
                                      </p:tavLst>
                                    </p:anim>
                                    <p:anim calcmode="lin" valueType="num">
                                      <p:cBhvr>
                                        <p:cTn id="7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fade">
                                      <p:cBhvr>
                                        <p:cTn id="81" dur="1000"/>
                                        <p:tgtEl>
                                          <p:spTgt spid="5"/>
                                        </p:tgtEl>
                                      </p:cBhvr>
                                    </p:animEffect>
                                    <p:anim calcmode="lin" valueType="num">
                                      <p:cBhvr>
                                        <p:cTn id="82" dur="1000" fill="hold"/>
                                        <p:tgtEl>
                                          <p:spTgt spid="5"/>
                                        </p:tgtEl>
                                        <p:attrNameLst>
                                          <p:attrName>ppt_x</p:attrName>
                                        </p:attrNameLst>
                                      </p:cBhvr>
                                      <p:tavLst>
                                        <p:tav tm="0">
                                          <p:val>
                                            <p:strVal val="#ppt_x"/>
                                          </p:val>
                                        </p:tav>
                                        <p:tav tm="100000">
                                          <p:val>
                                            <p:strVal val="#ppt_x"/>
                                          </p:val>
                                        </p:tav>
                                      </p:tavLst>
                                    </p:anim>
                                    <p:anim calcmode="lin" valueType="num">
                                      <p:cBhvr>
                                        <p:cTn id="83" dur="1000" fill="hold"/>
                                        <p:tgtEl>
                                          <p:spTgt spid="5"/>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1000"/>
                                        <p:tgtEl>
                                          <p:spTgt spid="33"/>
                                        </p:tgtEl>
                                      </p:cBhvr>
                                    </p:animEffect>
                                    <p:anim calcmode="lin" valueType="num">
                                      <p:cBhvr>
                                        <p:cTn id="87" dur="1000" fill="hold"/>
                                        <p:tgtEl>
                                          <p:spTgt spid="33"/>
                                        </p:tgtEl>
                                        <p:attrNameLst>
                                          <p:attrName>ppt_x</p:attrName>
                                        </p:attrNameLst>
                                      </p:cBhvr>
                                      <p:tavLst>
                                        <p:tav tm="0">
                                          <p:val>
                                            <p:strVal val="#ppt_x"/>
                                          </p:val>
                                        </p:tav>
                                        <p:tav tm="100000">
                                          <p:val>
                                            <p:strVal val="#ppt_x"/>
                                          </p:val>
                                        </p:tav>
                                      </p:tavLst>
                                    </p:anim>
                                    <p:anim calcmode="lin" valueType="num">
                                      <p:cBhvr>
                                        <p:cTn id="88" dur="1000" fill="hold"/>
                                        <p:tgtEl>
                                          <p:spTgt spid="3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1000"/>
                                        <p:tgtEl>
                                          <p:spTgt spid="34"/>
                                        </p:tgtEl>
                                      </p:cBhvr>
                                    </p:animEffect>
                                    <p:anim calcmode="lin" valueType="num">
                                      <p:cBhvr>
                                        <p:cTn id="92" dur="1000" fill="hold"/>
                                        <p:tgtEl>
                                          <p:spTgt spid="34"/>
                                        </p:tgtEl>
                                        <p:attrNameLst>
                                          <p:attrName>ppt_x</p:attrName>
                                        </p:attrNameLst>
                                      </p:cBhvr>
                                      <p:tavLst>
                                        <p:tav tm="0">
                                          <p:val>
                                            <p:strVal val="#ppt_x"/>
                                          </p:val>
                                        </p:tav>
                                        <p:tav tm="100000">
                                          <p:val>
                                            <p:strVal val="#ppt_x"/>
                                          </p:val>
                                        </p:tav>
                                      </p:tavLst>
                                    </p:anim>
                                    <p:anim calcmode="lin" valueType="num">
                                      <p:cBhvr>
                                        <p:cTn id="9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1000"/>
                                        <p:tgtEl>
                                          <p:spTgt spid="12"/>
                                        </p:tgtEl>
                                      </p:cBhvr>
                                    </p:animEffect>
                                    <p:anim calcmode="lin" valueType="num">
                                      <p:cBhvr>
                                        <p:cTn id="99" dur="1000" fill="hold"/>
                                        <p:tgtEl>
                                          <p:spTgt spid="12"/>
                                        </p:tgtEl>
                                        <p:attrNameLst>
                                          <p:attrName>ppt_x</p:attrName>
                                        </p:attrNameLst>
                                      </p:cBhvr>
                                      <p:tavLst>
                                        <p:tav tm="0">
                                          <p:val>
                                            <p:strVal val="#ppt_x"/>
                                          </p:val>
                                        </p:tav>
                                        <p:tav tm="100000">
                                          <p:val>
                                            <p:strVal val="#ppt_x"/>
                                          </p:val>
                                        </p:tav>
                                      </p:tavLst>
                                    </p:anim>
                                    <p:anim calcmode="lin" valueType="num">
                                      <p:cBhvr>
                                        <p:cTn id="100" dur="1000" fill="hold"/>
                                        <p:tgtEl>
                                          <p:spTgt spid="1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1000"/>
                                        <p:tgtEl>
                                          <p:spTgt spid="19"/>
                                        </p:tgtEl>
                                      </p:cBhvr>
                                    </p:animEffect>
                                    <p:anim calcmode="lin" valueType="num">
                                      <p:cBhvr>
                                        <p:cTn id="104" dur="1000" fill="hold"/>
                                        <p:tgtEl>
                                          <p:spTgt spid="19"/>
                                        </p:tgtEl>
                                        <p:attrNameLst>
                                          <p:attrName>ppt_x</p:attrName>
                                        </p:attrNameLst>
                                      </p:cBhvr>
                                      <p:tavLst>
                                        <p:tav tm="0">
                                          <p:val>
                                            <p:strVal val="#ppt_x"/>
                                          </p:val>
                                        </p:tav>
                                        <p:tav tm="100000">
                                          <p:val>
                                            <p:strVal val="#ppt_x"/>
                                          </p:val>
                                        </p:tav>
                                      </p:tavLst>
                                    </p:anim>
                                    <p:anim calcmode="lin" valueType="num">
                                      <p:cBhvr>
                                        <p:cTn id="10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p:bldP spid="18" grpId="0"/>
      <p:bldP spid="19" grpId="0"/>
      <p:bldP spid="22" grpId="0" animBg="1"/>
      <p:bldP spid="23" grpId="0" animBg="1"/>
      <p:bldP spid="34"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BE18B-29F0-4886-82B6-FF47FEBC45B2}"/>
              </a:ext>
            </a:extLst>
          </p:cNvPr>
          <p:cNvSpPr>
            <a:spLocks noGrp="1"/>
          </p:cNvSpPr>
          <p:nvPr>
            <p:ph type="title"/>
          </p:nvPr>
        </p:nvSpPr>
        <p:spPr/>
        <p:txBody>
          <a:bodyPr/>
          <a:lstStyle/>
          <a:p>
            <a:pPr algn="ctr"/>
            <a:r>
              <a:rPr lang="en-US" altLang="zh-CN" sz="4200" b="1" dirty="0">
                <a:solidFill>
                  <a:prstClr val="black"/>
                </a:solidFill>
                <a:latin typeface="+mn-lt"/>
              </a:rPr>
              <a:t>Security Problem of On-body </a:t>
            </a:r>
            <a:br>
              <a:rPr lang="en-US" altLang="zh-CN" sz="4200" b="1" dirty="0">
                <a:solidFill>
                  <a:prstClr val="black"/>
                </a:solidFill>
                <a:latin typeface="+mn-lt"/>
              </a:rPr>
            </a:br>
            <a:r>
              <a:rPr lang="en-US" altLang="zh-CN" sz="4200" b="1" dirty="0">
                <a:solidFill>
                  <a:prstClr val="black"/>
                </a:solidFill>
                <a:latin typeface="+mn-lt"/>
              </a:rPr>
              <a:t>Backscatter</a:t>
            </a:r>
            <a:endParaRPr lang="zh-CN" altLang="en-US" dirty="0">
              <a:latin typeface="+mn-lt"/>
            </a:endParaRPr>
          </a:p>
        </p:txBody>
      </p:sp>
      <p:sp>
        <p:nvSpPr>
          <p:cNvPr id="5" name="Content Placeholder 2">
            <a:extLst>
              <a:ext uri="{FF2B5EF4-FFF2-40B4-BE49-F238E27FC236}">
                <a16:creationId xmlns:a16="http://schemas.microsoft.com/office/drawing/2014/main" id="{036B9B83-87FC-451F-97B7-3CD1ED4310F9}"/>
              </a:ext>
            </a:extLst>
          </p:cNvPr>
          <p:cNvSpPr txBox="1">
            <a:spLocks/>
          </p:cNvSpPr>
          <p:nvPr/>
        </p:nvSpPr>
        <p:spPr>
          <a:xfrm>
            <a:off x="436559" y="2045024"/>
            <a:ext cx="4557864" cy="306825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CN" dirty="0"/>
              <a:t>Active attacker</a:t>
            </a:r>
          </a:p>
          <a:p>
            <a:r>
              <a:rPr lang="en-US" altLang="zh-CN" sz="2400" dirty="0"/>
              <a:t>Constant power attacker: launch power to imitate the on-body tag</a:t>
            </a:r>
          </a:p>
          <a:p>
            <a:r>
              <a:rPr lang="en-US" altLang="zh-CN" sz="2400" dirty="0"/>
              <a:t>Powerful attacker: transmit varying powers to imitate the tag</a:t>
            </a:r>
          </a:p>
          <a:p>
            <a:endParaRPr lang="en-US" altLang="zh-CN" dirty="0"/>
          </a:p>
          <a:p>
            <a:pPr>
              <a:buFont typeface="Wingdings" panose="05000000000000000000" pitchFamily="2" charset="2"/>
              <a:buChar char="Ø"/>
            </a:pPr>
            <a:r>
              <a:rPr lang="en-US" altLang="zh-CN" dirty="0"/>
              <a:t>Tag attacker</a:t>
            </a:r>
          </a:p>
          <a:p>
            <a:r>
              <a:rPr lang="en-US" altLang="zh-CN" sz="2400" dirty="0"/>
              <a:t>The same scheme as on-body tag</a:t>
            </a:r>
            <a:endParaRPr lang="zh-CN" altLang="en-US" sz="2400" dirty="0"/>
          </a:p>
        </p:txBody>
      </p:sp>
      <p:sp>
        <p:nvSpPr>
          <p:cNvPr id="7" name="Rounded Rectangle 5">
            <a:extLst>
              <a:ext uri="{FF2B5EF4-FFF2-40B4-BE49-F238E27FC236}">
                <a16:creationId xmlns:a16="http://schemas.microsoft.com/office/drawing/2014/main" id="{83E2F2E3-CADA-4A19-9E41-17BE8D2D01AE}"/>
              </a:ext>
            </a:extLst>
          </p:cNvPr>
          <p:cNvSpPr/>
          <p:nvPr/>
        </p:nvSpPr>
        <p:spPr>
          <a:xfrm>
            <a:off x="1194704" y="5051974"/>
            <a:ext cx="7320646" cy="1069620"/>
          </a:xfrm>
          <a:prstGeom prst="roundRect">
            <a:avLst/>
          </a:prstGeom>
          <a:solidFill>
            <a:srgbClr val="C00000"/>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r>
              <a:rPr lang="en-US" sz="3600" b="1" dirty="0">
                <a:solidFill>
                  <a:srgbClr val="FFFF00"/>
                </a:solidFill>
                <a:cs typeface="Times New Roman" panose="02020603050405020304" pitchFamily="18" charset="0"/>
              </a:rPr>
              <a:t>Whether the received signals are from my tag?</a:t>
            </a:r>
          </a:p>
        </p:txBody>
      </p:sp>
      <p:pic>
        <p:nvPicPr>
          <p:cNvPr id="6" name="Picture 32">
            <a:extLst>
              <a:ext uri="{FF2B5EF4-FFF2-40B4-BE49-F238E27FC236}">
                <a16:creationId xmlns:a16="http://schemas.microsoft.com/office/drawing/2014/main" id="{31ED755E-DE26-4E52-93E0-B5B88C6AE64E}"/>
              </a:ext>
            </a:extLst>
          </p:cNvPr>
          <p:cNvPicPr>
            <a:picLocks noChangeAspect="1"/>
          </p:cNvPicPr>
          <p:nvPr/>
        </p:nvPicPr>
        <p:blipFill>
          <a:blip r:embed="rId3"/>
          <a:stretch>
            <a:fillRect/>
          </a:stretch>
        </p:blipFill>
        <p:spPr>
          <a:xfrm>
            <a:off x="4750675" y="1826810"/>
            <a:ext cx="2808951" cy="2600035"/>
          </a:xfrm>
          <a:prstGeom prst="rect">
            <a:avLst/>
          </a:prstGeom>
        </p:spPr>
      </p:pic>
      <p:pic>
        <p:nvPicPr>
          <p:cNvPr id="8" name="图片 7">
            <a:extLst>
              <a:ext uri="{FF2B5EF4-FFF2-40B4-BE49-F238E27FC236}">
                <a16:creationId xmlns:a16="http://schemas.microsoft.com/office/drawing/2014/main" id="{A35A1F03-1F33-46EE-9981-3467FABD1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5448" y="2514724"/>
            <a:ext cx="959170" cy="995732"/>
          </a:xfrm>
          <a:prstGeom prst="rect">
            <a:avLst/>
          </a:prstGeom>
        </p:spPr>
      </p:pic>
      <p:pic>
        <p:nvPicPr>
          <p:cNvPr id="10" name="图片 9">
            <a:extLst>
              <a:ext uri="{FF2B5EF4-FFF2-40B4-BE49-F238E27FC236}">
                <a16:creationId xmlns:a16="http://schemas.microsoft.com/office/drawing/2014/main" id="{4A03D24E-FBE8-47BF-87E0-6B8613F71A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892753">
            <a:off x="7748940" y="3018851"/>
            <a:ext cx="273014" cy="215952"/>
          </a:xfrm>
          <a:prstGeom prst="rect">
            <a:avLst/>
          </a:prstGeom>
        </p:spPr>
      </p:pic>
      <p:pic>
        <p:nvPicPr>
          <p:cNvPr id="11" name="Picture 26">
            <a:extLst>
              <a:ext uri="{FF2B5EF4-FFF2-40B4-BE49-F238E27FC236}">
                <a16:creationId xmlns:a16="http://schemas.microsoft.com/office/drawing/2014/main" id="{0F607335-9759-4B6A-A136-A0C4A8615EE7}"/>
              </a:ext>
            </a:extLst>
          </p:cNvPr>
          <p:cNvPicPr>
            <a:picLocks noChangeAspect="1"/>
          </p:cNvPicPr>
          <p:nvPr/>
        </p:nvPicPr>
        <p:blipFill>
          <a:blip r:embed="rId6"/>
          <a:stretch>
            <a:fillRect/>
          </a:stretch>
        </p:blipFill>
        <p:spPr>
          <a:xfrm>
            <a:off x="8573320" y="3796636"/>
            <a:ext cx="345476" cy="342523"/>
          </a:xfrm>
          <a:prstGeom prst="rect">
            <a:avLst/>
          </a:prstGeom>
        </p:spPr>
      </p:pic>
      <p:pic>
        <p:nvPicPr>
          <p:cNvPr id="13" name="图片 12">
            <a:extLst>
              <a:ext uri="{FF2B5EF4-FFF2-40B4-BE49-F238E27FC236}">
                <a16:creationId xmlns:a16="http://schemas.microsoft.com/office/drawing/2014/main" id="{C4288C7D-2948-4A7A-B397-EA9A629A82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5469" y="3661564"/>
            <a:ext cx="579320" cy="579320"/>
          </a:xfrm>
          <a:prstGeom prst="rect">
            <a:avLst/>
          </a:prstGeom>
        </p:spPr>
      </p:pic>
    </p:spTree>
    <p:extLst>
      <p:ext uri="{BB962C8B-B14F-4D97-AF65-F5344CB8AC3E}">
        <p14:creationId xmlns:p14="http://schemas.microsoft.com/office/powerpoint/2010/main" val="37603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36ED-5D99-4AAF-B386-82F1EA9B8E37}"/>
              </a:ext>
            </a:extLst>
          </p:cNvPr>
          <p:cNvSpPr>
            <a:spLocks noGrp="1"/>
          </p:cNvSpPr>
          <p:nvPr>
            <p:ph type="title"/>
          </p:nvPr>
        </p:nvSpPr>
        <p:spPr/>
        <p:txBody>
          <a:bodyPr/>
          <a:lstStyle/>
          <a:p>
            <a:r>
              <a:rPr lang="en-US" altLang="zh-CN" sz="4200" b="1" dirty="0">
                <a:solidFill>
                  <a:prstClr val="black"/>
                </a:solidFill>
                <a:latin typeface="+mn-lt"/>
              </a:rPr>
              <a:t>Limitations of Traditional Methods</a:t>
            </a:r>
            <a:endParaRPr lang="zh-CN" altLang="en-US" dirty="0">
              <a:latin typeface="+mn-lt"/>
            </a:endParaRPr>
          </a:p>
        </p:txBody>
      </p:sp>
      <p:sp>
        <p:nvSpPr>
          <p:cNvPr id="3" name="Content Placeholder 2">
            <a:extLst>
              <a:ext uri="{FF2B5EF4-FFF2-40B4-BE49-F238E27FC236}">
                <a16:creationId xmlns:a16="http://schemas.microsoft.com/office/drawing/2014/main" id="{62784B29-42FD-418F-805B-76F99A8B2634}"/>
              </a:ext>
            </a:extLst>
          </p:cNvPr>
          <p:cNvSpPr>
            <a:spLocks noGrp="1"/>
          </p:cNvSpPr>
          <p:nvPr>
            <p:ph idx="1"/>
          </p:nvPr>
        </p:nvSpPr>
        <p:spPr>
          <a:xfrm>
            <a:off x="456877" y="3700183"/>
            <a:ext cx="2893868" cy="353291"/>
          </a:xfrm>
        </p:spPr>
        <p:txBody>
          <a:bodyPr>
            <a:normAutofit fontScale="77500" lnSpcReduction="20000"/>
          </a:bodyPr>
          <a:lstStyle/>
          <a:p>
            <a:pPr marL="0" indent="0">
              <a:buNone/>
            </a:pPr>
            <a:r>
              <a:rPr lang="en-US" altLang="zh-CN" dirty="0"/>
              <a:t>Complex encryption  </a:t>
            </a:r>
            <a:endParaRPr lang="zh-CN" altLang="en-US" dirty="0"/>
          </a:p>
        </p:txBody>
      </p:sp>
      <p:sp>
        <p:nvSpPr>
          <p:cNvPr id="4" name="Content Placeholder 2">
            <a:extLst>
              <a:ext uri="{FF2B5EF4-FFF2-40B4-BE49-F238E27FC236}">
                <a16:creationId xmlns:a16="http://schemas.microsoft.com/office/drawing/2014/main" id="{27DE1440-050D-4FB8-8ED7-99C6D45FFFFB}"/>
              </a:ext>
            </a:extLst>
          </p:cNvPr>
          <p:cNvSpPr txBox="1">
            <a:spLocks/>
          </p:cNvSpPr>
          <p:nvPr/>
        </p:nvSpPr>
        <p:spPr>
          <a:xfrm>
            <a:off x="768928" y="5274104"/>
            <a:ext cx="7481454" cy="810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zh-CN" altLang="en-US" dirty="0"/>
          </a:p>
        </p:txBody>
      </p:sp>
      <p:pic>
        <p:nvPicPr>
          <p:cNvPr id="7" name="Picture 6">
            <a:extLst>
              <a:ext uri="{FF2B5EF4-FFF2-40B4-BE49-F238E27FC236}">
                <a16:creationId xmlns:a16="http://schemas.microsoft.com/office/drawing/2014/main" id="{AB6D6B1D-0B5C-4AB3-979D-DBFE8D95EDD0}"/>
              </a:ext>
            </a:extLst>
          </p:cNvPr>
          <p:cNvPicPr>
            <a:picLocks noChangeAspect="1"/>
          </p:cNvPicPr>
          <p:nvPr/>
        </p:nvPicPr>
        <p:blipFill>
          <a:blip r:embed="rId3"/>
          <a:stretch>
            <a:fillRect/>
          </a:stretch>
        </p:blipFill>
        <p:spPr>
          <a:xfrm>
            <a:off x="456877" y="1784205"/>
            <a:ext cx="2496000" cy="1738311"/>
          </a:xfrm>
          <a:prstGeom prst="rect">
            <a:avLst/>
          </a:prstGeom>
        </p:spPr>
      </p:pic>
      <p:pic>
        <p:nvPicPr>
          <p:cNvPr id="9" name="Picture 8">
            <a:extLst>
              <a:ext uri="{FF2B5EF4-FFF2-40B4-BE49-F238E27FC236}">
                <a16:creationId xmlns:a16="http://schemas.microsoft.com/office/drawing/2014/main" id="{1E293206-3F9F-429A-A93B-C64C4FCF5B76}"/>
              </a:ext>
            </a:extLst>
          </p:cNvPr>
          <p:cNvPicPr>
            <a:picLocks noChangeAspect="1"/>
          </p:cNvPicPr>
          <p:nvPr/>
        </p:nvPicPr>
        <p:blipFill>
          <a:blip r:embed="rId4"/>
          <a:stretch>
            <a:fillRect/>
          </a:stretch>
        </p:blipFill>
        <p:spPr>
          <a:xfrm>
            <a:off x="3405619" y="3293717"/>
            <a:ext cx="2589935" cy="1591815"/>
          </a:xfrm>
          <a:prstGeom prst="rect">
            <a:avLst/>
          </a:prstGeom>
        </p:spPr>
      </p:pic>
      <p:sp>
        <p:nvSpPr>
          <p:cNvPr id="10" name="Content Placeholder 2">
            <a:extLst>
              <a:ext uri="{FF2B5EF4-FFF2-40B4-BE49-F238E27FC236}">
                <a16:creationId xmlns:a16="http://schemas.microsoft.com/office/drawing/2014/main" id="{90ECDF43-0EEF-43AC-A44B-72149F23FED5}"/>
              </a:ext>
            </a:extLst>
          </p:cNvPr>
          <p:cNvSpPr txBox="1">
            <a:spLocks/>
          </p:cNvSpPr>
          <p:nvPr/>
        </p:nvSpPr>
        <p:spPr>
          <a:xfrm>
            <a:off x="3623828" y="2853209"/>
            <a:ext cx="2893868" cy="35329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dirty="0"/>
              <a:t>Touch and gesture  </a:t>
            </a:r>
            <a:endParaRPr lang="zh-CN" altLang="en-US" dirty="0"/>
          </a:p>
        </p:txBody>
      </p:sp>
      <p:sp>
        <p:nvSpPr>
          <p:cNvPr id="11" name="Content Placeholder 2">
            <a:extLst>
              <a:ext uri="{FF2B5EF4-FFF2-40B4-BE49-F238E27FC236}">
                <a16:creationId xmlns:a16="http://schemas.microsoft.com/office/drawing/2014/main" id="{95EB9B91-55D1-41B3-85B0-0C591ABAF58F}"/>
              </a:ext>
            </a:extLst>
          </p:cNvPr>
          <p:cNvSpPr txBox="1">
            <a:spLocks/>
          </p:cNvSpPr>
          <p:nvPr/>
        </p:nvSpPr>
        <p:spPr>
          <a:xfrm>
            <a:off x="6517696" y="3708394"/>
            <a:ext cx="2067054" cy="35329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dirty="0"/>
              <a:t>Password input  </a:t>
            </a:r>
            <a:endParaRPr lang="zh-CN" altLang="en-US" dirty="0"/>
          </a:p>
        </p:txBody>
      </p:sp>
      <p:pic>
        <p:nvPicPr>
          <p:cNvPr id="2050" name="Picture 2" descr="Image result for password number button">
            <a:extLst>
              <a:ext uri="{FF2B5EF4-FFF2-40B4-BE49-F238E27FC236}">
                <a16:creationId xmlns:a16="http://schemas.microsoft.com/office/drawing/2014/main" id="{CB04EA50-E7FF-4445-9764-96B42FCD8F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6256" y="1785649"/>
            <a:ext cx="2589934" cy="1738311"/>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5">
            <a:extLst>
              <a:ext uri="{FF2B5EF4-FFF2-40B4-BE49-F238E27FC236}">
                <a16:creationId xmlns:a16="http://schemas.microsoft.com/office/drawing/2014/main" id="{087A2F07-6A8B-43C7-98DC-2FF274872792}"/>
              </a:ext>
            </a:extLst>
          </p:cNvPr>
          <p:cNvSpPr/>
          <p:nvPr/>
        </p:nvSpPr>
        <p:spPr>
          <a:xfrm>
            <a:off x="1506580" y="2591658"/>
            <a:ext cx="6388007" cy="778063"/>
          </a:xfrm>
          <a:prstGeom prst="roundRect">
            <a:avLst/>
          </a:prstGeom>
          <a:solidFill>
            <a:srgbClr val="C00000"/>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r>
              <a:rPr lang="en-US" sz="3600" b="1" dirty="0">
                <a:solidFill>
                  <a:srgbClr val="FFFF00"/>
                </a:solidFill>
                <a:cs typeface="Times New Roman" panose="02020603050405020304" pitchFamily="18" charset="0"/>
              </a:rPr>
              <a:t>Limited by power and hardware </a:t>
            </a:r>
          </a:p>
        </p:txBody>
      </p:sp>
      <p:sp>
        <p:nvSpPr>
          <p:cNvPr id="12" name="Rounded Rectangle 5">
            <a:extLst>
              <a:ext uri="{FF2B5EF4-FFF2-40B4-BE49-F238E27FC236}">
                <a16:creationId xmlns:a16="http://schemas.microsoft.com/office/drawing/2014/main" id="{CC9CFD8A-50D4-4260-942D-26BE205ECD43}"/>
              </a:ext>
            </a:extLst>
          </p:cNvPr>
          <p:cNvSpPr/>
          <p:nvPr/>
        </p:nvSpPr>
        <p:spPr>
          <a:xfrm>
            <a:off x="544221" y="4885532"/>
            <a:ext cx="8312727" cy="1116304"/>
          </a:xfrm>
          <a:prstGeom prst="roundRect">
            <a:avLst/>
          </a:prstGeom>
          <a:solidFill>
            <a:srgbClr val="C00000"/>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r>
              <a:rPr lang="en-US" sz="2800" b="1" dirty="0">
                <a:solidFill>
                  <a:srgbClr val="FFFF00"/>
                </a:solidFill>
                <a:cs typeface="Times New Roman" panose="02020603050405020304" pitchFamily="18" charset="0"/>
              </a:rPr>
              <a:t>Can we authenticate the on-body tag without large power consumption and hardware change? </a:t>
            </a:r>
          </a:p>
        </p:txBody>
      </p:sp>
    </p:spTree>
    <p:extLst>
      <p:ext uri="{BB962C8B-B14F-4D97-AF65-F5344CB8AC3E}">
        <p14:creationId xmlns:p14="http://schemas.microsoft.com/office/powerpoint/2010/main" val="214784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1000"/>
                                        <p:tgtEl>
                                          <p:spTgt spid="2050"/>
                                        </p:tgtEl>
                                      </p:cBhvr>
                                    </p:animEffect>
                                    <p:anim calcmode="lin" valueType="num">
                                      <p:cBhvr>
                                        <p:cTn id="37" dur="1000" fill="hold"/>
                                        <p:tgtEl>
                                          <p:spTgt spid="2050"/>
                                        </p:tgtEl>
                                        <p:attrNameLst>
                                          <p:attrName>ppt_x</p:attrName>
                                        </p:attrNameLst>
                                      </p:cBhvr>
                                      <p:tavLst>
                                        <p:tav tm="0">
                                          <p:val>
                                            <p:strVal val="#ppt_x"/>
                                          </p:val>
                                        </p:tav>
                                        <p:tav tm="100000">
                                          <p:val>
                                            <p:strVal val="#ppt_x"/>
                                          </p:val>
                                        </p:tav>
                                      </p:tavLst>
                                    </p:anim>
                                    <p:anim calcmode="lin" valueType="num">
                                      <p:cBhvr>
                                        <p:cTn id="3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3"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36920-D101-4A44-B61B-ABD93B896D65}"/>
              </a:ext>
            </a:extLst>
          </p:cNvPr>
          <p:cNvPicPr>
            <a:picLocks noChangeAspect="1"/>
          </p:cNvPicPr>
          <p:nvPr/>
        </p:nvPicPr>
        <p:blipFill>
          <a:blip r:embed="rId3"/>
          <a:stretch>
            <a:fillRect/>
          </a:stretch>
        </p:blipFill>
        <p:spPr>
          <a:xfrm>
            <a:off x="4094018" y="1485900"/>
            <a:ext cx="5642264" cy="4530436"/>
          </a:xfrm>
          <a:prstGeom prst="rect">
            <a:avLst/>
          </a:prstGeom>
        </p:spPr>
      </p:pic>
      <p:sp>
        <p:nvSpPr>
          <p:cNvPr id="10" name="Freeform: Shape 9">
            <a:extLst>
              <a:ext uri="{FF2B5EF4-FFF2-40B4-BE49-F238E27FC236}">
                <a16:creationId xmlns:a16="http://schemas.microsoft.com/office/drawing/2014/main" id="{CDD81BEE-4F3E-42B8-B72E-70F1A0F2FC63}"/>
              </a:ext>
            </a:extLst>
          </p:cNvPr>
          <p:cNvSpPr/>
          <p:nvPr/>
        </p:nvSpPr>
        <p:spPr>
          <a:xfrm>
            <a:off x="7574690" y="2394543"/>
            <a:ext cx="1020669" cy="146672"/>
          </a:xfrm>
          <a:custGeom>
            <a:avLst/>
            <a:gdLst>
              <a:gd name="connsiteX0" fmla="*/ 803236 w 812862"/>
              <a:gd name="connsiteY0" fmla="*/ 228651 h 236103"/>
              <a:gd name="connsiteX1" fmla="*/ 709718 w 812862"/>
              <a:gd name="connsiteY1" fmla="*/ 51 h 236103"/>
              <a:gd name="connsiteX2" fmla="*/ 65482 w 812862"/>
              <a:gd name="connsiteY2" fmla="*/ 207869 h 236103"/>
              <a:gd name="connsiteX3" fmla="*/ 55091 w 812862"/>
              <a:gd name="connsiteY3" fmla="*/ 228651 h 236103"/>
            </a:gdLst>
            <a:ahLst/>
            <a:cxnLst>
              <a:cxn ang="0">
                <a:pos x="connsiteX0" y="connsiteY0"/>
              </a:cxn>
              <a:cxn ang="0">
                <a:pos x="connsiteX1" y="connsiteY1"/>
              </a:cxn>
              <a:cxn ang="0">
                <a:pos x="connsiteX2" y="connsiteY2"/>
              </a:cxn>
              <a:cxn ang="0">
                <a:pos x="connsiteX3" y="connsiteY3"/>
              </a:cxn>
            </a:cxnLst>
            <a:rect l="l" t="t" r="r" b="b"/>
            <a:pathLst>
              <a:path w="812862" h="236103">
                <a:moveTo>
                  <a:pt x="803236" y="228651"/>
                </a:moveTo>
                <a:cubicBezTo>
                  <a:pt x="817956" y="116083"/>
                  <a:pt x="832677" y="3515"/>
                  <a:pt x="709718" y="51"/>
                </a:cubicBezTo>
                <a:cubicBezTo>
                  <a:pt x="586759" y="-3413"/>
                  <a:pt x="174586" y="169769"/>
                  <a:pt x="65482" y="207869"/>
                </a:cubicBezTo>
                <a:cubicBezTo>
                  <a:pt x="-43622" y="245969"/>
                  <a:pt x="5734" y="237310"/>
                  <a:pt x="55091" y="228651"/>
                </a:cubicBezTo>
              </a:path>
            </a:pathLst>
          </a:custGeom>
          <a:no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a:extLst>
              <a:ext uri="{FF2B5EF4-FFF2-40B4-BE49-F238E27FC236}">
                <a16:creationId xmlns:a16="http://schemas.microsoft.com/office/drawing/2014/main" id="{3C06E64C-28A9-47D6-8A1F-256094365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244" y="3530148"/>
            <a:ext cx="706322" cy="428762"/>
          </a:xfrm>
          <a:prstGeom prst="rect">
            <a:avLst/>
          </a:prstGeom>
        </p:spPr>
      </p:pic>
      <p:pic>
        <p:nvPicPr>
          <p:cNvPr id="6" name="Picture 5">
            <a:extLst>
              <a:ext uri="{FF2B5EF4-FFF2-40B4-BE49-F238E27FC236}">
                <a16:creationId xmlns:a16="http://schemas.microsoft.com/office/drawing/2014/main" id="{1F961693-F8DB-4AE7-A9FA-DA32D3C9F3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4764" y="2541216"/>
            <a:ext cx="478517" cy="337046"/>
          </a:xfrm>
          <a:prstGeom prst="rect">
            <a:avLst/>
          </a:prstGeom>
        </p:spPr>
      </p:pic>
      <p:sp>
        <p:nvSpPr>
          <p:cNvPr id="7" name="Arc 6">
            <a:extLst>
              <a:ext uri="{FF2B5EF4-FFF2-40B4-BE49-F238E27FC236}">
                <a16:creationId xmlns:a16="http://schemas.microsoft.com/office/drawing/2014/main" id="{D476951A-F5C0-49B8-A0A9-F3076E72C7C3}"/>
              </a:ext>
            </a:extLst>
          </p:cNvPr>
          <p:cNvSpPr/>
          <p:nvPr/>
        </p:nvSpPr>
        <p:spPr>
          <a:xfrm rot="3027448">
            <a:off x="7360167" y="2308450"/>
            <a:ext cx="672352" cy="2016621"/>
          </a:xfrm>
          <a:prstGeom prst="arc">
            <a:avLst>
              <a:gd name="adj1" fmla="val 16689633"/>
              <a:gd name="adj2" fmla="val 5595955"/>
            </a:avLst>
          </a:prstGeom>
          <a:ln w="47625">
            <a:solidFill>
              <a:schemeClr val="accent1"/>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Shape 8">
            <a:extLst>
              <a:ext uri="{FF2B5EF4-FFF2-40B4-BE49-F238E27FC236}">
                <a16:creationId xmlns:a16="http://schemas.microsoft.com/office/drawing/2014/main" id="{1BB2708B-2EC3-465A-AACF-A944B972C4CD}"/>
              </a:ext>
            </a:extLst>
          </p:cNvPr>
          <p:cNvSpPr/>
          <p:nvPr/>
        </p:nvSpPr>
        <p:spPr>
          <a:xfrm>
            <a:off x="6169424" y="3138631"/>
            <a:ext cx="271213" cy="584866"/>
          </a:xfrm>
          <a:custGeom>
            <a:avLst/>
            <a:gdLst>
              <a:gd name="connsiteX0" fmla="*/ 334179 w 458870"/>
              <a:gd name="connsiteY0" fmla="*/ 0 h 405246"/>
              <a:gd name="connsiteX1" fmla="*/ 1670 w 458870"/>
              <a:gd name="connsiteY1" fmla="*/ 135082 h 405246"/>
              <a:gd name="connsiteX2" fmla="*/ 458870 w 458870"/>
              <a:gd name="connsiteY2" fmla="*/ 405246 h 405246"/>
              <a:gd name="connsiteX3" fmla="*/ 458870 w 458870"/>
              <a:gd name="connsiteY3" fmla="*/ 405246 h 405246"/>
            </a:gdLst>
            <a:ahLst/>
            <a:cxnLst>
              <a:cxn ang="0">
                <a:pos x="connsiteX0" y="connsiteY0"/>
              </a:cxn>
              <a:cxn ang="0">
                <a:pos x="connsiteX1" y="connsiteY1"/>
              </a:cxn>
              <a:cxn ang="0">
                <a:pos x="connsiteX2" y="connsiteY2"/>
              </a:cxn>
              <a:cxn ang="0">
                <a:pos x="connsiteX3" y="connsiteY3"/>
              </a:cxn>
            </a:cxnLst>
            <a:rect l="l" t="t" r="r" b="b"/>
            <a:pathLst>
              <a:path w="458870" h="405246">
                <a:moveTo>
                  <a:pt x="334179" y="0"/>
                </a:moveTo>
                <a:cubicBezTo>
                  <a:pt x="157533" y="33770"/>
                  <a:pt x="-19112" y="67541"/>
                  <a:pt x="1670" y="135082"/>
                </a:cubicBezTo>
                <a:cubicBezTo>
                  <a:pt x="22452" y="202623"/>
                  <a:pt x="458870" y="405246"/>
                  <a:pt x="458870" y="405246"/>
                </a:cubicBezTo>
                <a:lnTo>
                  <a:pt x="458870" y="405246"/>
                </a:lnTo>
              </a:path>
            </a:pathLst>
          </a:custGeom>
          <a:noFill/>
          <a:ln w="47625">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Shape 10">
            <a:extLst>
              <a:ext uri="{FF2B5EF4-FFF2-40B4-BE49-F238E27FC236}">
                <a16:creationId xmlns:a16="http://schemas.microsoft.com/office/drawing/2014/main" id="{9191A463-E724-42FD-9415-911BC689E36E}"/>
              </a:ext>
            </a:extLst>
          </p:cNvPr>
          <p:cNvSpPr/>
          <p:nvPr/>
        </p:nvSpPr>
        <p:spPr>
          <a:xfrm>
            <a:off x="6637900" y="2903658"/>
            <a:ext cx="2171659" cy="1210918"/>
          </a:xfrm>
          <a:custGeom>
            <a:avLst/>
            <a:gdLst>
              <a:gd name="connsiteX0" fmla="*/ 1569673 w 1755269"/>
              <a:gd name="connsiteY0" fmla="*/ 0 h 1223697"/>
              <a:gd name="connsiteX1" fmla="*/ 1694364 w 1755269"/>
              <a:gd name="connsiteY1" fmla="*/ 363682 h 1223697"/>
              <a:gd name="connsiteX2" fmla="*/ 717618 w 1755269"/>
              <a:gd name="connsiteY2" fmla="*/ 1184564 h 1223697"/>
              <a:gd name="connsiteX3" fmla="*/ 62991 w 1755269"/>
              <a:gd name="connsiteY3" fmla="*/ 1101436 h 1223697"/>
              <a:gd name="connsiteX4" fmla="*/ 62991 w 1755269"/>
              <a:gd name="connsiteY4" fmla="*/ 1091045 h 1223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269" h="1223697">
                <a:moveTo>
                  <a:pt x="1569673" y="0"/>
                </a:moveTo>
                <a:cubicBezTo>
                  <a:pt x="1703023" y="83127"/>
                  <a:pt x="1836373" y="166255"/>
                  <a:pt x="1694364" y="363682"/>
                </a:cubicBezTo>
                <a:cubicBezTo>
                  <a:pt x="1552355" y="561109"/>
                  <a:pt x="989513" y="1061605"/>
                  <a:pt x="717618" y="1184564"/>
                </a:cubicBezTo>
                <a:cubicBezTo>
                  <a:pt x="445723" y="1307523"/>
                  <a:pt x="62991" y="1101436"/>
                  <a:pt x="62991" y="1101436"/>
                </a:cubicBezTo>
                <a:cubicBezTo>
                  <a:pt x="-46113" y="1085850"/>
                  <a:pt x="8439" y="1088447"/>
                  <a:pt x="62991" y="1091045"/>
                </a:cubicBezTo>
              </a:path>
            </a:pathLst>
          </a:custGeom>
          <a:noFill/>
          <a:ln w="47625">
            <a:solidFill>
              <a:srgbClr val="FF0000"/>
            </a:solidFill>
            <a:prstDash val="sysDash"/>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a:extLst>
              <a:ext uri="{FF2B5EF4-FFF2-40B4-BE49-F238E27FC236}">
                <a16:creationId xmlns:a16="http://schemas.microsoft.com/office/drawing/2014/main" id="{FD7987DB-ACAD-45D8-83F3-5C4BE22DBFF7}"/>
              </a:ext>
            </a:extLst>
          </p:cNvPr>
          <p:cNvSpPr>
            <a:spLocks noGrp="1"/>
          </p:cNvSpPr>
          <p:nvPr>
            <p:ph type="title"/>
          </p:nvPr>
        </p:nvSpPr>
        <p:spPr/>
        <p:txBody>
          <a:bodyPr>
            <a:normAutofit/>
          </a:bodyPr>
          <a:lstStyle/>
          <a:p>
            <a:pPr algn="ctr"/>
            <a:r>
              <a:rPr lang="en-US" altLang="zh-CN" sz="4200" b="1" dirty="0">
                <a:solidFill>
                  <a:prstClr val="black"/>
                </a:solidFill>
                <a:latin typeface="+mn-lt"/>
              </a:rPr>
              <a:t>On-body Radio Propagation</a:t>
            </a:r>
            <a:endParaRPr lang="zh-CN" altLang="en-US" sz="4200" dirty="0">
              <a:latin typeface="+mn-lt"/>
            </a:endParaRPr>
          </a:p>
        </p:txBody>
      </p:sp>
      <p:sp>
        <p:nvSpPr>
          <p:cNvPr id="3" name="Content Placeholder 2">
            <a:extLst>
              <a:ext uri="{FF2B5EF4-FFF2-40B4-BE49-F238E27FC236}">
                <a16:creationId xmlns:a16="http://schemas.microsoft.com/office/drawing/2014/main" id="{26D5E69D-A865-4017-98D4-FCC024C1759E}"/>
              </a:ext>
            </a:extLst>
          </p:cNvPr>
          <p:cNvSpPr>
            <a:spLocks noGrp="1"/>
          </p:cNvSpPr>
          <p:nvPr>
            <p:ph idx="1"/>
          </p:nvPr>
        </p:nvSpPr>
        <p:spPr>
          <a:xfrm>
            <a:off x="596739" y="1762210"/>
            <a:ext cx="4583468" cy="4351338"/>
          </a:xfrm>
        </p:spPr>
        <p:txBody>
          <a:bodyPr/>
          <a:lstStyle/>
          <a:p>
            <a:r>
              <a:rPr lang="en-US" altLang="zh-CN" dirty="0"/>
              <a:t>On-body propagation is dominated by </a:t>
            </a:r>
            <a:r>
              <a:rPr lang="en-US" altLang="zh-CN" dirty="0">
                <a:solidFill>
                  <a:srgbClr val="FF0000"/>
                </a:solidFill>
              </a:rPr>
              <a:t>creeping waves</a:t>
            </a:r>
          </a:p>
          <a:p>
            <a:endParaRPr lang="en-US" altLang="zh-CN" dirty="0"/>
          </a:p>
          <a:p>
            <a:r>
              <a:rPr lang="en-US" altLang="zh-CN" dirty="0"/>
              <a:t>Easily affected by </a:t>
            </a:r>
            <a:r>
              <a:rPr lang="en-US" altLang="zh-CN" dirty="0">
                <a:solidFill>
                  <a:srgbClr val="FF0000"/>
                </a:solidFill>
              </a:rPr>
              <a:t>body surface movement</a:t>
            </a:r>
          </a:p>
          <a:p>
            <a:endParaRPr lang="en-US" altLang="zh-CN" dirty="0"/>
          </a:p>
          <a:p>
            <a:r>
              <a:rPr lang="en-US" altLang="zh-CN" dirty="0"/>
              <a:t>Easily affected by</a:t>
            </a:r>
            <a:r>
              <a:rPr lang="en-US" altLang="zh-CN" dirty="0">
                <a:solidFill>
                  <a:srgbClr val="FF0000"/>
                </a:solidFill>
              </a:rPr>
              <a:t> on-body device antenna movement</a:t>
            </a:r>
            <a:endParaRPr lang="zh-CN" altLang="en-US" dirty="0">
              <a:solidFill>
                <a:srgbClr val="FF0000"/>
              </a:solidFill>
            </a:endParaRPr>
          </a:p>
        </p:txBody>
      </p:sp>
      <p:pic>
        <p:nvPicPr>
          <p:cNvPr id="13" name="Picture 12">
            <a:extLst>
              <a:ext uri="{FF2B5EF4-FFF2-40B4-BE49-F238E27FC236}">
                <a16:creationId xmlns:a16="http://schemas.microsoft.com/office/drawing/2014/main" id="{3CF503C4-653F-429A-8F77-B3C9B9206707}"/>
              </a:ext>
            </a:extLst>
          </p:cNvPr>
          <p:cNvPicPr>
            <a:picLocks noChangeAspect="1"/>
          </p:cNvPicPr>
          <p:nvPr/>
        </p:nvPicPr>
        <p:blipFill>
          <a:blip r:embed="rId5"/>
          <a:stretch>
            <a:fillRect/>
          </a:stretch>
        </p:blipFill>
        <p:spPr>
          <a:xfrm>
            <a:off x="6785708" y="2620365"/>
            <a:ext cx="223328" cy="221418"/>
          </a:xfrm>
          <a:prstGeom prst="rect">
            <a:avLst/>
          </a:prstGeom>
        </p:spPr>
      </p:pic>
      <p:sp>
        <p:nvSpPr>
          <p:cNvPr id="15" name="Freeform: Shape 14">
            <a:extLst>
              <a:ext uri="{FF2B5EF4-FFF2-40B4-BE49-F238E27FC236}">
                <a16:creationId xmlns:a16="http://schemas.microsoft.com/office/drawing/2014/main" id="{EC8B1E2A-2545-4246-B997-A7F8D7F5B784}"/>
              </a:ext>
            </a:extLst>
          </p:cNvPr>
          <p:cNvSpPr/>
          <p:nvPr/>
        </p:nvSpPr>
        <p:spPr>
          <a:xfrm>
            <a:off x="6619404" y="2878261"/>
            <a:ext cx="192889" cy="688407"/>
          </a:xfrm>
          <a:custGeom>
            <a:avLst/>
            <a:gdLst>
              <a:gd name="connsiteX0" fmla="*/ 278919 w 278919"/>
              <a:gd name="connsiteY0" fmla="*/ 0 h 717049"/>
              <a:gd name="connsiteX1" fmla="*/ 4599 w 278919"/>
              <a:gd name="connsiteY1" fmla="*/ 182880 h 717049"/>
              <a:gd name="connsiteX2" fmla="*/ 106199 w 278919"/>
              <a:gd name="connsiteY2" fmla="*/ 680720 h 717049"/>
              <a:gd name="connsiteX3" fmla="*/ 96039 w 278919"/>
              <a:gd name="connsiteY3" fmla="*/ 640080 h 717049"/>
            </a:gdLst>
            <a:ahLst/>
            <a:cxnLst>
              <a:cxn ang="0">
                <a:pos x="connsiteX0" y="connsiteY0"/>
              </a:cxn>
              <a:cxn ang="0">
                <a:pos x="connsiteX1" y="connsiteY1"/>
              </a:cxn>
              <a:cxn ang="0">
                <a:pos x="connsiteX2" y="connsiteY2"/>
              </a:cxn>
              <a:cxn ang="0">
                <a:pos x="connsiteX3" y="connsiteY3"/>
              </a:cxn>
            </a:cxnLst>
            <a:rect l="l" t="t" r="r" b="b"/>
            <a:pathLst>
              <a:path w="278919" h="717049">
                <a:moveTo>
                  <a:pt x="278919" y="0"/>
                </a:moveTo>
                <a:cubicBezTo>
                  <a:pt x="156152" y="34713"/>
                  <a:pt x="33386" y="69427"/>
                  <a:pt x="4599" y="182880"/>
                </a:cubicBezTo>
                <a:cubicBezTo>
                  <a:pt x="-24188" y="296333"/>
                  <a:pt x="90959" y="604520"/>
                  <a:pt x="106199" y="680720"/>
                </a:cubicBezTo>
                <a:cubicBezTo>
                  <a:pt x="121439" y="756920"/>
                  <a:pt x="108739" y="698500"/>
                  <a:pt x="96039" y="640080"/>
                </a:cubicBezTo>
              </a:path>
            </a:pathLst>
          </a:custGeom>
          <a:noFill/>
          <a:ln w="25400">
            <a:solidFill>
              <a:srgbClr val="00B05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Shape 16">
            <a:extLst>
              <a:ext uri="{FF2B5EF4-FFF2-40B4-BE49-F238E27FC236}">
                <a16:creationId xmlns:a16="http://schemas.microsoft.com/office/drawing/2014/main" id="{07C49DEC-D71D-486E-802A-E9593E51360A}"/>
              </a:ext>
            </a:extLst>
          </p:cNvPr>
          <p:cNvSpPr/>
          <p:nvPr/>
        </p:nvSpPr>
        <p:spPr>
          <a:xfrm>
            <a:off x="7040879" y="2491164"/>
            <a:ext cx="1450627" cy="239336"/>
          </a:xfrm>
          <a:custGeom>
            <a:avLst/>
            <a:gdLst>
              <a:gd name="connsiteX0" fmla="*/ 1356360 w 1362218"/>
              <a:gd name="connsiteY0" fmla="*/ 74236 h 239336"/>
              <a:gd name="connsiteX1" fmla="*/ 1155700 w 1362218"/>
              <a:gd name="connsiteY1" fmla="*/ 8196 h 239336"/>
              <a:gd name="connsiteX2" fmla="*/ 0 w 1362218"/>
              <a:gd name="connsiteY2" fmla="*/ 239336 h 239336"/>
            </a:gdLst>
            <a:ahLst/>
            <a:cxnLst>
              <a:cxn ang="0">
                <a:pos x="connsiteX0" y="connsiteY0"/>
              </a:cxn>
              <a:cxn ang="0">
                <a:pos x="connsiteX1" y="connsiteY1"/>
              </a:cxn>
              <a:cxn ang="0">
                <a:pos x="connsiteX2" y="connsiteY2"/>
              </a:cxn>
            </a:cxnLst>
            <a:rect l="l" t="t" r="r" b="b"/>
            <a:pathLst>
              <a:path w="1362218" h="239336">
                <a:moveTo>
                  <a:pt x="1356360" y="74236"/>
                </a:moveTo>
                <a:cubicBezTo>
                  <a:pt x="1369060" y="27457"/>
                  <a:pt x="1381760" y="-19321"/>
                  <a:pt x="1155700" y="8196"/>
                </a:cubicBezTo>
                <a:cubicBezTo>
                  <a:pt x="929640" y="35713"/>
                  <a:pt x="464820" y="137524"/>
                  <a:pt x="0" y="239336"/>
                </a:cubicBezTo>
              </a:path>
            </a:pathLst>
          </a:custGeom>
          <a:noFill/>
          <a:ln w="25400">
            <a:solidFill>
              <a:srgbClr val="00B05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0124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0" end="0"/>
                                            </p:txEl>
                                          </p:spTgt>
                                        </p:tgtEl>
                                        <p:attrNameLst>
                                          <p:attrName>style.visibility</p:attrName>
                                        </p:attrNameLst>
                                      </p:cBhvr>
                                      <p:to>
                                        <p:strVal val="visible"/>
                                      </p:to>
                                    </p:set>
                                    <p:animEffect transition="in" filter="fade">
                                      <p:cBhvr>
                                        <p:cTn id="61" dur="1000"/>
                                        <p:tgtEl>
                                          <p:spTgt spid="3">
                                            <p:txEl>
                                              <p:pRg st="0" end="0"/>
                                            </p:txEl>
                                          </p:spTgt>
                                        </p:tgtEl>
                                      </p:cBhvr>
                                    </p:animEffect>
                                    <p:anim calcmode="lin" valueType="num">
                                      <p:cBhvr>
                                        <p:cTn id="6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2" end="2"/>
                                            </p:txEl>
                                          </p:spTgt>
                                        </p:tgtEl>
                                        <p:attrNameLst>
                                          <p:attrName>style.visibility</p:attrName>
                                        </p:attrNameLst>
                                      </p:cBhvr>
                                      <p:to>
                                        <p:strVal val="visible"/>
                                      </p:to>
                                    </p:set>
                                    <p:animEffect transition="in" filter="fade">
                                      <p:cBhvr>
                                        <p:cTn id="68" dur="1000"/>
                                        <p:tgtEl>
                                          <p:spTgt spid="3">
                                            <p:txEl>
                                              <p:pRg st="2" end="2"/>
                                            </p:txEl>
                                          </p:spTgt>
                                        </p:tgtEl>
                                      </p:cBhvr>
                                    </p:animEffect>
                                    <p:anim calcmode="lin" valueType="num">
                                      <p:cBhvr>
                                        <p:cTn id="6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fade">
                                      <p:cBhvr>
                                        <p:cTn id="75" dur="1000"/>
                                        <p:tgtEl>
                                          <p:spTgt spid="3">
                                            <p:txEl>
                                              <p:pRg st="4" end="4"/>
                                            </p:txEl>
                                          </p:spTgt>
                                        </p:tgtEl>
                                      </p:cBhvr>
                                    </p:animEffect>
                                    <p:anim calcmode="lin" valueType="num">
                                      <p:cBhvr>
                                        <p:cTn id="7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9" grpId="0" animBg="1"/>
      <p:bldP spid="11" grpId="0" animBg="1"/>
      <p:bldP spid="3" grpId="0" build="p"/>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87DB-ACAD-45D8-83F3-5C4BE22DBFF7}"/>
              </a:ext>
            </a:extLst>
          </p:cNvPr>
          <p:cNvSpPr>
            <a:spLocks noGrp="1"/>
          </p:cNvSpPr>
          <p:nvPr>
            <p:ph type="title"/>
          </p:nvPr>
        </p:nvSpPr>
        <p:spPr>
          <a:xfrm>
            <a:off x="923060" y="387347"/>
            <a:ext cx="7886700" cy="1325563"/>
          </a:xfrm>
        </p:spPr>
        <p:txBody>
          <a:bodyPr>
            <a:normAutofit/>
          </a:bodyPr>
          <a:lstStyle/>
          <a:p>
            <a:pPr algn="ctr"/>
            <a:r>
              <a:rPr lang="en-US" altLang="zh-CN" sz="4200" b="1">
                <a:solidFill>
                  <a:prstClr val="black"/>
                </a:solidFill>
                <a:latin typeface="+mn-lt"/>
              </a:rPr>
              <a:t>Our Observation</a:t>
            </a:r>
            <a:endParaRPr lang="zh-CN" altLang="en-US" sz="4200" dirty="0">
              <a:latin typeface="+mn-lt"/>
            </a:endParaRPr>
          </a:p>
        </p:txBody>
      </p:sp>
      <p:pic>
        <p:nvPicPr>
          <p:cNvPr id="4" name="Picture 3">
            <a:extLst>
              <a:ext uri="{FF2B5EF4-FFF2-40B4-BE49-F238E27FC236}">
                <a16:creationId xmlns:a16="http://schemas.microsoft.com/office/drawing/2014/main" id="{E3A0CBD1-F5EE-4379-9A86-1DC1CD5B41AA}"/>
              </a:ext>
            </a:extLst>
          </p:cNvPr>
          <p:cNvPicPr>
            <a:picLocks noChangeAspect="1"/>
          </p:cNvPicPr>
          <p:nvPr/>
        </p:nvPicPr>
        <p:blipFill>
          <a:blip r:embed="rId3"/>
          <a:stretch>
            <a:fillRect/>
          </a:stretch>
        </p:blipFill>
        <p:spPr>
          <a:xfrm>
            <a:off x="628650" y="1690689"/>
            <a:ext cx="7719729" cy="4499092"/>
          </a:xfrm>
          <a:prstGeom prst="rect">
            <a:avLst/>
          </a:prstGeom>
        </p:spPr>
      </p:pic>
      <p:cxnSp>
        <p:nvCxnSpPr>
          <p:cNvPr id="6" name="Straight Arrow Connector 5">
            <a:extLst>
              <a:ext uri="{FF2B5EF4-FFF2-40B4-BE49-F238E27FC236}">
                <a16:creationId xmlns:a16="http://schemas.microsoft.com/office/drawing/2014/main" id="{B9647116-F098-4924-96DD-E600B678F866}"/>
              </a:ext>
            </a:extLst>
          </p:cNvPr>
          <p:cNvCxnSpPr>
            <a:cxnSpLocks/>
          </p:cNvCxnSpPr>
          <p:nvPr/>
        </p:nvCxnSpPr>
        <p:spPr>
          <a:xfrm flipV="1">
            <a:off x="5499539" y="2306781"/>
            <a:ext cx="665018" cy="644237"/>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D5E69D-A865-4017-98D4-FCC024C1759E}"/>
              </a:ext>
            </a:extLst>
          </p:cNvPr>
          <p:cNvSpPr>
            <a:spLocks noGrp="1"/>
          </p:cNvSpPr>
          <p:nvPr>
            <p:ph idx="1"/>
          </p:nvPr>
        </p:nvSpPr>
        <p:spPr>
          <a:xfrm>
            <a:off x="6405996" y="5396277"/>
            <a:ext cx="2109354" cy="524310"/>
          </a:xfrm>
          <a:solidFill>
            <a:schemeClr val="bg1"/>
          </a:solidFill>
        </p:spPr>
        <p:txBody>
          <a:bodyPr>
            <a:normAutofit/>
          </a:bodyPr>
          <a:lstStyle/>
          <a:p>
            <a:pPr marL="0" indent="0">
              <a:buNone/>
            </a:pPr>
            <a:r>
              <a:rPr lang="en-US" altLang="zh-CN" b="1" dirty="0">
                <a:solidFill>
                  <a:srgbClr val="FF0000"/>
                </a:solidFill>
              </a:rPr>
              <a:t>On-body tag</a:t>
            </a:r>
            <a:endParaRPr lang="zh-CN" altLang="en-US" b="1" dirty="0">
              <a:solidFill>
                <a:srgbClr val="FF0000"/>
              </a:solidFill>
            </a:endParaRPr>
          </a:p>
        </p:txBody>
      </p:sp>
      <p:sp>
        <p:nvSpPr>
          <p:cNvPr id="9" name="Content Placeholder 2">
            <a:extLst>
              <a:ext uri="{FF2B5EF4-FFF2-40B4-BE49-F238E27FC236}">
                <a16:creationId xmlns:a16="http://schemas.microsoft.com/office/drawing/2014/main" id="{BF656D83-3279-4212-B13E-5AB8F35C9918}"/>
              </a:ext>
            </a:extLst>
          </p:cNvPr>
          <p:cNvSpPr txBox="1">
            <a:spLocks/>
          </p:cNvSpPr>
          <p:nvPr/>
        </p:nvSpPr>
        <p:spPr>
          <a:xfrm>
            <a:off x="5610375" y="1781825"/>
            <a:ext cx="2738004" cy="52431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b="1" dirty="0">
                <a:solidFill>
                  <a:srgbClr val="0070C0"/>
                </a:solidFill>
              </a:rPr>
              <a:t>On-body receiver</a:t>
            </a:r>
            <a:endParaRPr lang="zh-CN" altLang="en-US" b="1" dirty="0">
              <a:solidFill>
                <a:srgbClr val="0070C0"/>
              </a:solidFill>
            </a:endParaRPr>
          </a:p>
        </p:txBody>
      </p:sp>
      <p:cxnSp>
        <p:nvCxnSpPr>
          <p:cNvPr id="10" name="Straight Arrow Connector 9">
            <a:extLst>
              <a:ext uri="{FF2B5EF4-FFF2-40B4-BE49-F238E27FC236}">
                <a16:creationId xmlns:a16="http://schemas.microsoft.com/office/drawing/2014/main" id="{653E8F26-F513-4944-806D-B33FA1E2E9D9}"/>
              </a:ext>
            </a:extLst>
          </p:cNvPr>
          <p:cNvCxnSpPr>
            <a:cxnSpLocks/>
          </p:cNvCxnSpPr>
          <p:nvPr/>
        </p:nvCxnSpPr>
        <p:spPr>
          <a:xfrm>
            <a:off x="6819184" y="4658073"/>
            <a:ext cx="675410" cy="600375"/>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5">
            <a:extLst>
              <a:ext uri="{FF2B5EF4-FFF2-40B4-BE49-F238E27FC236}">
                <a16:creationId xmlns:a16="http://schemas.microsoft.com/office/drawing/2014/main" id="{2D5F5F84-A00E-47D4-A7CB-C09E2213468F}"/>
              </a:ext>
            </a:extLst>
          </p:cNvPr>
          <p:cNvSpPr/>
          <p:nvPr/>
        </p:nvSpPr>
        <p:spPr>
          <a:xfrm>
            <a:off x="628650" y="5176350"/>
            <a:ext cx="8181110" cy="1082345"/>
          </a:xfrm>
          <a:prstGeom prst="roundRect">
            <a:avLst/>
          </a:prstGeom>
          <a:solidFill>
            <a:srgbClr val="C00000"/>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r>
              <a:rPr lang="en-US" sz="2800" b="1" dirty="0">
                <a:solidFill>
                  <a:srgbClr val="FFFF00"/>
                </a:solidFill>
                <a:cs typeface="Times New Roman" panose="02020603050405020304" pitchFamily="18" charset="0"/>
              </a:rPr>
              <a:t>On-body receiver and on-body tag propagation are affected by transmitter movement </a:t>
            </a:r>
          </a:p>
        </p:txBody>
      </p:sp>
      <p:cxnSp>
        <p:nvCxnSpPr>
          <p:cNvPr id="11" name="Straight Arrow Connector 5">
            <a:extLst>
              <a:ext uri="{FF2B5EF4-FFF2-40B4-BE49-F238E27FC236}">
                <a16:creationId xmlns:a16="http://schemas.microsoft.com/office/drawing/2014/main" id="{70D88EE3-7503-4B8C-AF8D-6EFC7DD0154C}"/>
              </a:ext>
            </a:extLst>
          </p:cNvPr>
          <p:cNvCxnSpPr>
            <a:cxnSpLocks/>
          </p:cNvCxnSpPr>
          <p:nvPr/>
        </p:nvCxnSpPr>
        <p:spPr>
          <a:xfrm flipV="1">
            <a:off x="6073487" y="3272475"/>
            <a:ext cx="665018" cy="644237"/>
          </a:xfrm>
          <a:prstGeom prst="straightConnector1">
            <a:avLst/>
          </a:prstGeom>
          <a:ln w="666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AB8A706C-DDCA-400E-8D04-D3296BD4D5DF}"/>
              </a:ext>
            </a:extLst>
          </p:cNvPr>
          <p:cNvSpPr txBox="1">
            <a:spLocks/>
          </p:cNvSpPr>
          <p:nvPr/>
        </p:nvSpPr>
        <p:spPr>
          <a:xfrm>
            <a:off x="6053721" y="2883027"/>
            <a:ext cx="2738004" cy="411639"/>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b="1" dirty="0">
                <a:solidFill>
                  <a:schemeClr val="accent2">
                    <a:lumMod val="75000"/>
                  </a:schemeClr>
                </a:solidFill>
              </a:rPr>
              <a:t>Off-body receiver</a:t>
            </a:r>
            <a:endParaRPr lang="zh-CN" altLang="en-US" b="1" dirty="0">
              <a:solidFill>
                <a:schemeClr val="accent2">
                  <a:lumMod val="75000"/>
                </a:schemeClr>
              </a:solidFill>
            </a:endParaRPr>
          </a:p>
        </p:txBody>
      </p:sp>
    </p:spTree>
    <p:extLst>
      <p:ext uri="{BB962C8B-B14F-4D97-AF65-F5344CB8AC3E}">
        <p14:creationId xmlns:p14="http://schemas.microsoft.com/office/powerpoint/2010/main" val="421758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bg/>
                                          </p:spTgt>
                                        </p:tgtEl>
                                        <p:attrNameLst>
                                          <p:attrName>style.visibility</p:attrName>
                                        </p:attrNameLst>
                                      </p:cBhvr>
                                      <p:to>
                                        <p:strVal val="visible"/>
                                      </p:to>
                                    </p:set>
                                    <p:animEffect transition="in" filter="fade">
                                      <p:cBhvr>
                                        <p:cTn id="26" dur="1000"/>
                                        <p:tgtEl>
                                          <p:spTgt spid="3">
                                            <p:bg/>
                                          </p:spTgt>
                                        </p:tgtEl>
                                      </p:cBhvr>
                                    </p:animEffect>
                                    <p:anim calcmode="lin" valueType="num">
                                      <p:cBhvr>
                                        <p:cTn id="27" dur="1000" fill="hold"/>
                                        <p:tgtEl>
                                          <p:spTgt spid="3">
                                            <p:bg/>
                                          </p:spTgt>
                                        </p:tgtEl>
                                        <p:attrNameLst>
                                          <p:attrName>ppt_x</p:attrName>
                                        </p:attrNameLst>
                                      </p:cBhvr>
                                      <p:tavLst>
                                        <p:tav tm="0">
                                          <p:val>
                                            <p:strVal val="#ppt_x"/>
                                          </p:val>
                                        </p:tav>
                                        <p:tav tm="100000">
                                          <p:val>
                                            <p:strVal val="#ppt_x"/>
                                          </p:val>
                                        </p:tav>
                                      </p:tavLst>
                                    </p:anim>
                                    <p:anim calcmode="lin" valueType="num">
                                      <p:cBhvr>
                                        <p:cTn id="28"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animBg="1"/>
      <p:bldP spid="15"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B407E-1856-451D-94E0-046DD5C91EFF}"/>
              </a:ext>
            </a:extLst>
          </p:cNvPr>
          <p:cNvSpPr>
            <a:spLocks noGrp="1"/>
          </p:cNvSpPr>
          <p:nvPr>
            <p:ph type="title"/>
          </p:nvPr>
        </p:nvSpPr>
        <p:spPr>
          <a:xfrm>
            <a:off x="628650" y="191510"/>
            <a:ext cx="7886700" cy="1325563"/>
          </a:xfrm>
        </p:spPr>
        <p:txBody>
          <a:bodyPr>
            <a:normAutofit/>
          </a:bodyPr>
          <a:lstStyle/>
          <a:p>
            <a:pPr algn="ctr"/>
            <a:r>
              <a:rPr lang="en-US" altLang="zh-CN" sz="3600" b="1" dirty="0">
                <a:solidFill>
                  <a:srgbClr val="FF0000"/>
                </a:solidFill>
                <a:latin typeface="+mn-lt"/>
              </a:rPr>
              <a:t>Idea: </a:t>
            </a:r>
            <a:r>
              <a:rPr lang="en-US" altLang="zh-CN" sz="3600" b="1" dirty="0">
                <a:latin typeface="+mn-lt"/>
              </a:rPr>
              <a:t>Authenticate by Radio Propagation</a:t>
            </a:r>
            <a:endParaRPr lang="zh-CN" altLang="en-US" sz="3600" dirty="0">
              <a:latin typeface="+mn-lt"/>
            </a:endParaRPr>
          </a:p>
        </p:txBody>
      </p:sp>
      <p:sp>
        <p:nvSpPr>
          <p:cNvPr id="3" name="Content Placeholder 2">
            <a:extLst>
              <a:ext uri="{FF2B5EF4-FFF2-40B4-BE49-F238E27FC236}">
                <a16:creationId xmlns:a16="http://schemas.microsoft.com/office/drawing/2014/main" id="{C02B77FE-58C0-4B1B-B49A-4404E1D0C629}"/>
              </a:ext>
            </a:extLst>
          </p:cNvPr>
          <p:cNvSpPr>
            <a:spLocks noGrp="1"/>
          </p:cNvSpPr>
          <p:nvPr>
            <p:ph idx="1"/>
          </p:nvPr>
        </p:nvSpPr>
        <p:spPr>
          <a:xfrm>
            <a:off x="859012" y="1695749"/>
            <a:ext cx="7464106" cy="2096933"/>
          </a:xfrm>
        </p:spPr>
        <p:txBody>
          <a:bodyPr>
            <a:normAutofit fontScale="77500" lnSpcReduction="20000"/>
          </a:bodyPr>
          <a:lstStyle/>
          <a:p>
            <a:r>
              <a:rPr lang="en-US" altLang="zh-CN" sz="3600" dirty="0"/>
              <a:t>Move the on-body transmitter</a:t>
            </a:r>
          </a:p>
          <a:p>
            <a:endParaRPr lang="en-US" altLang="zh-CN" sz="3600" dirty="0"/>
          </a:p>
          <a:p>
            <a:pPr>
              <a:lnSpc>
                <a:spcPct val="120000"/>
              </a:lnSpc>
            </a:pPr>
            <a:r>
              <a:rPr lang="en-US" altLang="zh-CN" sz="3600" dirty="0"/>
              <a:t>Authenticate by detecting and matching the RSS changes of backscatter signal and source signal</a:t>
            </a:r>
          </a:p>
          <a:p>
            <a:endParaRPr lang="en-US" altLang="zh-CN" dirty="0"/>
          </a:p>
          <a:p>
            <a:endParaRPr lang="zh-CN" altLang="en-US" dirty="0"/>
          </a:p>
        </p:txBody>
      </p:sp>
      <p:pic>
        <p:nvPicPr>
          <p:cNvPr id="4" name="Picture 3">
            <a:extLst>
              <a:ext uri="{FF2B5EF4-FFF2-40B4-BE49-F238E27FC236}">
                <a16:creationId xmlns:a16="http://schemas.microsoft.com/office/drawing/2014/main" id="{A8F90EA0-67BE-4589-97E8-35473DDB49C8}"/>
              </a:ext>
            </a:extLst>
          </p:cNvPr>
          <p:cNvPicPr>
            <a:picLocks noChangeAspect="1"/>
          </p:cNvPicPr>
          <p:nvPr/>
        </p:nvPicPr>
        <p:blipFill>
          <a:blip r:embed="rId3"/>
          <a:stretch>
            <a:fillRect/>
          </a:stretch>
        </p:blipFill>
        <p:spPr>
          <a:xfrm>
            <a:off x="4119981" y="3607676"/>
            <a:ext cx="3712989" cy="2774731"/>
          </a:xfrm>
          <a:prstGeom prst="rect">
            <a:avLst/>
          </a:prstGeom>
        </p:spPr>
      </p:pic>
      <p:pic>
        <p:nvPicPr>
          <p:cNvPr id="5" name="Picture 32">
            <a:extLst>
              <a:ext uri="{FF2B5EF4-FFF2-40B4-BE49-F238E27FC236}">
                <a16:creationId xmlns:a16="http://schemas.microsoft.com/office/drawing/2014/main" id="{EECC3CF5-6760-417C-A946-54770DEF26DB}"/>
              </a:ext>
            </a:extLst>
          </p:cNvPr>
          <p:cNvPicPr>
            <a:picLocks noChangeAspect="1"/>
          </p:cNvPicPr>
          <p:nvPr/>
        </p:nvPicPr>
        <p:blipFill>
          <a:blip r:embed="rId4"/>
          <a:stretch>
            <a:fillRect/>
          </a:stretch>
        </p:blipFill>
        <p:spPr>
          <a:xfrm>
            <a:off x="1006156" y="3607676"/>
            <a:ext cx="2808951" cy="2600035"/>
          </a:xfrm>
          <a:prstGeom prst="rect">
            <a:avLst/>
          </a:prstGeom>
        </p:spPr>
      </p:pic>
    </p:spTree>
    <p:extLst>
      <p:ext uri="{BB962C8B-B14F-4D97-AF65-F5344CB8AC3E}">
        <p14:creationId xmlns:p14="http://schemas.microsoft.com/office/powerpoint/2010/main" val="354903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A184A-1D64-4FF6-96E8-BEABD5049135}"/>
              </a:ext>
            </a:extLst>
          </p:cNvPr>
          <p:cNvSpPr>
            <a:spLocks noGrp="1"/>
          </p:cNvSpPr>
          <p:nvPr>
            <p:ph type="title"/>
          </p:nvPr>
        </p:nvSpPr>
        <p:spPr>
          <a:xfrm>
            <a:off x="628650" y="365126"/>
            <a:ext cx="7886700" cy="1325563"/>
          </a:xfrm>
        </p:spPr>
        <p:txBody>
          <a:bodyPr>
            <a:normAutofit/>
          </a:bodyPr>
          <a:lstStyle/>
          <a:p>
            <a:pPr algn="ctr"/>
            <a:r>
              <a:rPr lang="en-US" altLang="zh-CN" sz="4200" b="1" dirty="0">
                <a:solidFill>
                  <a:prstClr val="black"/>
                </a:solidFill>
                <a:latin typeface="+mn-lt"/>
              </a:rPr>
              <a:t>An Overview of Our System</a:t>
            </a:r>
            <a:endParaRPr lang="zh-CN" altLang="en-US" sz="4200" dirty="0">
              <a:latin typeface="+mn-lt"/>
            </a:endParaRPr>
          </a:p>
        </p:txBody>
      </p:sp>
      <p:sp>
        <p:nvSpPr>
          <p:cNvPr id="3" name="Content Placeholder 2">
            <a:extLst>
              <a:ext uri="{FF2B5EF4-FFF2-40B4-BE49-F238E27FC236}">
                <a16:creationId xmlns:a16="http://schemas.microsoft.com/office/drawing/2014/main" id="{131AB9C3-186A-4F45-978A-2F1570327067}"/>
              </a:ext>
            </a:extLst>
          </p:cNvPr>
          <p:cNvSpPr>
            <a:spLocks noGrp="1"/>
          </p:cNvSpPr>
          <p:nvPr>
            <p:ph idx="1"/>
          </p:nvPr>
        </p:nvSpPr>
        <p:spPr>
          <a:xfrm>
            <a:off x="627806" y="5785112"/>
            <a:ext cx="2134832" cy="813115"/>
          </a:xfrm>
        </p:spPr>
        <p:txBody>
          <a:bodyPr>
            <a:normAutofit lnSpcReduction="10000"/>
          </a:bodyPr>
          <a:lstStyle/>
          <a:p>
            <a:pPr marL="0" indent="0" algn="ctr">
              <a:buNone/>
            </a:pPr>
            <a:r>
              <a:rPr lang="en-US" altLang="zh-CN" b="1" dirty="0">
                <a:solidFill>
                  <a:srgbClr val="FF0000"/>
                </a:solidFill>
              </a:rPr>
              <a:t>Data collection</a:t>
            </a:r>
            <a:endParaRPr lang="zh-CN" altLang="en-US" b="1" dirty="0">
              <a:solidFill>
                <a:srgbClr val="FF0000"/>
              </a:solidFill>
            </a:endParaRPr>
          </a:p>
        </p:txBody>
      </p:sp>
      <p:pic>
        <p:nvPicPr>
          <p:cNvPr id="4" name="Picture 3">
            <a:extLst>
              <a:ext uri="{FF2B5EF4-FFF2-40B4-BE49-F238E27FC236}">
                <a16:creationId xmlns:a16="http://schemas.microsoft.com/office/drawing/2014/main" id="{60008CC4-3180-46CA-B266-C7750D5820F0}"/>
              </a:ext>
            </a:extLst>
          </p:cNvPr>
          <p:cNvPicPr>
            <a:picLocks noChangeAspect="1"/>
          </p:cNvPicPr>
          <p:nvPr/>
        </p:nvPicPr>
        <p:blipFill>
          <a:blip r:embed="rId3"/>
          <a:stretch>
            <a:fillRect/>
          </a:stretch>
        </p:blipFill>
        <p:spPr>
          <a:xfrm>
            <a:off x="1070264" y="1827319"/>
            <a:ext cx="7325591" cy="3637319"/>
          </a:xfrm>
          <a:prstGeom prst="rect">
            <a:avLst/>
          </a:prstGeom>
        </p:spPr>
      </p:pic>
      <p:sp>
        <p:nvSpPr>
          <p:cNvPr id="5" name="矩形: 圆角 4">
            <a:extLst>
              <a:ext uri="{FF2B5EF4-FFF2-40B4-BE49-F238E27FC236}">
                <a16:creationId xmlns:a16="http://schemas.microsoft.com/office/drawing/2014/main" id="{61EEC08F-E769-4B14-BC63-E55B70638065}"/>
              </a:ext>
            </a:extLst>
          </p:cNvPr>
          <p:cNvSpPr/>
          <p:nvPr/>
        </p:nvSpPr>
        <p:spPr>
          <a:xfrm>
            <a:off x="1176442" y="1690690"/>
            <a:ext cx="1052468" cy="3763111"/>
          </a:xfrm>
          <a:prstGeom prst="roundRect">
            <a:avLst>
              <a:gd name="adj" fmla="val 5949"/>
            </a:avLst>
          </a:prstGeom>
          <a:no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557B040F-7C50-4C98-868D-FE73285968C0}"/>
              </a:ext>
            </a:extLst>
          </p:cNvPr>
          <p:cNvSpPr/>
          <p:nvPr/>
        </p:nvSpPr>
        <p:spPr>
          <a:xfrm>
            <a:off x="2348375" y="1697880"/>
            <a:ext cx="3302309" cy="3756492"/>
          </a:xfrm>
          <a:prstGeom prst="roundRect">
            <a:avLst>
              <a:gd name="adj" fmla="val 5949"/>
            </a:avLst>
          </a:prstGeom>
          <a:noFill/>
          <a:ln w="4762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C2F8B646-E8A9-4AF4-AE98-B0944D7F86D7}"/>
              </a:ext>
            </a:extLst>
          </p:cNvPr>
          <p:cNvSpPr/>
          <p:nvPr/>
        </p:nvSpPr>
        <p:spPr>
          <a:xfrm>
            <a:off x="5779630" y="1697880"/>
            <a:ext cx="1977363" cy="3756492"/>
          </a:xfrm>
          <a:prstGeom prst="roundRect">
            <a:avLst>
              <a:gd name="adj" fmla="val 5949"/>
            </a:avLst>
          </a:prstGeom>
          <a:noFill/>
          <a:ln w="4762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Content Placeholder 2">
            <a:extLst>
              <a:ext uri="{FF2B5EF4-FFF2-40B4-BE49-F238E27FC236}">
                <a16:creationId xmlns:a16="http://schemas.microsoft.com/office/drawing/2014/main" id="{A0D86E1B-0F53-462A-B8C1-A98BD1174632}"/>
              </a:ext>
            </a:extLst>
          </p:cNvPr>
          <p:cNvSpPr txBox="1">
            <a:spLocks/>
          </p:cNvSpPr>
          <p:nvPr/>
        </p:nvSpPr>
        <p:spPr>
          <a:xfrm>
            <a:off x="2877284" y="5785112"/>
            <a:ext cx="2487649" cy="8131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b="1" dirty="0">
                <a:solidFill>
                  <a:srgbClr val="00B050"/>
                </a:solidFill>
              </a:rPr>
              <a:t>Movement determination</a:t>
            </a:r>
            <a:endParaRPr lang="zh-CN" altLang="en-US" b="1" dirty="0">
              <a:solidFill>
                <a:srgbClr val="00B050"/>
              </a:solidFill>
            </a:endParaRPr>
          </a:p>
        </p:txBody>
      </p:sp>
      <p:sp>
        <p:nvSpPr>
          <p:cNvPr id="9" name="Content Placeholder 2">
            <a:extLst>
              <a:ext uri="{FF2B5EF4-FFF2-40B4-BE49-F238E27FC236}">
                <a16:creationId xmlns:a16="http://schemas.microsoft.com/office/drawing/2014/main" id="{C32854F2-5609-4B51-A7CA-62CEDCC3D430}"/>
              </a:ext>
            </a:extLst>
          </p:cNvPr>
          <p:cNvSpPr txBox="1">
            <a:spLocks/>
          </p:cNvSpPr>
          <p:nvPr/>
        </p:nvSpPr>
        <p:spPr>
          <a:xfrm>
            <a:off x="5622455" y="5785112"/>
            <a:ext cx="2487649" cy="8131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b="1" dirty="0">
                <a:solidFill>
                  <a:srgbClr val="0070C0"/>
                </a:solidFill>
              </a:rPr>
              <a:t>On-body authenticating</a:t>
            </a:r>
            <a:endParaRPr lang="zh-CN" altLang="en-US" b="1" dirty="0">
              <a:solidFill>
                <a:srgbClr val="0070C0"/>
              </a:solidFill>
            </a:endParaRPr>
          </a:p>
        </p:txBody>
      </p:sp>
    </p:spTree>
    <p:extLst>
      <p:ext uri="{BB962C8B-B14F-4D97-AF65-F5344CB8AC3E}">
        <p14:creationId xmlns:p14="http://schemas.microsoft.com/office/powerpoint/2010/main" val="98611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6633</TotalTime>
  <Words>1088</Words>
  <Application>Microsoft Office PowerPoint</Application>
  <PresentationFormat>On-screen Show (4:3)</PresentationFormat>
  <Paragraphs>126</Paragraphs>
  <Slides>18</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Calibri </vt:lpstr>
      <vt:lpstr>等线</vt:lpstr>
      <vt:lpstr>等线 Light</vt:lpstr>
      <vt:lpstr>宋体</vt:lpstr>
      <vt:lpstr>微软雅黑</vt:lpstr>
      <vt:lpstr>Arial</vt:lpstr>
      <vt:lpstr>Calibri</vt:lpstr>
      <vt:lpstr>Calibri Light</vt:lpstr>
      <vt:lpstr>Times New Roman</vt:lpstr>
      <vt:lpstr>Wingdings</vt:lpstr>
      <vt:lpstr>Office Theme</vt:lpstr>
      <vt:lpstr>Office 主题</vt:lpstr>
      <vt:lpstr>Authenticating On-Body Backscatter by Exploiting  Propagation Signatures</vt:lpstr>
      <vt:lpstr>Backscatter Communication Technologies</vt:lpstr>
      <vt:lpstr>Backscatter for On-body Devices</vt:lpstr>
      <vt:lpstr>Security Problem of On-body  Backscatter</vt:lpstr>
      <vt:lpstr>Limitations of Traditional Methods</vt:lpstr>
      <vt:lpstr>On-body Radio Propagation</vt:lpstr>
      <vt:lpstr>Our Observation</vt:lpstr>
      <vt:lpstr>Idea: Authenticate by Radio Propagation</vt:lpstr>
      <vt:lpstr>An Overview of Our System</vt:lpstr>
      <vt:lpstr>Trace Extraction</vt:lpstr>
      <vt:lpstr>Backscatter Signal Segmentation</vt:lpstr>
      <vt:lpstr>On-body Authentication</vt:lpstr>
      <vt:lpstr>Implementation</vt:lpstr>
      <vt:lpstr>Evaluation –Static Environment</vt:lpstr>
      <vt:lpstr>Evaluation –Dynamic Environment</vt:lpstr>
      <vt:lpstr>Conclusion</vt:lpstr>
      <vt:lpstr>Research Interests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Securing On-Body Backscatter by Exploiting  Propagation Signatures</dc:title>
  <dc:creator>Zhiqing Luo</dc:creator>
  <cp:lastModifiedBy>Luo Zhiqing</cp:lastModifiedBy>
  <cp:revision>87</cp:revision>
  <dcterms:created xsi:type="dcterms:W3CDTF">2018-09-29T06:33:33Z</dcterms:created>
  <dcterms:modified xsi:type="dcterms:W3CDTF">2018-10-09T04:23:57Z</dcterms:modified>
</cp:coreProperties>
</file>